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260" r:id="rId5"/>
    <p:sldId id="261" r:id="rId6"/>
    <p:sldId id="262" r:id="rId7"/>
    <p:sldId id="299" r:id="rId8"/>
    <p:sldId id="308" r:id="rId9"/>
    <p:sldId id="264" r:id="rId10"/>
    <p:sldId id="309" r:id="rId11"/>
    <p:sldId id="310" r:id="rId12"/>
    <p:sldId id="311" r:id="rId13"/>
    <p:sldId id="312" r:id="rId14"/>
    <p:sldId id="314" r:id="rId15"/>
    <p:sldId id="296" r:id="rId16"/>
    <p:sldId id="297" r:id="rId17"/>
    <p:sldId id="303" r:id="rId18"/>
    <p:sldId id="301" r:id="rId19"/>
    <p:sldId id="268" r:id="rId20"/>
    <p:sldId id="298" r:id="rId21"/>
    <p:sldId id="302" r:id="rId22"/>
    <p:sldId id="270" r:id="rId23"/>
    <p:sldId id="272" r:id="rId24"/>
    <p:sldId id="304" r:id="rId25"/>
    <p:sldId id="305" r:id="rId26"/>
    <p:sldId id="306" r:id="rId27"/>
    <p:sldId id="307"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0" d="100"/>
          <a:sy n="60" d="100"/>
        </p:scale>
        <p:origin x="8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233C3-031C-4270-B214-04ED32EFFF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ECCD762-42FD-4F0D-BB1D-0A0521179D48}">
      <dgm:prSet phldrT="[Text]"/>
      <dgm:spPr/>
      <dgm:t>
        <a:bodyPr/>
        <a:lstStyle/>
        <a:p>
          <a:r>
            <a:rPr lang="en-US" dirty="0" smtClean="0"/>
            <a:t>54 Generally Assembly</a:t>
          </a:r>
          <a:endParaRPr lang="en-US" dirty="0"/>
        </a:p>
      </dgm:t>
    </dgm:pt>
    <dgm:pt modelId="{2498C51B-7A93-418E-867A-5B094F629237}" type="parTrans" cxnId="{7C276B6E-9F3D-4980-A743-9AB90329336B}">
      <dgm:prSet/>
      <dgm:spPr/>
      <dgm:t>
        <a:bodyPr/>
        <a:lstStyle/>
        <a:p>
          <a:endParaRPr lang="en-US"/>
        </a:p>
      </dgm:t>
    </dgm:pt>
    <dgm:pt modelId="{2C75168E-3F20-433B-849C-2B7F4F16B11B}" type="sibTrans" cxnId="{7C276B6E-9F3D-4980-A743-9AB90329336B}">
      <dgm:prSet/>
      <dgm:spPr/>
      <dgm:t>
        <a:bodyPr/>
        <a:lstStyle/>
        <a:p>
          <a:endParaRPr lang="en-US"/>
        </a:p>
      </dgm:t>
    </dgm:pt>
    <dgm:pt modelId="{1197BEDE-1BB3-4C2F-A881-1BCB5E286F65}" type="asst">
      <dgm:prSet phldrT="[Text]"/>
      <dgm:spPr/>
      <dgm:t>
        <a:bodyPr/>
        <a:lstStyle/>
        <a:p>
          <a:r>
            <a:rPr lang="en-US" dirty="0" smtClean="0"/>
            <a:t>9 board</a:t>
          </a:r>
          <a:endParaRPr lang="en-US" dirty="0"/>
        </a:p>
      </dgm:t>
    </dgm:pt>
    <dgm:pt modelId="{3693E583-EB4D-45BD-AC7B-732CF4A121F0}" type="parTrans" cxnId="{433312CD-F63B-4BBD-939F-073455C58F6F}">
      <dgm:prSet/>
      <dgm:spPr/>
      <dgm:t>
        <a:bodyPr/>
        <a:lstStyle/>
        <a:p>
          <a:endParaRPr lang="en-US"/>
        </a:p>
      </dgm:t>
    </dgm:pt>
    <dgm:pt modelId="{E40BA6ED-D12E-47CA-8206-8FB7A44E380B}" type="sibTrans" cxnId="{433312CD-F63B-4BBD-939F-073455C58F6F}">
      <dgm:prSet/>
      <dgm:spPr/>
      <dgm:t>
        <a:bodyPr/>
        <a:lstStyle/>
        <a:p>
          <a:endParaRPr lang="en-US"/>
        </a:p>
      </dgm:t>
    </dgm:pt>
    <dgm:pt modelId="{D82F9C60-B4F8-4A61-AD82-CCF0BEEFFC7C}">
      <dgm:prSet phldrT="[Text]"/>
      <dgm:spPr/>
      <dgm:t>
        <a:bodyPr/>
        <a:lstStyle/>
        <a:p>
          <a:r>
            <a:rPr lang="en-US" dirty="0" smtClean="0"/>
            <a:t>11 Management and 17 professional project team,27 technical staff</a:t>
          </a:r>
          <a:endParaRPr lang="en-US" dirty="0"/>
        </a:p>
      </dgm:t>
    </dgm:pt>
    <dgm:pt modelId="{A266EE22-4CA0-4937-81B3-CE07C3150D47}" type="parTrans" cxnId="{AC9D1E3C-71AE-4180-A7ED-5060BF809FD1}">
      <dgm:prSet/>
      <dgm:spPr/>
      <dgm:t>
        <a:bodyPr/>
        <a:lstStyle/>
        <a:p>
          <a:endParaRPr lang="en-US"/>
        </a:p>
      </dgm:t>
    </dgm:pt>
    <dgm:pt modelId="{D3B64B2D-26D1-4618-8078-FF643C9CD4B3}" type="sibTrans" cxnId="{AC9D1E3C-71AE-4180-A7ED-5060BF809FD1}">
      <dgm:prSet/>
      <dgm:spPr/>
      <dgm:t>
        <a:bodyPr/>
        <a:lstStyle/>
        <a:p>
          <a:endParaRPr lang="en-US"/>
        </a:p>
      </dgm:t>
    </dgm:pt>
    <dgm:pt modelId="{07431DCC-519B-4206-B35D-2DCB8DC8D5EF}">
      <dgm:prSet phldrT="[Text]"/>
      <dgm:spPr/>
      <dgm:t>
        <a:bodyPr/>
        <a:lstStyle/>
        <a:p>
          <a:r>
            <a:rPr lang="en-US" dirty="0" smtClean="0"/>
            <a:t>17 legal advisors </a:t>
          </a:r>
          <a:endParaRPr lang="en-US" dirty="0"/>
        </a:p>
      </dgm:t>
    </dgm:pt>
    <dgm:pt modelId="{51E775FF-0C91-4555-B78D-B5A70B94979E}" type="parTrans" cxnId="{F6CE43CF-8DEA-44DB-ABC7-3F2E1AB73CEB}">
      <dgm:prSet/>
      <dgm:spPr/>
      <dgm:t>
        <a:bodyPr/>
        <a:lstStyle/>
        <a:p>
          <a:endParaRPr lang="en-US"/>
        </a:p>
      </dgm:t>
    </dgm:pt>
    <dgm:pt modelId="{3BC4554D-5095-45A3-95FD-CB3D61CD0F65}" type="sibTrans" cxnId="{F6CE43CF-8DEA-44DB-ABC7-3F2E1AB73CEB}">
      <dgm:prSet/>
      <dgm:spPr/>
      <dgm:t>
        <a:bodyPr/>
        <a:lstStyle/>
        <a:p>
          <a:endParaRPr lang="en-US"/>
        </a:p>
      </dgm:t>
    </dgm:pt>
    <dgm:pt modelId="{00530875-EAE0-4467-AA09-3BB2CACDB6D4}">
      <dgm:prSet phldrT="[Text]"/>
      <dgm:spPr/>
      <dgm:t>
        <a:bodyPr/>
        <a:lstStyle/>
        <a:p>
          <a:r>
            <a:rPr lang="en-US" dirty="0" smtClean="0"/>
            <a:t>165 voluntary from the 33 OPDs </a:t>
          </a:r>
          <a:endParaRPr lang="en-US" dirty="0"/>
        </a:p>
      </dgm:t>
    </dgm:pt>
    <dgm:pt modelId="{3BC95E5D-971C-436F-B76F-0E63F496FE94}" type="parTrans" cxnId="{08CAEF03-3FEF-49D3-A048-0A91B8F19379}">
      <dgm:prSet/>
      <dgm:spPr/>
      <dgm:t>
        <a:bodyPr/>
        <a:lstStyle/>
        <a:p>
          <a:endParaRPr lang="en-US"/>
        </a:p>
      </dgm:t>
    </dgm:pt>
    <dgm:pt modelId="{C1D51720-2178-4C39-910A-560ACCC00784}" type="sibTrans" cxnId="{08CAEF03-3FEF-49D3-A048-0A91B8F19379}">
      <dgm:prSet/>
      <dgm:spPr/>
      <dgm:t>
        <a:bodyPr/>
        <a:lstStyle/>
        <a:p>
          <a:endParaRPr lang="en-US"/>
        </a:p>
      </dgm:t>
    </dgm:pt>
    <dgm:pt modelId="{A0D3813E-D69D-4370-A95C-41AF1D58493A}" type="pres">
      <dgm:prSet presAssocID="{B74233C3-031C-4270-B214-04ED32EFFFF9}" presName="hierChild1" presStyleCnt="0">
        <dgm:presLayoutVars>
          <dgm:orgChart val="1"/>
          <dgm:chPref val="1"/>
          <dgm:dir/>
          <dgm:animOne val="branch"/>
          <dgm:animLvl val="lvl"/>
          <dgm:resizeHandles/>
        </dgm:presLayoutVars>
      </dgm:prSet>
      <dgm:spPr/>
      <dgm:t>
        <a:bodyPr/>
        <a:lstStyle/>
        <a:p>
          <a:endParaRPr lang="en-US"/>
        </a:p>
      </dgm:t>
    </dgm:pt>
    <dgm:pt modelId="{334CB5AB-3B8A-412A-9745-CB2CDE617CBD}" type="pres">
      <dgm:prSet presAssocID="{3ECCD762-42FD-4F0D-BB1D-0A0521179D48}" presName="hierRoot1" presStyleCnt="0">
        <dgm:presLayoutVars>
          <dgm:hierBranch val="init"/>
        </dgm:presLayoutVars>
      </dgm:prSet>
      <dgm:spPr/>
    </dgm:pt>
    <dgm:pt modelId="{B8D51BFB-2A45-41CB-8B58-250B9708146B}" type="pres">
      <dgm:prSet presAssocID="{3ECCD762-42FD-4F0D-BB1D-0A0521179D48}" presName="rootComposite1" presStyleCnt="0"/>
      <dgm:spPr/>
    </dgm:pt>
    <dgm:pt modelId="{6CE4B121-F828-4E2C-B55C-76244DAAE807}" type="pres">
      <dgm:prSet presAssocID="{3ECCD762-42FD-4F0D-BB1D-0A0521179D48}" presName="rootText1" presStyleLbl="node0" presStyleIdx="0" presStyleCnt="1">
        <dgm:presLayoutVars>
          <dgm:chPref val="3"/>
        </dgm:presLayoutVars>
      </dgm:prSet>
      <dgm:spPr/>
      <dgm:t>
        <a:bodyPr/>
        <a:lstStyle/>
        <a:p>
          <a:endParaRPr lang="en-US"/>
        </a:p>
      </dgm:t>
    </dgm:pt>
    <dgm:pt modelId="{7CC058D1-2789-40CD-A87C-6214A39E642C}" type="pres">
      <dgm:prSet presAssocID="{3ECCD762-42FD-4F0D-BB1D-0A0521179D48}" presName="rootConnector1" presStyleLbl="node1" presStyleIdx="0" presStyleCnt="0"/>
      <dgm:spPr/>
      <dgm:t>
        <a:bodyPr/>
        <a:lstStyle/>
        <a:p>
          <a:endParaRPr lang="en-US"/>
        </a:p>
      </dgm:t>
    </dgm:pt>
    <dgm:pt modelId="{5223B2F0-3381-4081-A9F7-F0ED2CDF1821}" type="pres">
      <dgm:prSet presAssocID="{3ECCD762-42FD-4F0D-BB1D-0A0521179D48}" presName="hierChild2" presStyleCnt="0"/>
      <dgm:spPr/>
    </dgm:pt>
    <dgm:pt modelId="{31F15DD0-AD7D-428D-B0FD-A75882E2C521}" type="pres">
      <dgm:prSet presAssocID="{A266EE22-4CA0-4937-81B3-CE07C3150D47}" presName="Name37" presStyleLbl="parChTrans1D2" presStyleIdx="0" presStyleCnt="4"/>
      <dgm:spPr/>
      <dgm:t>
        <a:bodyPr/>
        <a:lstStyle/>
        <a:p>
          <a:endParaRPr lang="en-US"/>
        </a:p>
      </dgm:t>
    </dgm:pt>
    <dgm:pt modelId="{39D213A7-EE25-4519-B0DB-F242E456BCFE}" type="pres">
      <dgm:prSet presAssocID="{D82F9C60-B4F8-4A61-AD82-CCF0BEEFFC7C}" presName="hierRoot2" presStyleCnt="0">
        <dgm:presLayoutVars>
          <dgm:hierBranch val="init"/>
        </dgm:presLayoutVars>
      </dgm:prSet>
      <dgm:spPr/>
    </dgm:pt>
    <dgm:pt modelId="{DC3AE4EB-F0B0-43DA-9B0B-537BC6213463}" type="pres">
      <dgm:prSet presAssocID="{D82F9C60-B4F8-4A61-AD82-CCF0BEEFFC7C}" presName="rootComposite" presStyleCnt="0"/>
      <dgm:spPr/>
    </dgm:pt>
    <dgm:pt modelId="{65D1E207-1E36-4871-B791-58CC4FB38DE4}" type="pres">
      <dgm:prSet presAssocID="{D82F9C60-B4F8-4A61-AD82-CCF0BEEFFC7C}" presName="rootText" presStyleLbl="node2" presStyleIdx="0" presStyleCnt="3">
        <dgm:presLayoutVars>
          <dgm:chPref val="3"/>
        </dgm:presLayoutVars>
      </dgm:prSet>
      <dgm:spPr/>
      <dgm:t>
        <a:bodyPr/>
        <a:lstStyle/>
        <a:p>
          <a:endParaRPr lang="en-US"/>
        </a:p>
      </dgm:t>
    </dgm:pt>
    <dgm:pt modelId="{B52F4839-1C8B-4F5C-89BD-DEAF5CF44E78}" type="pres">
      <dgm:prSet presAssocID="{D82F9C60-B4F8-4A61-AD82-CCF0BEEFFC7C}" presName="rootConnector" presStyleLbl="node2" presStyleIdx="0" presStyleCnt="3"/>
      <dgm:spPr/>
      <dgm:t>
        <a:bodyPr/>
        <a:lstStyle/>
        <a:p>
          <a:endParaRPr lang="en-US"/>
        </a:p>
      </dgm:t>
    </dgm:pt>
    <dgm:pt modelId="{B3E24693-38F4-4493-8B32-78DBE76967BB}" type="pres">
      <dgm:prSet presAssocID="{D82F9C60-B4F8-4A61-AD82-CCF0BEEFFC7C}" presName="hierChild4" presStyleCnt="0"/>
      <dgm:spPr/>
    </dgm:pt>
    <dgm:pt modelId="{5D39FA73-36A0-4569-8730-2F1CA6900B58}" type="pres">
      <dgm:prSet presAssocID="{D82F9C60-B4F8-4A61-AD82-CCF0BEEFFC7C}" presName="hierChild5" presStyleCnt="0"/>
      <dgm:spPr/>
    </dgm:pt>
    <dgm:pt modelId="{F5D1A78C-1C47-498D-B629-C3F5AC53EEC5}" type="pres">
      <dgm:prSet presAssocID="{51E775FF-0C91-4555-B78D-B5A70B94979E}" presName="Name37" presStyleLbl="parChTrans1D2" presStyleIdx="1" presStyleCnt="4"/>
      <dgm:spPr/>
      <dgm:t>
        <a:bodyPr/>
        <a:lstStyle/>
        <a:p>
          <a:endParaRPr lang="en-US"/>
        </a:p>
      </dgm:t>
    </dgm:pt>
    <dgm:pt modelId="{816F596F-EAD9-4C43-A0F3-39742D8C1E83}" type="pres">
      <dgm:prSet presAssocID="{07431DCC-519B-4206-B35D-2DCB8DC8D5EF}" presName="hierRoot2" presStyleCnt="0">
        <dgm:presLayoutVars>
          <dgm:hierBranch val="init"/>
        </dgm:presLayoutVars>
      </dgm:prSet>
      <dgm:spPr/>
    </dgm:pt>
    <dgm:pt modelId="{8CD9D256-F388-4EDA-8B86-3981B7C44923}" type="pres">
      <dgm:prSet presAssocID="{07431DCC-519B-4206-B35D-2DCB8DC8D5EF}" presName="rootComposite" presStyleCnt="0"/>
      <dgm:spPr/>
    </dgm:pt>
    <dgm:pt modelId="{ABA25D9A-8A51-4FA6-B306-3B0B1234DCEF}" type="pres">
      <dgm:prSet presAssocID="{07431DCC-519B-4206-B35D-2DCB8DC8D5EF}" presName="rootText" presStyleLbl="node2" presStyleIdx="1" presStyleCnt="3">
        <dgm:presLayoutVars>
          <dgm:chPref val="3"/>
        </dgm:presLayoutVars>
      </dgm:prSet>
      <dgm:spPr/>
      <dgm:t>
        <a:bodyPr/>
        <a:lstStyle/>
        <a:p>
          <a:endParaRPr lang="en-US"/>
        </a:p>
      </dgm:t>
    </dgm:pt>
    <dgm:pt modelId="{AAC42A74-22D6-4A18-9FD0-D61D9B1E6C3F}" type="pres">
      <dgm:prSet presAssocID="{07431DCC-519B-4206-B35D-2DCB8DC8D5EF}" presName="rootConnector" presStyleLbl="node2" presStyleIdx="1" presStyleCnt="3"/>
      <dgm:spPr/>
      <dgm:t>
        <a:bodyPr/>
        <a:lstStyle/>
        <a:p>
          <a:endParaRPr lang="en-US"/>
        </a:p>
      </dgm:t>
    </dgm:pt>
    <dgm:pt modelId="{79D52E4C-5EB4-43C4-95FB-FF268FC443A9}" type="pres">
      <dgm:prSet presAssocID="{07431DCC-519B-4206-B35D-2DCB8DC8D5EF}" presName="hierChild4" presStyleCnt="0"/>
      <dgm:spPr/>
    </dgm:pt>
    <dgm:pt modelId="{80909259-2CF8-46F7-B6C4-4131FE30DCAB}" type="pres">
      <dgm:prSet presAssocID="{07431DCC-519B-4206-B35D-2DCB8DC8D5EF}" presName="hierChild5" presStyleCnt="0"/>
      <dgm:spPr/>
    </dgm:pt>
    <dgm:pt modelId="{926F517A-0170-4222-B181-34E1FCB41C4B}" type="pres">
      <dgm:prSet presAssocID="{3BC95E5D-971C-436F-B76F-0E63F496FE94}" presName="Name37" presStyleLbl="parChTrans1D2" presStyleIdx="2" presStyleCnt="4"/>
      <dgm:spPr/>
      <dgm:t>
        <a:bodyPr/>
        <a:lstStyle/>
        <a:p>
          <a:endParaRPr lang="en-US"/>
        </a:p>
      </dgm:t>
    </dgm:pt>
    <dgm:pt modelId="{3507D164-23E0-452A-83B7-3FB755E9A31A}" type="pres">
      <dgm:prSet presAssocID="{00530875-EAE0-4467-AA09-3BB2CACDB6D4}" presName="hierRoot2" presStyleCnt="0">
        <dgm:presLayoutVars>
          <dgm:hierBranch val="init"/>
        </dgm:presLayoutVars>
      </dgm:prSet>
      <dgm:spPr/>
    </dgm:pt>
    <dgm:pt modelId="{3B14E0FA-1771-4434-BDBB-D3C3B2CF00DC}" type="pres">
      <dgm:prSet presAssocID="{00530875-EAE0-4467-AA09-3BB2CACDB6D4}" presName="rootComposite" presStyleCnt="0"/>
      <dgm:spPr/>
    </dgm:pt>
    <dgm:pt modelId="{A3D9A673-33C1-4569-B9E0-E6E66ADFA005}" type="pres">
      <dgm:prSet presAssocID="{00530875-EAE0-4467-AA09-3BB2CACDB6D4}" presName="rootText" presStyleLbl="node2" presStyleIdx="2" presStyleCnt="3" custLinFactNeighborX="491">
        <dgm:presLayoutVars>
          <dgm:chPref val="3"/>
        </dgm:presLayoutVars>
      </dgm:prSet>
      <dgm:spPr/>
      <dgm:t>
        <a:bodyPr/>
        <a:lstStyle/>
        <a:p>
          <a:endParaRPr lang="en-US"/>
        </a:p>
      </dgm:t>
    </dgm:pt>
    <dgm:pt modelId="{7265F809-79A5-49A7-A5C7-07F31A144B83}" type="pres">
      <dgm:prSet presAssocID="{00530875-EAE0-4467-AA09-3BB2CACDB6D4}" presName="rootConnector" presStyleLbl="node2" presStyleIdx="2" presStyleCnt="3"/>
      <dgm:spPr/>
      <dgm:t>
        <a:bodyPr/>
        <a:lstStyle/>
        <a:p>
          <a:endParaRPr lang="en-US"/>
        </a:p>
      </dgm:t>
    </dgm:pt>
    <dgm:pt modelId="{89980008-42F8-49B9-B828-5A8E6E7560C8}" type="pres">
      <dgm:prSet presAssocID="{00530875-EAE0-4467-AA09-3BB2CACDB6D4}" presName="hierChild4" presStyleCnt="0"/>
      <dgm:spPr/>
    </dgm:pt>
    <dgm:pt modelId="{7DBE82EB-D77F-4D20-92E2-AB5FDBC113E0}" type="pres">
      <dgm:prSet presAssocID="{00530875-EAE0-4467-AA09-3BB2CACDB6D4}" presName="hierChild5" presStyleCnt="0"/>
      <dgm:spPr/>
    </dgm:pt>
    <dgm:pt modelId="{24DA4184-3303-48FF-AF14-0036A51D2228}" type="pres">
      <dgm:prSet presAssocID="{3ECCD762-42FD-4F0D-BB1D-0A0521179D48}" presName="hierChild3" presStyleCnt="0"/>
      <dgm:spPr/>
    </dgm:pt>
    <dgm:pt modelId="{BC9A384C-7747-4DDB-B150-ADE8CABA30C1}" type="pres">
      <dgm:prSet presAssocID="{3693E583-EB4D-45BD-AC7B-732CF4A121F0}" presName="Name111" presStyleLbl="parChTrans1D2" presStyleIdx="3" presStyleCnt="4"/>
      <dgm:spPr/>
      <dgm:t>
        <a:bodyPr/>
        <a:lstStyle/>
        <a:p>
          <a:endParaRPr lang="en-US"/>
        </a:p>
      </dgm:t>
    </dgm:pt>
    <dgm:pt modelId="{65D7B53D-DFB3-45B5-8184-53EFE4642842}" type="pres">
      <dgm:prSet presAssocID="{1197BEDE-1BB3-4C2F-A881-1BCB5E286F65}" presName="hierRoot3" presStyleCnt="0">
        <dgm:presLayoutVars>
          <dgm:hierBranch val="init"/>
        </dgm:presLayoutVars>
      </dgm:prSet>
      <dgm:spPr/>
    </dgm:pt>
    <dgm:pt modelId="{7A0FFF6C-8C28-41A0-9347-B0B3EA6AC085}" type="pres">
      <dgm:prSet presAssocID="{1197BEDE-1BB3-4C2F-A881-1BCB5E286F65}" presName="rootComposite3" presStyleCnt="0"/>
      <dgm:spPr/>
    </dgm:pt>
    <dgm:pt modelId="{CDC9EBB3-31DD-4B2D-990D-054F244B426D}" type="pres">
      <dgm:prSet presAssocID="{1197BEDE-1BB3-4C2F-A881-1BCB5E286F65}" presName="rootText3" presStyleLbl="asst1" presStyleIdx="0" presStyleCnt="1">
        <dgm:presLayoutVars>
          <dgm:chPref val="3"/>
        </dgm:presLayoutVars>
      </dgm:prSet>
      <dgm:spPr/>
      <dgm:t>
        <a:bodyPr/>
        <a:lstStyle/>
        <a:p>
          <a:endParaRPr lang="en-US"/>
        </a:p>
      </dgm:t>
    </dgm:pt>
    <dgm:pt modelId="{E74D6C4B-1D61-46BA-8734-44B6059B45A6}" type="pres">
      <dgm:prSet presAssocID="{1197BEDE-1BB3-4C2F-A881-1BCB5E286F65}" presName="rootConnector3" presStyleLbl="asst1" presStyleIdx="0" presStyleCnt="1"/>
      <dgm:spPr/>
      <dgm:t>
        <a:bodyPr/>
        <a:lstStyle/>
        <a:p>
          <a:endParaRPr lang="en-US"/>
        </a:p>
      </dgm:t>
    </dgm:pt>
    <dgm:pt modelId="{F0B4ED7E-1166-4CDA-A394-542E79628D88}" type="pres">
      <dgm:prSet presAssocID="{1197BEDE-1BB3-4C2F-A881-1BCB5E286F65}" presName="hierChild6" presStyleCnt="0"/>
      <dgm:spPr/>
    </dgm:pt>
    <dgm:pt modelId="{09BD37E0-85CD-4444-B78A-8FD6194897CD}" type="pres">
      <dgm:prSet presAssocID="{1197BEDE-1BB3-4C2F-A881-1BCB5E286F65}" presName="hierChild7" presStyleCnt="0"/>
      <dgm:spPr/>
    </dgm:pt>
  </dgm:ptLst>
  <dgm:cxnLst>
    <dgm:cxn modelId="{8CBCB389-3421-4A1B-A1CD-9E7F0567867B}" type="presOf" srcId="{3ECCD762-42FD-4F0D-BB1D-0A0521179D48}" destId="{7CC058D1-2789-40CD-A87C-6214A39E642C}" srcOrd="1" destOrd="0" presId="urn:microsoft.com/office/officeart/2005/8/layout/orgChart1"/>
    <dgm:cxn modelId="{C2649E75-D4BC-42DA-906F-2FD414EAC434}" type="presOf" srcId="{3ECCD762-42FD-4F0D-BB1D-0A0521179D48}" destId="{6CE4B121-F828-4E2C-B55C-76244DAAE807}" srcOrd="0" destOrd="0" presId="urn:microsoft.com/office/officeart/2005/8/layout/orgChart1"/>
    <dgm:cxn modelId="{9F0A69B6-4D9A-4E33-BA75-1D53C30D3FA0}" type="presOf" srcId="{B74233C3-031C-4270-B214-04ED32EFFFF9}" destId="{A0D3813E-D69D-4370-A95C-41AF1D58493A}" srcOrd="0" destOrd="0" presId="urn:microsoft.com/office/officeart/2005/8/layout/orgChart1"/>
    <dgm:cxn modelId="{CA5F68DA-F1BF-4B66-8584-E358BD6F8572}" type="presOf" srcId="{3BC95E5D-971C-436F-B76F-0E63F496FE94}" destId="{926F517A-0170-4222-B181-34E1FCB41C4B}" srcOrd="0" destOrd="0" presId="urn:microsoft.com/office/officeart/2005/8/layout/orgChart1"/>
    <dgm:cxn modelId="{433312CD-F63B-4BBD-939F-073455C58F6F}" srcId="{3ECCD762-42FD-4F0D-BB1D-0A0521179D48}" destId="{1197BEDE-1BB3-4C2F-A881-1BCB5E286F65}" srcOrd="0" destOrd="0" parTransId="{3693E583-EB4D-45BD-AC7B-732CF4A121F0}" sibTransId="{E40BA6ED-D12E-47CA-8206-8FB7A44E380B}"/>
    <dgm:cxn modelId="{08CAEF03-3FEF-49D3-A048-0A91B8F19379}" srcId="{3ECCD762-42FD-4F0D-BB1D-0A0521179D48}" destId="{00530875-EAE0-4467-AA09-3BB2CACDB6D4}" srcOrd="3" destOrd="0" parTransId="{3BC95E5D-971C-436F-B76F-0E63F496FE94}" sibTransId="{C1D51720-2178-4C39-910A-560ACCC00784}"/>
    <dgm:cxn modelId="{2A80C87F-8F7A-4BA3-B7D3-D698CAA13D56}" type="presOf" srcId="{1197BEDE-1BB3-4C2F-A881-1BCB5E286F65}" destId="{CDC9EBB3-31DD-4B2D-990D-054F244B426D}" srcOrd="0" destOrd="0" presId="urn:microsoft.com/office/officeart/2005/8/layout/orgChart1"/>
    <dgm:cxn modelId="{A0AC9675-979E-45F9-B905-B8B24EB34D72}" type="presOf" srcId="{1197BEDE-1BB3-4C2F-A881-1BCB5E286F65}" destId="{E74D6C4B-1D61-46BA-8734-44B6059B45A6}" srcOrd="1" destOrd="0" presId="urn:microsoft.com/office/officeart/2005/8/layout/orgChart1"/>
    <dgm:cxn modelId="{AF16E7FB-BEC4-415C-8264-71E85F30CEC0}" type="presOf" srcId="{00530875-EAE0-4467-AA09-3BB2CACDB6D4}" destId="{A3D9A673-33C1-4569-B9E0-E6E66ADFA005}" srcOrd="0" destOrd="0" presId="urn:microsoft.com/office/officeart/2005/8/layout/orgChart1"/>
    <dgm:cxn modelId="{7C276B6E-9F3D-4980-A743-9AB90329336B}" srcId="{B74233C3-031C-4270-B214-04ED32EFFFF9}" destId="{3ECCD762-42FD-4F0D-BB1D-0A0521179D48}" srcOrd="0" destOrd="0" parTransId="{2498C51B-7A93-418E-867A-5B094F629237}" sibTransId="{2C75168E-3F20-433B-849C-2B7F4F16B11B}"/>
    <dgm:cxn modelId="{4E5ECEA6-7602-4374-9A34-B9EB2C431EE6}" type="presOf" srcId="{07431DCC-519B-4206-B35D-2DCB8DC8D5EF}" destId="{AAC42A74-22D6-4A18-9FD0-D61D9B1E6C3F}" srcOrd="1" destOrd="0" presId="urn:microsoft.com/office/officeart/2005/8/layout/orgChart1"/>
    <dgm:cxn modelId="{656849C8-9C79-43B0-9E7D-C158D1E207B3}" type="presOf" srcId="{3693E583-EB4D-45BD-AC7B-732CF4A121F0}" destId="{BC9A384C-7747-4DDB-B150-ADE8CABA30C1}" srcOrd="0" destOrd="0" presId="urn:microsoft.com/office/officeart/2005/8/layout/orgChart1"/>
    <dgm:cxn modelId="{F6CE43CF-8DEA-44DB-ABC7-3F2E1AB73CEB}" srcId="{3ECCD762-42FD-4F0D-BB1D-0A0521179D48}" destId="{07431DCC-519B-4206-B35D-2DCB8DC8D5EF}" srcOrd="2" destOrd="0" parTransId="{51E775FF-0C91-4555-B78D-B5A70B94979E}" sibTransId="{3BC4554D-5095-45A3-95FD-CB3D61CD0F65}"/>
    <dgm:cxn modelId="{0F73660B-134F-45C1-8480-D0B586AEC4D3}" type="presOf" srcId="{D82F9C60-B4F8-4A61-AD82-CCF0BEEFFC7C}" destId="{65D1E207-1E36-4871-B791-58CC4FB38DE4}" srcOrd="0" destOrd="0" presId="urn:microsoft.com/office/officeart/2005/8/layout/orgChart1"/>
    <dgm:cxn modelId="{2E494842-7EC8-499E-B309-A189F97DAB22}" type="presOf" srcId="{A266EE22-4CA0-4937-81B3-CE07C3150D47}" destId="{31F15DD0-AD7D-428D-B0FD-A75882E2C521}" srcOrd="0" destOrd="0" presId="urn:microsoft.com/office/officeart/2005/8/layout/orgChart1"/>
    <dgm:cxn modelId="{A62DE0C9-DBFB-436A-B9C5-A48ED52E55D8}" type="presOf" srcId="{07431DCC-519B-4206-B35D-2DCB8DC8D5EF}" destId="{ABA25D9A-8A51-4FA6-B306-3B0B1234DCEF}" srcOrd="0" destOrd="0" presId="urn:microsoft.com/office/officeart/2005/8/layout/orgChart1"/>
    <dgm:cxn modelId="{4F7B5D65-7B93-44B7-A539-DAD6C196C200}" type="presOf" srcId="{D82F9C60-B4F8-4A61-AD82-CCF0BEEFFC7C}" destId="{B52F4839-1C8B-4F5C-89BD-DEAF5CF44E78}" srcOrd="1" destOrd="0" presId="urn:microsoft.com/office/officeart/2005/8/layout/orgChart1"/>
    <dgm:cxn modelId="{111AB5C0-7477-49A7-99F6-EF33F0F158A3}" type="presOf" srcId="{00530875-EAE0-4467-AA09-3BB2CACDB6D4}" destId="{7265F809-79A5-49A7-A5C7-07F31A144B83}" srcOrd="1" destOrd="0" presId="urn:microsoft.com/office/officeart/2005/8/layout/orgChart1"/>
    <dgm:cxn modelId="{AC9D1E3C-71AE-4180-A7ED-5060BF809FD1}" srcId="{3ECCD762-42FD-4F0D-BB1D-0A0521179D48}" destId="{D82F9C60-B4F8-4A61-AD82-CCF0BEEFFC7C}" srcOrd="1" destOrd="0" parTransId="{A266EE22-4CA0-4937-81B3-CE07C3150D47}" sibTransId="{D3B64B2D-26D1-4618-8078-FF643C9CD4B3}"/>
    <dgm:cxn modelId="{4881F7E0-549F-4588-B405-6F940510247C}" type="presOf" srcId="{51E775FF-0C91-4555-B78D-B5A70B94979E}" destId="{F5D1A78C-1C47-498D-B629-C3F5AC53EEC5}" srcOrd="0" destOrd="0" presId="urn:microsoft.com/office/officeart/2005/8/layout/orgChart1"/>
    <dgm:cxn modelId="{FB65AD0C-172A-4CFC-A905-74B902A64053}" type="presParOf" srcId="{A0D3813E-D69D-4370-A95C-41AF1D58493A}" destId="{334CB5AB-3B8A-412A-9745-CB2CDE617CBD}" srcOrd="0" destOrd="0" presId="urn:microsoft.com/office/officeart/2005/8/layout/orgChart1"/>
    <dgm:cxn modelId="{2AE87B33-36ED-4EE3-ABA3-B9FFB0BE2402}" type="presParOf" srcId="{334CB5AB-3B8A-412A-9745-CB2CDE617CBD}" destId="{B8D51BFB-2A45-41CB-8B58-250B9708146B}" srcOrd="0" destOrd="0" presId="urn:microsoft.com/office/officeart/2005/8/layout/orgChart1"/>
    <dgm:cxn modelId="{677F71B6-C51F-4649-92BE-B5247FBE3458}" type="presParOf" srcId="{B8D51BFB-2A45-41CB-8B58-250B9708146B}" destId="{6CE4B121-F828-4E2C-B55C-76244DAAE807}" srcOrd="0" destOrd="0" presId="urn:microsoft.com/office/officeart/2005/8/layout/orgChart1"/>
    <dgm:cxn modelId="{C1532D9B-1B15-45D4-A384-2C8364A6DFE5}" type="presParOf" srcId="{B8D51BFB-2A45-41CB-8B58-250B9708146B}" destId="{7CC058D1-2789-40CD-A87C-6214A39E642C}" srcOrd="1" destOrd="0" presId="urn:microsoft.com/office/officeart/2005/8/layout/orgChart1"/>
    <dgm:cxn modelId="{1FF203FB-58C7-4653-A6B4-5FB181B74F2E}" type="presParOf" srcId="{334CB5AB-3B8A-412A-9745-CB2CDE617CBD}" destId="{5223B2F0-3381-4081-A9F7-F0ED2CDF1821}" srcOrd="1" destOrd="0" presId="urn:microsoft.com/office/officeart/2005/8/layout/orgChart1"/>
    <dgm:cxn modelId="{62070726-693D-42A8-8006-3C4FC91059B8}" type="presParOf" srcId="{5223B2F0-3381-4081-A9F7-F0ED2CDF1821}" destId="{31F15DD0-AD7D-428D-B0FD-A75882E2C521}" srcOrd="0" destOrd="0" presId="urn:microsoft.com/office/officeart/2005/8/layout/orgChart1"/>
    <dgm:cxn modelId="{2DDEA0BB-D056-41D7-A59B-ED1264421A5B}" type="presParOf" srcId="{5223B2F0-3381-4081-A9F7-F0ED2CDF1821}" destId="{39D213A7-EE25-4519-B0DB-F242E456BCFE}" srcOrd="1" destOrd="0" presId="urn:microsoft.com/office/officeart/2005/8/layout/orgChart1"/>
    <dgm:cxn modelId="{D07DB97B-66E1-4261-9FEE-04DB0F04781B}" type="presParOf" srcId="{39D213A7-EE25-4519-B0DB-F242E456BCFE}" destId="{DC3AE4EB-F0B0-43DA-9B0B-537BC6213463}" srcOrd="0" destOrd="0" presId="urn:microsoft.com/office/officeart/2005/8/layout/orgChart1"/>
    <dgm:cxn modelId="{2E1BA370-E161-4A88-AC2E-409606944C79}" type="presParOf" srcId="{DC3AE4EB-F0B0-43DA-9B0B-537BC6213463}" destId="{65D1E207-1E36-4871-B791-58CC4FB38DE4}" srcOrd="0" destOrd="0" presId="urn:microsoft.com/office/officeart/2005/8/layout/orgChart1"/>
    <dgm:cxn modelId="{279B7C92-5BB3-45DA-84F4-B42F308BF9C6}" type="presParOf" srcId="{DC3AE4EB-F0B0-43DA-9B0B-537BC6213463}" destId="{B52F4839-1C8B-4F5C-89BD-DEAF5CF44E78}" srcOrd="1" destOrd="0" presId="urn:microsoft.com/office/officeart/2005/8/layout/orgChart1"/>
    <dgm:cxn modelId="{50915C27-45B5-4C49-B8B0-13533731E23C}" type="presParOf" srcId="{39D213A7-EE25-4519-B0DB-F242E456BCFE}" destId="{B3E24693-38F4-4493-8B32-78DBE76967BB}" srcOrd="1" destOrd="0" presId="urn:microsoft.com/office/officeart/2005/8/layout/orgChart1"/>
    <dgm:cxn modelId="{DB06F93A-640B-4F08-8A28-CB7B03DE5168}" type="presParOf" srcId="{39D213A7-EE25-4519-B0DB-F242E456BCFE}" destId="{5D39FA73-36A0-4569-8730-2F1CA6900B58}" srcOrd="2" destOrd="0" presId="urn:microsoft.com/office/officeart/2005/8/layout/orgChart1"/>
    <dgm:cxn modelId="{A2911BD7-EDA9-45C1-B864-8511D71C4154}" type="presParOf" srcId="{5223B2F0-3381-4081-A9F7-F0ED2CDF1821}" destId="{F5D1A78C-1C47-498D-B629-C3F5AC53EEC5}" srcOrd="2" destOrd="0" presId="urn:microsoft.com/office/officeart/2005/8/layout/orgChart1"/>
    <dgm:cxn modelId="{5A65FFAA-084D-4BE7-884B-22285B613A1C}" type="presParOf" srcId="{5223B2F0-3381-4081-A9F7-F0ED2CDF1821}" destId="{816F596F-EAD9-4C43-A0F3-39742D8C1E83}" srcOrd="3" destOrd="0" presId="urn:microsoft.com/office/officeart/2005/8/layout/orgChart1"/>
    <dgm:cxn modelId="{C2578ED7-A6E8-4650-BAC0-0AD2B4F1FCA2}" type="presParOf" srcId="{816F596F-EAD9-4C43-A0F3-39742D8C1E83}" destId="{8CD9D256-F388-4EDA-8B86-3981B7C44923}" srcOrd="0" destOrd="0" presId="urn:microsoft.com/office/officeart/2005/8/layout/orgChart1"/>
    <dgm:cxn modelId="{491BDE5A-5024-422E-B87C-077B9887705C}" type="presParOf" srcId="{8CD9D256-F388-4EDA-8B86-3981B7C44923}" destId="{ABA25D9A-8A51-4FA6-B306-3B0B1234DCEF}" srcOrd="0" destOrd="0" presId="urn:microsoft.com/office/officeart/2005/8/layout/orgChart1"/>
    <dgm:cxn modelId="{B43430DD-D79C-4AF9-B3E9-7459E0231C4A}" type="presParOf" srcId="{8CD9D256-F388-4EDA-8B86-3981B7C44923}" destId="{AAC42A74-22D6-4A18-9FD0-D61D9B1E6C3F}" srcOrd="1" destOrd="0" presId="urn:microsoft.com/office/officeart/2005/8/layout/orgChart1"/>
    <dgm:cxn modelId="{1DC60576-D783-43DE-AF6B-12B1B061BE20}" type="presParOf" srcId="{816F596F-EAD9-4C43-A0F3-39742D8C1E83}" destId="{79D52E4C-5EB4-43C4-95FB-FF268FC443A9}" srcOrd="1" destOrd="0" presId="urn:microsoft.com/office/officeart/2005/8/layout/orgChart1"/>
    <dgm:cxn modelId="{DEF6F4E8-CAB5-4250-9A98-A68E4955F486}" type="presParOf" srcId="{816F596F-EAD9-4C43-A0F3-39742D8C1E83}" destId="{80909259-2CF8-46F7-B6C4-4131FE30DCAB}" srcOrd="2" destOrd="0" presId="urn:microsoft.com/office/officeart/2005/8/layout/orgChart1"/>
    <dgm:cxn modelId="{64DF3B5D-3760-4883-9B08-EFD4469CFA84}" type="presParOf" srcId="{5223B2F0-3381-4081-A9F7-F0ED2CDF1821}" destId="{926F517A-0170-4222-B181-34E1FCB41C4B}" srcOrd="4" destOrd="0" presId="urn:microsoft.com/office/officeart/2005/8/layout/orgChart1"/>
    <dgm:cxn modelId="{20761283-63FA-4E64-9F20-7447E7072D1F}" type="presParOf" srcId="{5223B2F0-3381-4081-A9F7-F0ED2CDF1821}" destId="{3507D164-23E0-452A-83B7-3FB755E9A31A}" srcOrd="5" destOrd="0" presId="urn:microsoft.com/office/officeart/2005/8/layout/orgChart1"/>
    <dgm:cxn modelId="{46406DEE-31B7-43E7-BAEA-97B80CB3EB5D}" type="presParOf" srcId="{3507D164-23E0-452A-83B7-3FB755E9A31A}" destId="{3B14E0FA-1771-4434-BDBB-D3C3B2CF00DC}" srcOrd="0" destOrd="0" presId="urn:microsoft.com/office/officeart/2005/8/layout/orgChart1"/>
    <dgm:cxn modelId="{DEEDF68F-6702-442F-8476-0378705B987D}" type="presParOf" srcId="{3B14E0FA-1771-4434-BDBB-D3C3B2CF00DC}" destId="{A3D9A673-33C1-4569-B9E0-E6E66ADFA005}" srcOrd="0" destOrd="0" presId="urn:microsoft.com/office/officeart/2005/8/layout/orgChart1"/>
    <dgm:cxn modelId="{6FFB266E-6088-49E2-A5EB-0EBEE2BAC55C}" type="presParOf" srcId="{3B14E0FA-1771-4434-BDBB-D3C3B2CF00DC}" destId="{7265F809-79A5-49A7-A5C7-07F31A144B83}" srcOrd="1" destOrd="0" presId="urn:microsoft.com/office/officeart/2005/8/layout/orgChart1"/>
    <dgm:cxn modelId="{41360625-B39E-4D51-86D9-67938AF53EC5}" type="presParOf" srcId="{3507D164-23E0-452A-83B7-3FB755E9A31A}" destId="{89980008-42F8-49B9-B828-5A8E6E7560C8}" srcOrd="1" destOrd="0" presId="urn:microsoft.com/office/officeart/2005/8/layout/orgChart1"/>
    <dgm:cxn modelId="{A043CDEE-E54B-47CA-B03F-4FB97159E8D0}" type="presParOf" srcId="{3507D164-23E0-452A-83B7-3FB755E9A31A}" destId="{7DBE82EB-D77F-4D20-92E2-AB5FDBC113E0}" srcOrd="2" destOrd="0" presId="urn:microsoft.com/office/officeart/2005/8/layout/orgChart1"/>
    <dgm:cxn modelId="{7032C9C1-9895-4C01-9714-2896AB99C901}" type="presParOf" srcId="{334CB5AB-3B8A-412A-9745-CB2CDE617CBD}" destId="{24DA4184-3303-48FF-AF14-0036A51D2228}" srcOrd="2" destOrd="0" presId="urn:microsoft.com/office/officeart/2005/8/layout/orgChart1"/>
    <dgm:cxn modelId="{58D762FE-AC4B-470F-926E-E0A74D7FDB28}" type="presParOf" srcId="{24DA4184-3303-48FF-AF14-0036A51D2228}" destId="{BC9A384C-7747-4DDB-B150-ADE8CABA30C1}" srcOrd="0" destOrd="0" presId="urn:microsoft.com/office/officeart/2005/8/layout/orgChart1"/>
    <dgm:cxn modelId="{8D8E9C38-CF75-43E4-BF78-FC24127871AF}" type="presParOf" srcId="{24DA4184-3303-48FF-AF14-0036A51D2228}" destId="{65D7B53D-DFB3-45B5-8184-53EFE4642842}" srcOrd="1" destOrd="0" presId="urn:microsoft.com/office/officeart/2005/8/layout/orgChart1"/>
    <dgm:cxn modelId="{FEF01EF1-4520-4849-A53F-D69D56B0FBEE}" type="presParOf" srcId="{65D7B53D-DFB3-45B5-8184-53EFE4642842}" destId="{7A0FFF6C-8C28-41A0-9347-B0B3EA6AC085}" srcOrd="0" destOrd="0" presId="urn:microsoft.com/office/officeart/2005/8/layout/orgChart1"/>
    <dgm:cxn modelId="{EAD7A355-3B7B-4A23-9CE2-8137BD6AAE19}" type="presParOf" srcId="{7A0FFF6C-8C28-41A0-9347-B0B3EA6AC085}" destId="{CDC9EBB3-31DD-4B2D-990D-054F244B426D}" srcOrd="0" destOrd="0" presId="urn:microsoft.com/office/officeart/2005/8/layout/orgChart1"/>
    <dgm:cxn modelId="{45DE4FF5-ACBE-40F6-BBB6-BEF713E1FA60}" type="presParOf" srcId="{7A0FFF6C-8C28-41A0-9347-B0B3EA6AC085}" destId="{E74D6C4B-1D61-46BA-8734-44B6059B45A6}" srcOrd="1" destOrd="0" presId="urn:microsoft.com/office/officeart/2005/8/layout/orgChart1"/>
    <dgm:cxn modelId="{EE4F523C-6F41-4DA6-962B-C145AE19681F}" type="presParOf" srcId="{65D7B53D-DFB3-45B5-8184-53EFE4642842}" destId="{F0B4ED7E-1166-4CDA-A394-542E79628D88}" srcOrd="1" destOrd="0" presId="urn:microsoft.com/office/officeart/2005/8/layout/orgChart1"/>
    <dgm:cxn modelId="{025EFC43-F146-4742-8D87-AFC512D68320}" type="presParOf" srcId="{65D7B53D-DFB3-45B5-8184-53EFE4642842}" destId="{09BD37E0-85CD-4444-B78A-8FD6194897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192AA-439B-426A-B2E7-5D6144FFC42E}"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6619D-463C-4057-A75C-F6AC5698E93A}" type="slidenum">
              <a:rPr lang="en-US" smtClean="0"/>
              <a:t>‹#›</a:t>
            </a:fld>
            <a:endParaRPr lang="en-US"/>
          </a:p>
        </p:txBody>
      </p:sp>
    </p:spTree>
    <p:extLst>
      <p:ext uri="{BB962C8B-B14F-4D97-AF65-F5344CB8AC3E}">
        <p14:creationId xmlns:p14="http://schemas.microsoft.com/office/powerpoint/2010/main" val="169985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23CC8-AFAD-CE4D-A9C6-54616C9F9D5A}" type="slidenum">
              <a:rPr lang="en-US" smtClean="0"/>
              <a:t>4</a:t>
            </a:fld>
            <a:endParaRPr lang="en-US"/>
          </a:p>
        </p:txBody>
      </p:sp>
    </p:spTree>
    <p:extLst>
      <p:ext uri="{BB962C8B-B14F-4D97-AF65-F5344CB8AC3E}">
        <p14:creationId xmlns:p14="http://schemas.microsoft.com/office/powerpoint/2010/main" val="373097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23CC8-AFAD-CE4D-A9C6-54616C9F9D5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6706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A5BF3-E1BB-47F6-9296-22180FE1F6EA}"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365186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A5BF3-E1BB-47F6-9296-22180FE1F6EA}"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228835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A5BF3-E1BB-47F6-9296-22180FE1F6EA}"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328223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d/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9/2/2022</a:t>
            </a:fld>
            <a:endParaRPr lang="en-US" dirty="0"/>
          </a:p>
        </p:txBody>
      </p:sp>
      <p:sp>
        <p:nvSpPr>
          <p:cNvPr id="9" name="Footer Placeholder 4"/>
          <p:cNvSpPr>
            <a:spLocks noGrp="1"/>
          </p:cNvSpPr>
          <p:nvPr>
            <p:ph type="ftr" sz="quarter" idx="3"/>
          </p:nvPr>
        </p:nvSpPr>
        <p:spPr>
          <a:xfrm>
            <a:off x="4165600" y="6520934"/>
            <a:ext cx="38608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914805" y="848380"/>
            <a:ext cx="1036320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57743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A5BF3-E1BB-47F6-9296-22180FE1F6EA}"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118287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A5BF3-E1BB-47F6-9296-22180FE1F6EA}"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95693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A5BF3-E1BB-47F6-9296-22180FE1F6EA}"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13377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A5BF3-E1BB-47F6-9296-22180FE1F6EA}"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150900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A5BF3-E1BB-47F6-9296-22180FE1F6EA}"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282740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A5BF3-E1BB-47F6-9296-22180FE1F6EA}"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386894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A5BF3-E1BB-47F6-9296-22180FE1F6EA}"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264645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A5BF3-E1BB-47F6-9296-22180FE1F6EA}"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ADB5E-8208-468B-9E53-25571D4F0438}" type="slidenum">
              <a:rPr lang="en-US" smtClean="0"/>
              <a:t>‹#›</a:t>
            </a:fld>
            <a:endParaRPr lang="en-US"/>
          </a:p>
        </p:txBody>
      </p:sp>
    </p:spTree>
    <p:extLst>
      <p:ext uri="{BB962C8B-B14F-4D97-AF65-F5344CB8AC3E}">
        <p14:creationId xmlns:p14="http://schemas.microsoft.com/office/powerpoint/2010/main" val="33274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A5BF3-E1BB-47F6-9296-22180FE1F6EA}" type="datetimeFigureOut">
              <a:rPr lang="en-US" smtClean="0"/>
              <a:t>9/2/2022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ADB5E-8208-468B-9E53-25571D4F0438}" type="slidenum">
              <a:rPr lang="en-US" smtClean="0"/>
              <a:t>‹#›</a:t>
            </a:fld>
            <a:endParaRPr lang="en-US"/>
          </a:p>
        </p:txBody>
      </p:sp>
    </p:spTree>
    <p:extLst>
      <p:ext uri="{BB962C8B-B14F-4D97-AF65-F5344CB8AC3E}">
        <p14:creationId xmlns:p14="http://schemas.microsoft.com/office/powerpoint/2010/main" val="224959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71234"/>
            <a:ext cx="12192000" cy="3464417"/>
          </a:xfrm>
        </p:spPr>
        <p:txBody>
          <a:bodyPr/>
          <a:lstStyle/>
          <a:p>
            <a:pPr marL="0" indent="0" algn="ctr">
              <a:buNone/>
            </a:pPr>
            <a:endParaRPr lang="en-US" sz="2800" dirty="0" smtClean="0">
              <a:latin typeface="Arial Narrow" panose="020B0606020202030204" pitchFamily="34" charset="0"/>
            </a:endParaRPr>
          </a:p>
          <a:p>
            <a:pPr marL="0" indent="0" algn="ctr">
              <a:buNone/>
            </a:pPr>
            <a:endParaRPr lang="en-US" sz="2800" dirty="0" smtClean="0">
              <a:latin typeface="Arial Narrow" panose="020B0606020202030204" pitchFamily="34" charset="0"/>
            </a:endParaRPr>
          </a:p>
          <a:p>
            <a:pPr marL="0" indent="0" algn="ctr">
              <a:buNone/>
            </a:pPr>
            <a:endParaRPr lang="en-US" sz="2800" dirty="0">
              <a:latin typeface="Algerian" panose="04020705040A02060702" pitchFamily="82" charset="0"/>
              <a:ea typeface="Cambria" panose="02040503050406030204" pitchFamily="18" charset="0"/>
            </a:endParaRPr>
          </a:p>
          <a:p>
            <a:pPr marL="0" indent="0" algn="ctr">
              <a:buNone/>
            </a:pPr>
            <a:r>
              <a:rPr lang="en-US" sz="2800" dirty="0" smtClean="0">
                <a:latin typeface="Cambria" panose="02040503050406030204" pitchFamily="18" charset="0"/>
                <a:ea typeface="Cambria" panose="02040503050406030204" pitchFamily="18" charset="0"/>
              </a:rPr>
              <a:t>                           </a:t>
            </a:r>
          </a:p>
          <a:p>
            <a:pPr marL="0" indent="0" algn="ctr">
              <a:buNone/>
            </a:pPr>
            <a:r>
              <a:rPr lang="en-US" sz="2800" dirty="0">
                <a:latin typeface="Cambria" panose="02040503050406030204" pitchFamily="18" charset="0"/>
                <a:ea typeface="Cambria" panose="02040503050406030204" pitchFamily="18" charset="0"/>
              </a:rPr>
              <a:t> </a:t>
            </a:r>
            <a:r>
              <a:rPr lang="en-US" sz="2800"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September</a:t>
            </a:r>
            <a:r>
              <a:rPr lang="en-US" sz="2800" dirty="0" smtClean="0">
                <a:latin typeface="Cambria" panose="02040503050406030204" pitchFamily="18" charset="0"/>
                <a:ea typeface="Cambria" panose="02040503050406030204" pitchFamily="18" charset="0"/>
              </a:rPr>
              <a:t>, 2022</a:t>
            </a:r>
          </a:p>
          <a:p>
            <a:pPr marL="0" indent="0" algn="ctr">
              <a:buNone/>
            </a:pPr>
            <a:r>
              <a:rPr lang="en-US" sz="2800" dirty="0" smtClean="0">
                <a:latin typeface="Cambria" panose="02040503050406030204" pitchFamily="18" charset="0"/>
                <a:ea typeface="Cambria" panose="02040503050406030204" pitchFamily="18" charset="0"/>
              </a:rPr>
              <a:t>                                                                                                     Addis Ababa, Ethiopia</a:t>
            </a:r>
          </a:p>
        </p:txBody>
      </p:sp>
      <p:sp>
        <p:nvSpPr>
          <p:cNvPr id="4" name="Subtitle 2"/>
          <p:cNvSpPr txBox="1">
            <a:spLocks/>
          </p:cNvSpPr>
          <p:nvPr/>
        </p:nvSpPr>
        <p:spPr>
          <a:xfrm>
            <a:off x="691116" y="85061"/>
            <a:ext cx="10770782" cy="1467292"/>
          </a:xfrm>
          <a:prstGeom prst="rect">
            <a:avLst/>
          </a:prstGeom>
          <a:solidFill>
            <a:srgbClr val="0099FF"/>
          </a:solidFill>
          <a:ln w="9525" cap="flat" cmpd="sng" algn="ctr">
            <a:solidFill>
              <a:srgbClr val="CC3399"/>
            </a:solidFill>
            <a:prstDash val="solid"/>
            <a:miter lim="800000"/>
          </a:ln>
          <a:effectLst/>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marR="0" lvl="0" indent="0" algn="ctr" defTabSz="914400" rtl="0" eaLnBrk="1" fontAlgn="auto" latinLnBrk="0" hangingPunct="1">
              <a:lnSpc>
                <a:spcPct val="150000"/>
              </a:lnSpc>
              <a:spcBef>
                <a:spcPts val="0"/>
              </a:spcBef>
              <a:spcAft>
                <a:spcPts val="100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rgbClr val="000000">
                    <a:lumMod val="65000"/>
                    <a:lumOff val="35000"/>
                  </a:srgbClr>
                </a:solidFill>
                <a:effectLst/>
                <a:uLnTx/>
                <a:uFillTx/>
                <a:latin typeface="Arial" panose="020B0604020202020204" pitchFamily="34" charset="0"/>
                <a:ea typeface="Times New Roman"/>
                <a:cs typeface="Arial" panose="020B0604020202020204" pitchFamily="34" charset="0"/>
              </a:rPr>
              <a:t>Federation of Ethiopian Associations of Person with</a:t>
            </a:r>
            <a:r>
              <a:rPr kumimoji="0" lang="en-US" sz="3200" b="1" i="0" u="none" strike="noStrike" kern="1200" cap="none" spc="0" normalizeH="0" noProof="0" dirty="0" smtClean="0">
                <a:ln>
                  <a:noFill/>
                </a:ln>
                <a:solidFill>
                  <a:srgbClr val="000000">
                    <a:lumMod val="65000"/>
                    <a:lumOff val="35000"/>
                  </a:srgbClr>
                </a:solidFill>
                <a:effectLst/>
                <a:uLnTx/>
                <a:uFillTx/>
                <a:latin typeface="Arial" panose="020B0604020202020204" pitchFamily="34" charset="0"/>
                <a:ea typeface="Times New Roman"/>
                <a:cs typeface="Arial" panose="020B0604020202020204" pitchFamily="34" charset="0"/>
              </a:rPr>
              <a:t> </a:t>
            </a:r>
            <a:r>
              <a:rPr kumimoji="0" lang="en-US" sz="3200" b="1" i="0" u="none" strike="noStrike" kern="1200" cap="none" spc="0" normalizeH="0" baseline="0" noProof="0" dirty="0" smtClean="0">
                <a:ln>
                  <a:noFill/>
                </a:ln>
                <a:solidFill>
                  <a:srgbClr val="000000">
                    <a:lumMod val="65000"/>
                    <a:lumOff val="35000"/>
                  </a:srgbClr>
                </a:solidFill>
                <a:effectLst/>
                <a:uLnTx/>
                <a:uFillTx/>
                <a:latin typeface="Arial" panose="020B0604020202020204" pitchFamily="34" charset="0"/>
                <a:ea typeface="Times New Roman"/>
                <a:cs typeface="Arial" panose="020B0604020202020204" pitchFamily="34" charset="0"/>
              </a:rPr>
              <a:t>Disability</a:t>
            </a:r>
            <a:r>
              <a:rPr kumimoji="0" lang="en-US" sz="3200" b="1" i="0" u="none" strike="noStrike" kern="1200" cap="none" spc="0" normalizeH="0" noProof="0" dirty="0" smtClean="0">
                <a:ln>
                  <a:noFill/>
                </a:ln>
                <a:solidFill>
                  <a:srgbClr val="000000">
                    <a:lumMod val="65000"/>
                    <a:lumOff val="35000"/>
                  </a:srgbClr>
                </a:solidFill>
                <a:effectLst/>
                <a:uLnTx/>
                <a:uFillTx/>
                <a:latin typeface="Arial" panose="020B0604020202020204" pitchFamily="34" charset="0"/>
                <a:ea typeface="Times New Roman"/>
                <a:cs typeface="Arial" panose="020B0604020202020204" pitchFamily="34" charset="0"/>
              </a:rPr>
              <a:t> </a:t>
            </a:r>
            <a:r>
              <a:rPr kumimoji="0" lang="en-US" b="1" i="0" u="none" strike="noStrike" kern="1200" cap="none" spc="0" normalizeH="0" baseline="0" noProof="0" dirty="0" smtClean="0">
                <a:ln>
                  <a:noFill/>
                </a:ln>
                <a:solidFill>
                  <a:srgbClr val="000000">
                    <a:lumMod val="65000"/>
                    <a:lumOff val="35000"/>
                  </a:srgbClr>
                </a:solidFill>
                <a:effectLst/>
                <a:uLnTx/>
                <a:uFillTx/>
                <a:latin typeface="Arial" panose="020B0604020202020204" pitchFamily="34" charset="0"/>
                <a:ea typeface="Times New Roman"/>
                <a:cs typeface="Arial" panose="020B0604020202020204" pitchFamily="34" charset="0"/>
              </a:rPr>
              <a:t>/FEAPD</a:t>
            </a:r>
            <a:r>
              <a:rPr kumimoji="0" lang="en-US" sz="2000" b="1" i="0" u="none" strike="noStrike" kern="1200" cap="none" spc="0" normalizeH="0" baseline="0" noProof="0" dirty="0" smtClean="0">
                <a:ln>
                  <a:noFill/>
                </a:ln>
                <a:solidFill>
                  <a:srgbClr val="000000">
                    <a:lumMod val="65000"/>
                    <a:lumOff val="35000"/>
                  </a:srgbClr>
                </a:solidFill>
                <a:effectLst/>
                <a:uLnTx/>
                <a:uFillTx/>
                <a:latin typeface="Arial" panose="020B0604020202020204" pitchFamily="34" charset="0"/>
                <a:ea typeface="Times New Roman"/>
                <a:cs typeface="Arial" panose="020B0604020202020204" pitchFamily="34" charset="0"/>
              </a:rPr>
              <a:t>/</a:t>
            </a:r>
            <a:endParaRPr kumimoji="0" lang="en-US" sz="2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Times New Roman"/>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955" y="1552353"/>
            <a:ext cx="3901440" cy="3901440"/>
          </a:xfrm>
          <a:prstGeom prst="rect">
            <a:avLst/>
          </a:prstGeom>
        </p:spPr>
      </p:pic>
    </p:spTree>
    <p:extLst>
      <p:ext uri="{BB962C8B-B14F-4D97-AF65-F5344CB8AC3E}">
        <p14:creationId xmlns:p14="http://schemas.microsoft.com/office/powerpoint/2010/main" val="40666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489"/>
            <a:ext cx="10515600" cy="712381"/>
          </a:xfrm>
        </p:spPr>
        <p:txBody>
          <a:bodyPr>
            <a:normAutofit/>
          </a:bodyPr>
          <a:lstStyle/>
          <a:p>
            <a:r>
              <a:rPr lang="en-US" sz="2800" b="1" dirty="0" smtClean="0"/>
              <a:t>FEAPD Policy and Manuals</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5159118"/>
              </p:ext>
            </p:extLst>
          </p:nvPr>
        </p:nvGraphicFramePr>
        <p:xfrm>
          <a:off x="838201" y="786806"/>
          <a:ext cx="10251558" cy="5555455"/>
        </p:xfrm>
        <a:graphic>
          <a:graphicData uri="http://schemas.openxmlformats.org/drawingml/2006/table">
            <a:tbl>
              <a:tblPr firstRow="1" bandRow="1">
                <a:tableStyleId>{5C22544A-7EE6-4342-B048-85BDC9FD1C3A}</a:tableStyleId>
              </a:tblPr>
              <a:tblGrid>
                <a:gridCol w="640118"/>
                <a:gridCol w="6194254"/>
                <a:gridCol w="3417186"/>
              </a:tblGrid>
              <a:tr h="544004">
                <a:tc>
                  <a:txBody>
                    <a:bodyPr/>
                    <a:lstStyle/>
                    <a:p>
                      <a:r>
                        <a:rPr lang="en-US" dirty="0" smtClean="0"/>
                        <a:t>No </a:t>
                      </a:r>
                      <a:endParaRPr lang="en-US" dirty="0"/>
                    </a:p>
                  </a:txBody>
                  <a:tcPr/>
                </a:tc>
                <a:tc>
                  <a:txBody>
                    <a:bodyPr/>
                    <a:lstStyle/>
                    <a:p>
                      <a:pPr>
                        <a:lnSpc>
                          <a:spcPct val="150000"/>
                        </a:lnSpc>
                      </a:pPr>
                      <a:r>
                        <a:rPr lang="en-US" dirty="0" smtClean="0">
                          <a:latin typeface="Cambria" pitchFamily="18" charset="0"/>
                          <a:ea typeface="Cambria" pitchFamily="18" charset="0"/>
                        </a:rPr>
                        <a:t>Name of Policies and Manuals</a:t>
                      </a:r>
                      <a:endParaRPr lang="en-US" dirty="0">
                        <a:latin typeface="Cambria" pitchFamily="18" charset="0"/>
                        <a:ea typeface="Cambria" pitchFamily="18" charset="0"/>
                      </a:endParaRPr>
                    </a:p>
                  </a:txBody>
                  <a:tcPr/>
                </a:tc>
                <a:tc>
                  <a:txBody>
                    <a:bodyPr/>
                    <a:lstStyle/>
                    <a:p>
                      <a:pPr>
                        <a:lnSpc>
                          <a:spcPct val="150000"/>
                        </a:lnSpc>
                      </a:pPr>
                      <a:r>
                        <a:rPr lang="en-US" dirty="0" smtClean="0">
                          <a:latin typeface="Cambria" pitchFamily="18" charset="0"/>
                          <a:ea typeface="Cambria" pitchFamily="18" charset="0"/>
                        </a:rPr>
                        <a:t>Date of issued/updated</a:t>
                      </a:r>
                      <a:endParaRPr lang="en-US" dirty="0">
                        <a:latin typeface="Cambria" pitchFamily="18" charset="0"/>
                        <a:ea typeface="Cambria" pitchFamily="18" charset="0"/>
                      </a:endParaRPr>
                    </a:p>
                  </a:txBody>
                  <a:tcPr/>
                </a:tc>
              </a:tr>
              <a:tr h="544004">
                <a:tc>
                  <a:txBody>
                    <a:bodyPr/>
                    <a:lstStyle/>
                    <a:p>
                      <a:r>
                        <a:rPr lang="en-US" dirty="0" smtClean="0"/>
                        <a:t>1</a:t>
                      </a:r>
                      <a:endParaRPr lang="en-US" dirty="0"/>
                    </a:p>
                  </a:txBody>
                  <a:tcPr/>
                </a:tc>
                <a:tc>
                  <a:txBody>
                    <a:bodyPr/>
                    <a:lstStyle/>
                    <a:p>
                      <a:pPr algn="l">
                        <a:lnSpc>
                          <a:spcPct val="150000"/>
                        </a:lnSpc>
                      </a:pPr>
                      <a:r>
                        <a:rPr lang="en-US" dirty="0" smtClean="0">
                          <a:latin typeface="Cambria" pitchFamily="18" charset="0"/>
                          <a:ea typeface="Cambria" pitchFamily="18" charset="0"/>
                        </a:rPr>
                        <a:t>Five Years Strategic plan</a:t>
                      </a:r>
                      <a:endParaRPr lang="en-US"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February, 2019</a:t>
                      </a:r>
                      <a:endParaRPr lang="en-US" dirty="0">
                        <a:latin typeface="Cambria" pitchFamily="18" charset="0"/>
                        <a:ea typeface="Cambria" pitchFamily="18" charset="0"/>
                      </a:endParaRPr>
                    </a:p>
                  </a:txBody>
                  <a:tcPr/>
                </a:tc>
              </a:tr>
              <a:tr h="544004">
                <a:tc>
                  <a:txBody>
                    <a:bodyPr/>
                    <a:lstStyle/>
                    <a:p>
                      <a:r>
                        <a:rPr lang="en-US" dirty="0" smtClean="0"/>
                        <a:t>2</a:t>
                      </a:r>
                      <a:endParaRPr lang="en-US" dirty="0"/>
                    </a:p>
                  </a:txBody>
                  <a:tcPr/>
                </a:tc>
                <a:tc>
                  <a:txBody>
                    <a:bodyPr/>
                    <a:lstStyle/>
                    <a:p>
                      <a:pPr algn="l">
                        <a:lnSpc>
                          <a:spcPct val="150000"/>
                        </a:lnSpc>
                      </a:pPr>
                      <a:r>
                        <a:rPr lang="en-US" dirty="0" smtClean="0">
                          <a:latin typeface="Cambria" pitchFamily="18" charset="0"/>
                          <a:ea typeface="Cambria" pitchFamily="18" charset="0"/>
                        </a:rPr>
                        <a:t>Advocacy and communication strategy</a:t>
                      </a:r>
                      <a:endParaRPr lang="en-US"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December, 2019</a:t>
                      </a:r>
                      <a:endParaRPr lang="en-US" dirty="0">
                        <a:latin typeface="Cambria" pitchFamily="18" charset="0"/>
                        <a:ea typeface="Cambria" pitchFamily="18" charset="0"/>
                      </a:endParaRPr>
                    </a:p>
                  </a:txBody>
                  <a:tcPr/>
                </a:tc>
              </a:tr>
              <a:tr h="544004">
                <a:tc>
                  <a:txBody>
                    <a:bodyPr/>
                    <a:lstStyle/>
                    <a:p>
                      <a:r>
                        <a:rPr lang="en-US" dirty="0" smtClean="0"/>
                        <a:t>3</a:t>
                      </a:r>
                      <a:endParaRPr lang="en-US" dirty="0"/>
                    </a:p>
                  </a:txBody>
                  <a:tcPr/>
                </a:tc>
                <a:tc>
                  <a:txBody>
                    <a:bodyPr/>
                    <a:lstStyle/>
                    <a:p>
                      <a:pPr algn="l">
                        <a:lnSpc>
                          <a:spcPct val="150000"/>
                        </a:lnSpc>
                      </a:pPr>
                      <a:r>
                        <a:rPr lang="en-US" dirty="0" smtClean="0">
                          <a:latin typeface="Cambria" pitchFamily="18" charset="0"/>
                          <a:ea typeface="Cambria" pitchFamily="18" charset="0"/>
                        </a:rPr>
                        <a:t>Code of conduct policy</a:t>
                      </a:r>
                      <a:endParaRPr lang="en-US"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July, 2019</a:t>
                      </a:r>
                      <a:endParaRPr lang="en-US" dirty="0">
                        <a:latin typeface="Cambria" pitchFamily="18" charset="0"/>
                        <a:ea typeface="Cambria" pitchFamily="18" charset="0"/>
                      </a:endParaRPr>
                    </a:p>
                  </a:txBody>
                  <a:tcPr/>
                </a:tc>
              </a:tr>
              <a:tr h="544004">
                <a:tc>
                  <a:txBody>
                    <a:bodyPr/>
                    <a:lstStyle/>
                    <a:p>
                      <a:r>
                        <a:rPr lang="en-US" dirty="0" smtClean="0"/>
                        <a:t>4</a:t>
                      </a:r>
                      <a:endParaRPr lang="en-US" dirty="0"/>
                    </a:p>
                  </a:txBody>
                  <a:tcPr/>
                </a:tc>
                <a:tc>
                  <a:txBody>
                    <a:bodyPr/>
                    <a:lstStyle/>
                    <a:p>
                      <a:pPr algn="l">
                        <a:lnSpc>
                          <a:spcPct val="150000"/>
                        </a:lnSpc>
                      </a:pPr>
                      <a:r>
                        <a:rPr lang="en-US" dirty="0" smtClean="0">
                          <a:latin typeface="Cambria" pitchFamily="18" charset="0"/>
                          <a:ea typeface="Cambria" pitchFamily="18" charset="0"/>
                        </a:rPr>
                        <a:t>Finance Manual</a:t>
                      </a:r>
                      <a:endParaRPr lang="en-US"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August, 2021</a:t>
                      </a:r>
                      <a:endParaRPr lang="en-US" dirty="0">
                        <a:latin typeface="Cambria" pitchFamily="18" charset="0"/>
                        <a:ea typeface="Cambria" pitchFamily="18" charset="0"/>
                      </a:endParaRPr>
                    </a:p>
                  </a:txBody>
                  <a:tcPr/>
                </a:tc>
              </a:tr>
              <a:tr h="544004">
                <a:tc>
                  <a:txBody>
                    <a:bodyPr/>
                    <a:lstStyle/>
                    <a:p>
                      <a:r>
                        <a:rPr lang="en-US" dirty="0" smtClean="0"/>
                        <a:t>5</a:t>
                      </a:r>
                      <a:endParaRPr lang="en-US" dirty="0"/>
                    </a:p>
                  </a:txBody>
                  <a:tcPr/>
                </a:tc>
                <a:tc>
                  <a:txBody>
                    <a:bodyPr/>
                    <a:lstStyle/>
                    <a:p>
                      <a:pPr algn="l">
                        <a:lnSpc>
                          <a:spcPct val="150000"/>
                        </a:lnSpc>
                      </a:pPr>
                      <a:r>
                        <a:rPr lang="en-US" dirty="0" smtClean="0">
                          <a:latin typeface="Cambria" pitchFamily="18" charset="0"/>
                          <a:ea typeface="Cambria" pitchFamily="18" charset="0"/>
                        </a:rPr>
                        <a:t>Fraud Awareness and protection policy </a:t>
                      </a:r>
                      <a:endParaRPr lang="en-US"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September, 2019</a:t>
                      </a:r>
                      <a:endParaRPr lang="en-US" dirty="0">
                        <a:latin typeface="Cambria" pitchFamily="18" charset="0"/>
                        <a:ea typeface="Cambria" pitchFamily="18" charset="0"/>
                      </a:endParaRPr>
                    </a:p>
                  </a:txBody>
                  <a:tcPr/>
                </a:tc>
              </a:tr>
              <a:tr h="544004">
                <a:tc>
                  <a:txBody>
                    <a:bodyPr/>
                    <a:lstStyle/>
                    <a:p>
                      <a:r>
                        <a:rPr lang="en-US" dirty="0" smtClean="0"/>
                        <a:t>6</a:t>
                      </a:r>
                      <a:endParaRPr lang="en-US" dirty="0"/>
                    </a:p>
                  </a:txBody>
                  <a:tcPr/>
                </a:tc>
                <a:tc>
                  <a:txBody>
                    <a:bodyPr/>
                    <a:lstStyle/>
                    <a:p>
                      <a:pPr algn="l">
                        <a:lnSpc>
                          <a:spcPct val="150000"/>
                        </a:lnSpc>
                      </a:pPr>
                      <a:r>
                        <a:rPr lang="en-US" dirty="0" smtClean="0">
                          <a:latin typeface="Cambria" pitchFamily="18" charset="0"/>
                          <a:ea typeface="Cambria" pitchFamily="18" charset="0"/>
                        </a:rPr>
                        <a:t>Gender Mainstreaming Manual</a:t>
                      </a:r>
                      <a:endParaRPr lang="en-US"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August, 2020</a:t>
                      </a:r>
                      <a:endParaRPr lang="en-US" dirty="0">
                        <a:latin typeface="Cambria" pitchFamily="18" charset="0"/>
                        <a:ea typeface="Cambria" pitchFamily="18" charset="0"/>
                      </a:endParaRPr>
                    </a:p>
                  </a:txBody>
                  <a:tcPr/>
                </a:tc>
              </a:tr>
              <a:tr h="547010">
                <a:tc>
                  <a:txBody>
                    <a:bodyPr/>
                    <a:lstStyle/>
                    <a:p>
                      <a:r>
                        <a:rPr lang="en-US" dirty="0" smtClean="0"/>
                        <a:t>7</a:t>
                      </a:r>
                      <a:endParaRPr lang="en-US" dirty="0"/>
                    </a:p>
                  </a:txBody>
                  <a:tcPr/>
                </a:tc>
                <a:tc>
                  <a:txBody>
                    <a:bodyPr/>
                    <a:lstStyle/>
                    <a:p>
                      <a:pPr algn="l"/>
                      <a:endParaRPr lang="en-US" sz="1100" b="0" i="0" u="none" strike="noStrike" baseline="0" dirty="0" smtClean="0">
                        <a:solidFill>
                          <a:srgbClr val="000000"/>
                        </a:solidFill>
                        <a:latin typeface="Cambria"/>
                      </a:endParaRPr>
                    </a:p>
                    <a:p>
                      <a:pPr algn="l"/>
                      <a:r>
                        <a:rPr lang="en-US" sz="1100" b="0" i="0" u="none" strike="noStrike" baseline="0" dirty="0" smtClean="0">
                          <a:solidFill>
                            <a:srgbClr val="000000"/>
                          </a:solidFill>
                          <a:latin typeface="Cambria"/>
                        </a:rPr>
                        <a:t> </a:t>
                      </a:r>
                      <a:r>
                        <a:rPr lang="en-US" sz="1800" b="0" i="0" u="none" strike="noStrike" baseline="0" dirty="0" smtClean="0">
                          <a:solidFill>
                            <a:srgbClr val="000000"/>
                          </a:solidFill>
                          <a:latin typeface="Cambria"/>
                        </a:rPr>
                        <a:t>Grants Management Manual </a:t>
                      </a:r>
                      <a:endParaRPr lang="en-US" b="0"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March, 2021</a:t>
                      </a:r>
                      <a:endParaRPr lang="en-US" dirty="0">
                        <a:latin typeface="Cambria" pitchFamily="18" charset="0"/>
                        <a:ea typeface="Cambria" pitchFamily="18" charset="0"/>
                      </a:endParaRPr>
                    </a:p>
                  </a:txBody>
                  <a:tcPr/>
                </a:tc>
              </a:tr>
              <a:tr h="656413">
                <a:tc>
                  <a:txBody>
                    <a:bodyPr/>
                    <a:lstStyle/>
                    <a:p>
                      <a:r>
                        <a:rPr lang="en-US" dirty="0" smtClean="0"/>
                        <a:t>8</a:t>
                      </a:r>
                      <a:endParaRPr lang="en-US" dirty="0"/>
                    </a:p>
                  </a:txBody>
                  <a:tcPr/>
                </a:tc>
                <a:tc>
                  <a:txBody>
                    <a:bodyPr/>
                    <a:lstStyle/>
                    <a:p>
                      <a:pPr algn="l"/>
                      <a:r>
                        <a:rPr lang="en-US" sz="2000" b="0" i="0" u="none" strike="noStrike" baseline="0" dirty="0" smtClean="0">
                          <a:solidFill>
                            <a:srgbClr val="000000"/>
                          </a:solidFill>
                          <a:latin typeface="Cambria" pitchFamily="18" charset="0"/>
                          <a:ea typeface="Cambria" pitchFamily="18" charset="0"/>
                        </a:rPr>
                        <a:t>A Guideline for  victim Assistance and principles</a:t>
                      </a:r>
                    </a:p>
                    <a:p>
                      <a:pPr algn="l"/>
                      <a:r>
                        <a:rPr lang="en-US" sz="1600" b="0" i="0" u="none" strike="noStrike" baseline="0" dirty="0" smtClean="0">
                          <a:solidFill>
                            <a:srgbClr val="000000"/>
                          </a:solidFill>
                          <a:latin typeface="Times New Roman"/>
                        </a:rPr>
                        <a:t> </a:t>
                      </a:r>
                      <a:endParaRPr lang="en-US" dirty="0">
                        <a:latin typeface="Cambria" pitchFamily="18" charset="0"/>
                        <a:ea typeface="Cambria" pitchFamily="18" charset="0"/>
                      </a:endParaRPr>
                    </a:p>
                  </a:txBody>
                  <a:tcPr/>
                </a:tc>
                <a:tc>
                  <a:txBody>
                    <a:bodyPr/>
                    <a:lstStyle/>
                    <a:p>
                      <a:pPr algn="l">
                        <a:lnSpc>
                          <a:spcPct val="150000"/>
                        </a:lnSpc>
                      </a:pPr>
                      <a:r>
                        <a:rPr lang="en-US" dirty="0" smtClean="0">
                          <a:latin typeface="Cambria" pitchFamily="18" charset="0"/>
                          <a:ea typeface="Cambria" pitchFamily="18" charset="0"/>
                        </a:rPr>
                        <a:t>May, 2020</a:t>
                      </a:r>
                      <a:endParaRPr lang="en-US" dirty="0">
                        <a:latin typeface="Cambria" pitchFamily="18" charset="0"/>
                        <a:ea typeface="Cambria" pitchFamily="18" charset="0"/>
                      </a:endParaRPr>
                    </a:p>
                  </a:txBody>
                  <a:tcPr/>
                </a:tc>
              </a:tr>
              <a:tr h="544004">
                <a:tc>
                  <a:txBody>
                    <a:bodyPr/>
                    <a:lstStyle/>
                    <a:p>
                      <a:r>
                        <a:rPr lang="en-US" dirty="0" smtClean="0"/>
                        <a:t>9</a:t>
                      </a:r>
                      <a:endParaRPr lang="en-US" dirty="0"/>
                    </a:p>
                  </a:txBody>
                  <a:tcPr/>
                </a:tc>
                <a:tc>
                  <a:txBody>
                    <a:bodyPr/>
                    <a:lstStyle/>
                    <a:p>
                      <a:pPr>
                        <a:lnSpc>
                          <a:spcPct val="150000"/>
                        </a:lnSpc>
                      </a:pPr>
                      <a:r>
                        <a:rPr lang="en-US" dirty="0" smtClean="0">
                          <a:latin typeface="Cambria" pitchFamily="18" charset="0"/>
                          <a:ea typeface="Cambria" pitchFamily="18" charset="0"/>
                        </a:rPr>
                        <a:t>The human resource procedure manuals</a:t>
                      </a:r>
                      <a:endParaRPr lang="en-US" dirty="0">
                        <a:latin typeface="Cambria" pitchFamily="18" charset="0"/>
                        <a:ea typeface="Cambria" pitchFamily="18" charset="0"/>
                      </a:endParaRPr>
                    </a:p>
                  </a:txBody>
                  <a:tcPr/>
                </a:tc>
                <a:tc>
                  <a:txBody>
                    <a:bodyPr/>
                    <a:lstStyle/>
                    <a:p>
                      <a:pPr>
                        <a:lnSpc>
                          <a:spcPct val="150000"/>
                        </a:lnSpc>
                      </a:pPr>
                      <a:r>
                        <a:rPr lang="en-US" dirty="0" smtClean="0">
                          <a:latin typeface="Cambria" pitchFamily="18" charset="0"/>
                          <a:ea typeface="Cambria" pitchFamily="18" charset="0"/>
                        </a:rPr>
                        <a:t>August, 2021</a:t>
                      </a:r>
                      <a:endParaRPr lang="en-US" dirty="0">
                        <a:latin typeface="Cambria" pitchFamily="18" charset="0"/>
                        <a:ea typeface="Cambria" pitchFamily="18" charset="0"/>
                      </a:endParaRPr>
                    </a:p>
                  </a:txBody>
                  <a:tcPr/>
                </a:tc>
              </a:tr>
            </a:tbl>
          </a:graphicData>
        </a:graphic>
      </p:graphicFrame>
    </p:spTree>
    <p:extLst>
      <p:ext uri="{BB962C8B-B14F-4D97-AF65-F5344CB8AC3E}">
        <p14:creationId xmlns:p14="http://schemas.microsoft.com/office/powerpoint/2010/main" val="143269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59519222"/>
              </p:ext>
            </p:extLst>
          </p:nvPr>
        </p:nvGraphicFramePr>
        <p:xfrm>
          <a:off x="350874" y="233916"/>
          <a:ext cx="11440633" cy="6078220"/>
        </p:xfrm>
        <a:graphic>
          <a:graphicData uri="http://schemas.openxmlformats.org/drawingml/2006/table">
            <a:tbl>
              <a:tblPr firstRow="1" bandRow="1">
                <a:tableStyleId>{5C22544A-7EE6-4342-B048-85BDC9FD1C3A}</a:tableStyleId>
              </a:tblPr>
              <a:tblGrid>
                <a:gridCol w="730704"/>
                <a:gridCol w="7785183"/>
                <a:gridCol w="2924746"/>
              </a:tblGrid>
              <a:tr h="442133">
                <a:tc>
                  <a:txBody>
                    <a:bodyPr/>
                    <a:lstStyle/>
                    <a:p>
                      <a:r>
                        <a:rPr lang="en-US" sz="1800" dirty="0" smtClean="0">
                          <a:latin typeface="+mn-lt"/>
                        </a:rPr>
                        <a:t>No </a:t>
                      </a:r>
                      <a:endParaRPr lang="en-US" sz="1800" dirty="0">
                        <a:latin typeface="+mn-lt"/>
                      </a:endParaRPr>
                    </a:p>
                  </a:txBody>
                  <a:tcPr/>
                </a:tc>
                <a:tc>
                  <a:txBody>
                    <a:bodyPr/>
                    <a:lstStyle/>
                    <a:p>
                      <a:pPr>
                        <a:lnSpc>
                          <a:spcPct val="150000"/>
                        </a:lnSpc>
                      </a:pPr>
                      <a:r>
                        <a:rPr lang="en-US" sz="1800" dirty="0" smtClean="0">
                          <a:latin typeface="+mn-lt"/>
                          <a:ea typeface="Cambria" pitchFamily="18" charset="0"/>
                        </a:rPr>
                        <a:t>Name of Policies and Manuals</a:t>
                      </a:r>
                      <a:endParaRPr lang="en-US" sz="1800" dirty="0">
                        <a:latin typeface="+mn-lt"/>
                        <a:ea typeface="Cambria" pitchFamily="18" charset="0"/>
                      </a:endParaRPr>
                    </a:p>
                  </a:txBody>
                  <a:tcPr/>
                </a:tc>
                <a:tc>
                  <a:txBody>
                    <a:bodyPr/>
                    <a:lstStyle/>
                    <a:p>
                      <a:pPr>
                        <a:lnSpc>
                          <a:spcPct val="150000"/>
                        </a:lnSpc>
                      </a:pPr>
                      <a:r>
                        <a:rPr lang="en-US" sz="1800" dirty="0" smtClean="0">
                          <a:latin typeface="+mn-lt"/>
                          <a:ea typeface="Cambria" pitchFamily="18" charset="0"/>
                        </a:rPr>
                        <a:t>Date of issued/updated</a:t>
                      </a:r>
                      <a:endParaRPr lang="en-US" sz="1800" dirty="0">
                        <a:latin typeface="+mn-lt"/>
                        <a:ea typeface="Cambria" pitchFamily="18" charset="0"/>
                      </a:endParaRPr>
                    </a:p>
                  </a:txBody>
                  <a:tcPr/>
                </a:tc>
              </a:tr>
              <a:tr h="442133">
                <a:tc>
                  <a:txBody>
                    <a:bodyPr/>
                    <a:lstStyle/>
                    <a:p>
                      <a:pPr>
                        <a:lnSpc>
                          <a:spcPct val="200000"/>
                        </a:lnSpc>
                      </a:pPr>
                      <a:r>
                        <a:rPr lang="en-US" sz="1800" dirty="0" smtClean="0">
                          <a:latin typeface="+mn-lt"/>
                        </a:rPr>
                        <a:t>10</a:t>
                      </a:r>
                      <a:endParaRPr lang="en-US" sz="1800" dirty="0">
                        <a:latin typeface="+mn-lt"/>
                      </a:endParaRPr>
                    </a:p>
                  </a:txBody>
                  <a:tcPr/>
                </a:tc>
                <a:tc>
                  <a:txBody>
                    <a:bodyPr/>
                    <a:lstStyle/>
                    <a:p>
                      <a:pPr algn="l">
                        <a:lnSpc>
                          <a:spcPct val="200000"/>
                        </a:lnSpc>
                      </a:pPr>
                      <a:r>
                        <a:rPr lang="en-US" sz="1800" dirty="0" smtClean="0">
                          <a:latin typeface="+mn-lt"/>
                          <a:ea typeface="Verdana" panose="020B0604030504040204" pitchFamily="34" charset="0"/>
                        </a:rPr>
                        <a:t>By-law</a:t>
                      </a:r>
                    </a:p>
                  </a:txBody>
                  <a:tcPr/>
                </a:tc>
                <a:tc>
                  <a:txBody>
                    <a:bodyPr/>
                    <a:lstStyle/>
                    <a:p>
                      <a:pPr algn="l">
                        <a:lnSpc>
                          <a:spcPct val="200000"/>
                        </a:lnSpc>
                      </a:pPr>
                      <a:r>
                        <a:rPr lang="en-US" sz="1800" dirty="0" smtClean="0">
                          <a:latin typeface="+mn-lt"/>
                          <a:ea typeface="Cambria" pitchFamily="18" charset="0"/>
                        </a:rPr>
                        <a:t>August,</a:t>
                      </a:r>
                      <a:r>
                        <a:rPr lang="en-US" sz="1800" baseline="0" dirty="0" smtClean="0">
                          <a:latin typeface="+mn-lt"/>
                          <a:ea typeface="Cambria" pitchFamily="18" charset="0"/>
                        </a:rPr>
                        <a:t> 2019</a:t>
                      </a:r>
                      <a:endParaRPr lang="en-US" sz="1800" dirty="0">
                        <a:latin typeface="+mn-lt"/>
                        <a:ea typeface="Cambria" pitchFamily="18" charset="0"/>
                      </a:endParaRPr>
                    </a:p>
                  </a:txBody>
                  <a:tcPr/>
                </a:tc>
              </a:tr>
              <a:tr h="442133">
                <a:tc>
                  <a:txBody>
                    <a:bodyPr/>
                    <a:lstStyle/>
                    <a:p>
                      <a:pPr>
                        <a:lnSpc>
                          <a:spcPct val="200000"/>
                        </a:lnSpc>
                      </a:pPr>
                      <a:r>
                        <a:rPr lang="en-US" sz="1800" dirty="0" smtClean="0">
                          <a:latin typeface="+mn-lt"/>
                        </a:rPr>
                        <a:t>11</a:t>
                      </a:r>
                      <a:endParaRPr lang="en-US" sz="1800" dirty="0">
                        <a:latin typeface="+mn-lt"/>
                      </a:endParaRPr>
                    </a:p>
                  </a:txBody>
                  <a:tcPr/>
                </a:tc>
                <a:tc>
                  <a:txBody>
                    <a:bodyPr/>
                    <a:lstStyle/>
                    <a:p>
                      <a:pPr algn="l">
                        <a:lnSpc>
                          <a:spcPct val="200000"/>
                        </a:lnSpc>
                      </a:pPr>
                      <a:r>
                        <a:rPr lang="en-US" sz="1800" dirty="0" smtClean="0">
                          <a:latin typeface="+mn-lt"/>
                          <a:ea typeface="Verdana" panose="020B0604030504040204" pitchFamily="34" charset="0"/>
                        </a:rPr>
                        <a:t>Procurement policy manual</a:t>
                      </a:r>
                      <a:endParaRPr lang="en-US" sz="1800" dirty="0">
                        <a:latin typeface="+mn-lt"/>
                        <a:ea typeface="Verdana" panose="020B0604030504040204" pitchFamily="34" charset="0"/>
                      </a:endParaRPr>
                    </a:p>
                  </a:txBody>
                  <a:tcPr/>
                </a:tc>
                <a:tc>
                  <a:txBody>
                    <a:bodyPr/>
                    <a:lstStyle/>
                    <a:p>
                      <a:pPr algn="l">
                        <a:lnSpc>
                          <a:spcPct val="200000"/>
                        </a:lnSpc>
                      </a:pPr>
                      <a:r>
                        <a:rPr lang="en-US" sz="1800" dirty="0" smtClean="0">
                          <a:latin typeface="+mn-lt"/>
                          <a:ea typeface="Cambria" pitchFamily="18" charset="0"/>
                        </a:rPr>
                        <a:t>May, 2022</a:t>
                      </a:r>
                      <a:endParaRPr lang="en-US" sz="1800" dirty="0">
                        <a:latin typeface="+mn-lt"/>
                        <a:ea typeface="Cambria" pitchFamily="18" charset="0"/>
                      </a:endParaRPr>
                    </a:p>
                  </a:txBody>
                  <a:tcPr/>
                </a:tc>
              </a:tr>
              <a:tr h="442133">
                <a:tc>
                  <a:txBody>
                    <a:bodyPr/>
                    <a:lstStyle/>
                    <a:p>
                      <a:pPr>
                        <a:lnSpc>
                          <a:spcPct val="200000"/>
                        </a:lnSpc>
                      </a:pPr>
                      <a:r>
                        <a:rPr lang="en-US" sz="1800" dirty="0" smtClean="0">
                          <a:latin typeface="+mn-lt"/>
                        </a:rPr>
                        <a:t>12</a:t>
                      </a:r>
                      <a:endParaRPr lang="en-US" sz="1800" dirty="0">
                        <a:latin typeface="+mn-lt"/>
                      </a:endParaRPr>
                    </a:p>
                  </a:txBody>
                  <a:tcPr/>
                </a:tc>
                <a:tc>
                  <a:txBody>
                    <a:bodyPr/>
                    <a:lstStyle/>
                    <a:p>
                      <a:pPr algn="l">
                        <a:lnSpc>
                          <a:spcPct val="200000"/>
                        </a:lnSpc>
                      </a:pPr>
                      <a:r>
                        <a:rPr lang="en-US" sz="1800" dirty="0" smtClean="0">
                          <a:latin typeface="+mn-lt"/>
                          <a:ea typeface="Verdana" panose="020B0604030504040204" pitchFamily="34" charset="0"/>
                        </a:rPr>
                        <a:t>Whistle Blowing Concept and Policy</a:t>
                      </a:r>
                      <a:endParaRPr lang="en-US" sz="1800" dirty="0">
                        <a:latin typeface="+mn-lt"/>
                        <a:ea typeface="Verdana" panose="020B0604030504040204" pitchFamily="34" charset="0"/>
                      </a:endParaRPr>
                    </a:p>
                  </a:txBody>
                  <a:tcPr/>
                </a:tc>
                <a:tc>
                  <a:txBody>
                    <a:bodyPr/>
                    <a:lstStyle/>
                    <a:p>
                      <a:pPr algn="l">
                        <a:lnSpc>
                          <a:spcPct val="200000"/>
                        </a:lnSpc>
                      </a:pPr>
                      <a:r>
                        <a:rPr lang="en-US" sz="1800" dirty="0" smtClean="0">
                          <a:latin typeface="+mn-lt"/>
                          <a:ea typeface="Cambria" pitchFamily="18" charset="0"/>
                        </a:rPr>
                        <a:t>January, 2021</a:t>
                      </a:r>
                      <a:endParaRPr lang="en-US" sz="1800" dirty="0">
                        <a:latin typeface="+mn-lt"/>
                        <a:ea typeface="Cambria" pitchFamily="18" charset="0"/>
                      </a:endParaRPr>
                    </a:p>
                  </a:txBody>
                  <a:tcPr/>
                </a:tc>
              </a:tr>
              <a:tr h="442133">
                <a:tc>
                  <a:txBody>
                    <a:bodyPr/>
                    <a:lstStyle/>
                    <a:p>
                      <a:pPr>
                        <a:lnSpc>
                          <a:spcPct val="200000"/>
                        </a:lnSpc>
                      </a:pPr>
                      <a:r>
                        <a:rPr lang="en-US" sz="1800" dirty="0" smtClean="0">
                          <a:latin typeface="+mn-lt"/>
                        </a:rPr>
                        <a:t>13</a:t>
                      </a:r>
                      <a:endParaRPr lang="en-US" sz="1800" dirty="0">
                        <a:latin typeface="+mn-lt"/>
                      </a:endParaRPr>
                    </a:p>
                  </a:txBody>
                  <a:tcPr/>
                </a:tc>
                <a:tc>
                  <a:txBody>
                    <a:bodyPr/>
                    <a:lstStyle/>
                    <a:p>
                      <a:pPr algn="l">
                        <a:lnSpc>
                          <a:spcPct val="200000"/>
                        </a:lnSpc>
                      </a:pPr>
                      <a:r>
                        <a:rPr lang="en-US" sz="1800" dirty="0" smtClean="0">
                          <a:latin typeface="+mn-lt"/>
                          <a:ea typeface="Verdana" panose="020B0604030504040204" pitchFamily="34" charset="0"/>
                        </a:rPr>
                        <a:t>Safeguarding Policy of Child and Adult at risk</a:t>
                      </a:r>
                      <a:endParaRPr lang="en-US" sz="1800" dirty="0">
                        <a:latin typeface="+mn-lt"/>
                        <a:ea typeface="Verdana" panose="020B0604030504040204" pitchFamily="34" charset="0"/>
                      </a:endParaRPr>
                    </a:p>
                  </a:txBody>
                  <a:tcPr/>
                </a:tc>
                <a:tc>
                  <a:txBody>
                    <a:bodyPr/>
                    <a:lstStyle/>
                    <a:p>
                      <a:pPr algn="l">
                        <a:lnSpc>
                          <a:spcPct val="200000"/>
                        </a:lnSpc>
                      </a:pPr>
                      <a:r>
                        <a:rPr lang="en-US" sz="1800" dirty="0" smtClean="0">
                          <a:latin typeface="+mn-lt"/>
                          <a:ea typeface="Cambria" pitchFamily="18" charset="0"/>
                        </a:rPr>
                        <a:t>May, 2022</a:t>
                      </a:r>
                      <a:endParaRPr lang="en-US" sz="1800" dirty="0">
                        <a:latin typeface="+mn-lt"/>
                        <a:ea typeface="Cambria" pitchFamily="18" charset="0"/>
                      </a:endParaRPr>
                    </a:p>
                  </a:txBody>
                  <a:tcPr/>
                </a:tc>
              </a:tr>
              <a:tr h="442133">
                <a:tc>
                  <a:txBody>
                    <a:bodyPr/>
                    <a:lstStyle/>
                    <a:p>
                      <a:pPr>
                        <a:lnSpc>
                          <a:spcPct val="200000"/>
                        </a:lnSpc>
                      </a:pPr>
                      <a:r>
                        <a:rPr lang="en-US" sz="1800" dirty="0" smtClean="0">
                          <a:latin typeface="+mn-lt"/>
                        </a:rPr>
                        <a:t>14</a:t>
                      </a:r>
                      <a:endParaRPr lang="en-US" sz="1800" dirty="0">
                        <a:latin typeface="+mn-lt"/>
                      </a:endParaRPr>
                    </a:p>
                  </a:txBody>
                  <a:tcPr/>
                </a:tc>
                <a:tc>
                  <a:txBody>
                    <a:bodyPr/>
                    <a:lstStyle/>
                    <a:p>
                      <a:pPr algn="l">
                        <a:lnSpc>
                          <a:spcPct val="200000"/>
                        </a:lnSpc>
                      </a:pPr>
                      <a:r>
                        <a:rPr lang="en-US" sz="1800" dirty="0" smtClean="0">
                          <a:latin typeface="+mn-lt"/>
                          <a:ea typeface="Verdana" panose="020B0604030504040204" pitchFamily="34" charset="0"/>
                        </a:rPr>
                        <a:t>Protection from Sexual Exploitation and Abuse Policy</a:t>
                      </a:r>
                      <a:endParaRPr lang="en-US" sz="1800" dirty="0">
                        <a:latin typeface="+mn-lt"/>
                        <a:ea typeface="Verdana" panose="020B0604030504040204" pitchFamily="34" charset="0"/>
                      </a:endParaRPr>
                    </a:p>
                  </a:txBody>
                  <a:tcPr/>
                </a:tc>
                <a:tc>
                  <a:txBody>
                    <a:bodyPr/>
                    <a:lstStyle/>
                    <a:p>
                      <a:pPr algn="l">
                        <a:lnSpc>
                          <a:spcPct val="200000"/>
                        </a:lnSpc>
                      </a:pPr>
                      <a:r>
                        <a:rPr lang="en-US" sz="1800" dirty="0" smtClean="0">
                          <a:latin typeface="+mn-lt"/>
                          <a:ea typeface="Cambria" pitchFamily="18" charset="0"/>
                        </a:rPr>
                        <a:t>November, 2020</a:t>
                      </a:r>
                      <a:endParaRPr lang="en-US" sz="1800" dirty="0">
                        <a:latin typeface="+mn-lt"/>
                        <a:ea typeface="Cambria" pitchFamily="18" charset="0"/>
                      </a:endParaRPr>
                    </a:p>
                  </a:txBody>
                  <a:tcPr/>
                </a:tc>
              </a:tr>
              <a:tr h="442133">
                <a:tc>
                  <a:txBody>
                    <a:bodyPr/>
                    <a:lstStyle/>
                    <a:p>
                      <a:pPr>
                        <a:lnSpc>
                          <a:spcPct val="200000"/>
                        </a:lnSpc>
                      </a:pPr>
                      <a:r>
                        <a:rPr lang="en-US" sz="1800" dirty="0" smtClean="0">
                          <a:latin typeface="+mn-lt"/>
                        </a:rPr>
                        <a:t>15</a:t>
                      </a:r>
                      <a:endParaRPr lang="en-US" sz="1800" dirty="0">
                        <a:latin typeface="+mn-lt"/>
                      </a:endParaRPr>
                    </a:p>
                  </a:txBody>
                  <a:tcPr/>
                </a:tc>
                <a:tc>
                  <a:txBody>
                    <a:bodyPr/>
                    <a:lstStyle/>
                    <a:p>
                      <a:pPr algn="l">
                        <a:lnSpc>
                          <a:spcPct val="200000"/>
                        </a:lnSpc>
                      </a:pPr>
                      <a:r>
                        <a:rPr lang="en-US" sz="1800" b="0" dirty="0" smtClean="0">
                          <a:latin typeface="+mn-lt"/>
                          <a:ea typeface="Verdana" panose="020B0604030504040204" pitchFamily="34" charset="0"/>
                        </a:rPr>
                        <a:t>Annual Training Plan for Prevention Sexual Exploitation Abuse</a:t>
                      </a:r>
                      <a:endParaRPr lang="en-US" sz="1800" b="0" dirty="0">
                        <a:latin typeface="+mn-lt"/>
                        <a:ea typeface="Verdana" panose="020B0604030504040204" pitchFamily="34" charset="0"/>
                      </a:endParaRPr>
                    </a:p>
                  </a:txBody>
                  <a:tcPr/>
                </a:tc>
                <a:tc>
                  <a:txBody>
                    <a:bodyPr/>
                    <a:lstStyle/>
                    <a:p>
                      <a:pPr algn="l">
                        <a:lnSpc>
                          <a:spcPct val="200000"/>
                        </a:lnSpc>
                      </a:pPr>
                      <a:r>
                        <a:rPr lang="en-US" sz="1800" dirty="0" smtClean="0">
                          <a:latin typeface="+mn-lt"/>
                          <a:ea typeface="Cambria" pitchFamily="18" charset="0"/>
                        </a:rPr>
                        <a:t> May,</a:t>
                      </a:r>
                      <a:r>
                        <a:rPr lang="en-US" sz="1800" baseline="0" dirty="0" smtClean="0">
                          <a:latin typeface="+mn-lt"/>
                          <a:ea typeface="Cambria" pitchFamily="18" charset="0"/>
                        </a:rPr>
                        <a:t> 2022</a:t>
                      </a:r>
                      <a:endParaRPr lang="en-US" sz="1800" dirty="0">
                        <a:latin typeface="+mn-lt"/>
                        <a:ea typeface="Cambria" pitchFamily="18" charset="0"/>
                      </a:endParaRPr>
                    </a:p>
                  </a:txBody>
                  <a:tcPr/>
                </a:tc>
              </a:tr>
              <a:tr h="442133">
                <a:tc>
                  <a:txBody>
                    <a:bodyPr/>
                    <a:lstStyle/>
                    <a:p>
                      <a:pPr>
                        <a:lnSpc>
                          <a:spcPct val="200000"/>
                        </a:lnSpc>
                      </a:pPr>
                      <a:r>
                        <a:rPr lang="en-US" sz="1800" dirty="0" smtClean="0">
                          <a:latin typeface="+mn-lt"/>
                        </a:rPr>
                        <a:t>16</a:t>
                      </a:r>
                      <a:endParaRPr lang="en-US" sz="1800" dirty="0">
                        <a:latin typeface="+mn-lt"/>
                      </a:endParaRPr>
                    </a:p>
                  </a:txBody>
                  <a:tcPr/>
                </a:tc>
                <a:tc>
                  <a:txBody>
                    <a:bodyPr/>
                    <a:lstStyle/>
                    <a:p>
                      <a:pPr>
                        <a:lnSpc>
                          <a:spcPct val="200000"/>
                        </a:lnSpc>
                      </a:pPr>
                      <a:r>
                        <a:rPr lang="en-US" sz="1800" b="0" i="0" u="none" strike="noStrike" baseline="0" dirty="0" smtClean="0">
                          <a:solidFill>
                            <a:srgbClr val="000000"/>
                          </a:solidFill>
                          <a:latin typeface="+mn-lt"/>
                          <a:ea typeface="Verdana" panose="020B0604030504040204" pitchFamily="34" charset="0"/>
                        </a:rPr>
                        <a:t> Awareness creation plan on PSEA</a:t>
                      </a:r>
                      <a:endParaRPr lang="en-US" sz="1800" b="0" dirty="0">
                        <a:latin typeface="+mn-lt"/>
                        <a:ea typeface="Verdana" panose="020B0604030504040204" pitchFamily="34" charset="0"/>
                      </a:endParaRPr>
                    </a:p>
                  </a:txBody>
                  <a:tcPr/>
                </a:tc>
                <a:tc>
                  <a:txBody>
                    <a:bodyPr/>
                    <a:lstStyle/>
                    <a:p>
                      <a:pPr algn="l">
                        <a:lnSpc>
                          <a:spcPct val="200000"/>
                        </a:lnSpc>
                      </a:pPr>
                      <a:r>
                        <a:rPr lang="en-US" sz="1800" dirty="0" smtClean="0">
                          <a:latin typeface="+mn-lt"/>
                          <a:ea typeface="Cambria" pitchFamily="18" charset="0"/>
                        </a:rPr>
                        <a:t>Feb, 2022</a:t>
                      </a:r>
                      <a:endParaRPr lang="en-US" sz="1800" dirty="0">
                        <a:latin typeface="+mn-lt"/>
                        <a:ea typeface="Cambria" pitchFamily="18" charset="0"/>
                      </a:endParaRPr>
                    </a:p>
                  </a:txBody>
                  <a:tcPr/>
                </a:tc>
              </a:tr>
              <a:tr h="509123">
                <a:tc>
                  <a:txBody>
                    <a:bodyPr/>
                    <a:lstStyle/>
                    <a:p>
                      <a:pPr>
                        <a:lnSpc>
                          <a:spcPct val="200000"/>
                        </a:lnSpc>
                      </a:pPr>
                      <a:r>
                        <a:rPr lang="en-US" sz="1800" dirty="0" smtClean="0">
                          <a:latin typeface="+mn-lt"/>
                        </a:rPr>
                        <a:t>17</a:t>
                      </a:r>
                      <a:endParaRPr lang="en-US" sz="1800" dirty="0">
                        <a:latin typeface="+mn-lt"/>
                      </a:endParaRPr>
                    </a:p>
                  </a:txBody>
                  <a:tcPr/>
                </a:tc>
                <a:tc>
                  <a:txBody>
                    <a:bodyPr/>
                    <a:lstStyle/>
                    <a:p>
                      <a:pPr>
                        <a:lnSpc>
                          <a:spcPct val="200000"/>
                        </a:lnSpc>
                      </a:pPr>
                      <a:r>
                        <a:rPr lang="en-US" sz="1800" b="0" i="0" u="none" strike="noStrike" baseline="0" dirty="0" smtClean="0">
                          <a:solidFill>
                            <a:srgbClr val="000000"/>
                          </a:solidFill>
                          <a:latin typeface="+mn-lt"/>
                          <a:ea typeface="Verdana" panose="020B0604030504040204" pitchFamily="34" charset="0"/>
                        </a:rPr>
                        <a:t>Preventing and responding to sexual exploitation and Abuse (PSEA) Training Package </a:t>
                      </a:r>
                      <a:endParaRPr lang="en-US" sz="1800" b="0" dirty="0">
                        <a:latin typeface="+mn-lt"/>
                        <a:ea typeface="Verdana" panose="020B0604030504040204" pitchFamily="34" charset="0"/>
                      </a:endParaRPr>
                    </a:p>
                  </a:txBody>
                  <a:tcPr/>
                </a:tc>
                <a:tc>
                  <a:txBody>
                    <a:bodyPr/>
                    <a:lstStyle/>
                    <a:p>
                      <a:pPr algn="l">
                        <a:lnSpc>
                          <a:spcPct val="200000"/>
                        </a:lnSpc>
                      </a:pPr>
                      <a:r>
                        <a:rPr lang="en-US" sz="1800" dirty="0" smtClean="0">
                          <a:latin typeface="+mn-lt"/>
                          <a:ea typeface="Cambria" pitchFamily="18" charset="0"/>
                        </a:rPr>
                        <a:t>January, 2022</a:t>
                      </a:r>
                      <a:endParaRPr lang="en-US" sz="1800" dirty="0">
                        <a:latin typeface="+mn-lt"/>
                        <a:ea typeface="Cambria" pitchFamily="18" charset="0"/>
                      </a:endParaRPr>
                    </a:p>
                  </a:txBody>
                  <a:tcPr/>
                </a:tc>
              </a:tr>
              <a:tr h="321551">
                <a:tc>
                  <a:txBody>
                    <a:bodyPr/>
                    <a:lstStyle/>
                    <a:p>
                      <a:pPr>
                        <a:lnSpc>
                          <a:spcPct val="200000"/>
                        </a:lnSpc>
                      </a:pPr>
                      <a:r>
                        <a:rPr lang="en-US" sz="1800" dirty="0" smtClean="0">
                          <a:latin typeface="+mn-lt"/>
                        </a:rPr>
                        <a:t>18</a:t>
                      </a:r>
                      <a:endParaRPr lang="en-US" sz="1800" dirty="0">
                        <a:latin typeface="+mn-lt"/>
                      </a:endParaRPr>
                    </a:p>
                  </a:txBody>
                  <a:tcPr/>
                </a:tc>
                <a:tc>
                  <a:txBody>
                    <a:bodyPr/>
                    <a:lstStyle/>
                    <a:p>
                      <a:pPr>
                        <a:lnSpc>
                          <a:spcPct val="200000"/>
                        </a:lnSpc>
                      </a:pPr>
                      <a:r>
                        <a:rPr lang="en-US" sz="1800" dirty="0" smtClean="0">
                          <a:latin typeface="+mn-lt"/>
                          <a:ea typeface="Verdana" panose="020B0604030504040204" pitchFamily="34" charset="0"/>
                        </a:rPr>
                        <a:t>Disability Inclusive TOT manual</a:t>
                      </a:r>
                      <a:endParaRPr lang="en-US" sz="1800" dirty="0">
                        <a:latin typeface="+mn-lt"/>
                        <a:ea typeface="Verdana" panose="020B0604030504040204" pitchFamily="34" charset="0"/>
                      </a:endParaRPr>
                    </a:p>
                  </a:txBody>
                  <a:tcPr/>
                </a:tc>
                <a:tc>
                  <a:txBody>
                    <a:bodyPr/>
                    <a:lstStyle/>
                    <a:p>
                      <a:pPr>
                        <a:lnSpc>
                          <a:spcPct val="200000"/>
                        </a:lnSpc>
                      </a:pPr>
                      <a:r>
                        <a:rPr lang="en-US" sz="1800" dirty="0" smtClean="0">
                          <a:latin typeface="+mn-lt"/>
                        </a:rPr>
                        <a:t>December, 2021</a:t>
                      </a:r>
                      <a:endParaRPr lang="en-US" sz="1800" dirty="0">
                        <a:latin typeface="+mn-lt"/>
                      </a:endParaRPr>
                    </a:p>
                  </a:txBody>
                  <a:tcPr/>
                </a:tc>
              </a:tr>
            </a:tbl>
          </a:graphicData>
        </a:graphic>
      </p:graphicFrame>
    </p:spTree>
    <p:extLst>
      <p:ext uri="{BB962C8B-B14F-4D97-AF65-F5344CB8AC3E}">
        <p14:creationId xmlns:p14="http://schemas.microsoft.com/office/powerpoint/2010/main" val="233596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223"/>
            <a:ext cx="10515600" cy="393405"/>
          </a:xfrm>
        </p:spPr>
        <p:txBody>
          <a:bodyPr>
            <a:normAutofit fontScale="90000"/>
          </a:bodyPr>
          <a:lstStyle/>
          <a:p>
            <a:r>
              <a:rPr lang="en-US" sz="3600" b="1" dirty="0">
                <a:latin typeface="Cambria" pitchFamily="18" charset="0"/>
                <a:ea typeface="Cambria" pitchFamily="18" charset="0"/>
              </a:rPr>
              <a:t>Donors &amp; Implementing partners</a:t>
            </a:r>
            <a:endParaRPr lang="en-US" sz="3600" dirty="0"/>
          </a:p>
        </p:txBody>
      </p:sp>
      <p:sp>
        <p:nvSpPr>
          <p:cNvPr id="3" name="Content Placeholder 2"/>
          <p:cNvSpPr>
            <a:spLocks noGrp="1"/>
          </p:cNvSpPr>
          <p:nvPr>
            <p:ph idx="1"/>
          </p:nvPr>
        </p:nvSpPr>
        <p:spPr>
          <a:xfrm>
            <a:off x="202019" y="531628"/>
            <a:ext cx="11759609" cy="6220046"/>
          </a:xfrm>
        </p:spPr>
        <p:txBody>
          <a:bodyPr>
            <a:normAutofit lnSpcReduction="10000"/>
          </a:bodyPr>
          <a:lstStyle/>
          <a:p>
            <a:pPr marL="0" indent="0">
              <a:buNone/>
            </a:pPr>
            <a:r>
              <a:rPr lang="en-US" sz="2400" b="1" dirty="0" smtClean="0">
                <a:latin typeface="Cambria" pitchFamily="18" charset="0"/>
                <a:ea typeface="Cambria" pitchFamily="18" charset="0"/>
              </a:rPr>
              <a:t>Current Donors of FEAPD:     </a:t>
            </a:r>
          </a:p>
          <a:p>
            <a:pPr lvl="1">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ILO</a:t>
            </a:r>
            <a:endParaRPr lang="en-US"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dirty="0"/>
              <a:t>UNOHCHR</a:t>
            </a:r>
            <a:endParaRPr lang="en-US"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CBM</a:t>
            </a:r>
          </a:p>
          <a:p>
            <a:pPr lvl="1">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NORAD</a:t>
            </a:r>
            <a:endParaRPr lang="en-US"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EU</a:t>
            </a: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NFU</a:t>
            </a: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USAID and</a:t>
            </a:r>
          </a:p>
          <a:p>
            <a:pPr lvl="1">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ADF</a:t>
            </a:r>
          </a:p>
          <a:p>
            <a:pPr lvl="1">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UKAID</a:t>
            </a:r>
          </a:p>
          <a:p>
            <a:pPr>
              <a:buFont typeface="Wingdings" panose="05000000000000000000" pitchFamily="2" charset="2"/>
              <a:buChar char="v"/>
            </a:pPr>
            <a:r>
              <a:rPr lang="en-US" dirty="0">
                <a:latin typeface="Cambria" panose="02040503050406030204" pitchFamily="18" charset="0"/>
                <a:ea typeface="Cambria" panose="02040503050406030204" pitchFamily="18" charset="0"/>
              </a:rPr>
              <a:t>In addition to that FEAPD worked with many </a:t>
            </a:r>
            <a:r>
              <a:rPr lang="en-US" b="1" u="sng" dirty="0">
                <a:latin typeface="Cambria" panose="02040503050406030204" pitchFamily="18" charset="0"/>
                <a:ea typeface="Cambria" panose="02040503050406030204" pitchFamily="18" charset="0"/>
              </a:rPr>
              <a:t>implementing partners </a:t>
            </a:r>
            <a:r>
              <a:rPr lang="en-US" dirty="0">
                <a:latin typeface="Cambria" panose="02040503050406030204" pitchFamily="18" charset="0"/>
                <a:ea typeface="Cambria" panose="02040503050406030204" pitchFamily="18" charset="0"/>
              </a:rPr>
              <a:t>such as: </a:t>
            </a:r>
          </a:p>
          <a:p>
            <a:pPr lvl="4">
              <a:buFont typeface="Wingdings" panose="05000000000000000000" pitchFamily="2" charset="2"/>
              <a:buChar char="Ø"/>
            </a:pPr>
            <a:r>
              <a:rPr lang="en-US"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CSSP                                 </a:t>
            </a:r>
            <a:r>
              <a:rPr lang="en-US" sz="2400" b="1" dirty="0" smtClean="0">
                <a:solidFill>
                  <a:srgbClr val="FF0000"/>
                </a:solidFill>
                <a:latin typeface="Cambria" panose="02040503050406030204" pitchFamily="18" charset="0"/>
                <a:ea typeface="Cambria" panose="02040503050406030204" pitchFamily="18" charset="0"/>
              </a:rPr>
              <a:t>Stakeholders </a:t>
            </a:r>
            <a:r>
              <a:rPr lang="en-US" sz="2400" b="1" dirty="0">
                <a:solidFill>
                  <a:srgbClr val="FF0000"/>
                </a:solidFill>
                <a:latin typeface="Cambria" panose="02040503050406030204" pitchFamily="18" charset="0"/>
                <a:ea typeface="Cambria" panose="02040503050406030204" pitchFamily="18" charset="0"/>
              </a:rPr>
              <a:t>from Government Organization</a:t>
            </a:r>
            <a:endParaRPr lang="en-US" sz="2400" dirty="0">
              <a:solidFill>
                <a:srgbClr val="FF0000"/>
              </a:solidFill>
              <a:latin typeface="Cambria" panose="02040503050406030204" pitchFamily="18" charset="0"/>
              <a:ea typeface="Cambria" panose="02040503050406030204" pitchFamily="18" charset="0"/>
            </a:endParaRPr>
          </a:p>
          <a:p>
            <a:pPr lvl="4">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LFTW   </a:t>
            </a:r>
          </a:p>
          <a:p>
            <a:pPr lvl="4">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SCI</a:t>
            </a:r>
          </a:p>
          <a:p>
            <a:pPr lvl="4">
              <a:buFont typeface="Wingdings" panose="05000000000000000000" pitchFamily="2" charset="2"/>
              <a:buChar char="Ø"/>
            </a:pPr>
            <a:r>
              <a:rPr lang="en-US" sz="2400" dirty="0">
                <a:latin typeface="Cambria" panose="02040503050406030204" pitchFamily="18" charset="0"/>
                <a:ea typeface="Cambria" panose="02040503050406030204" pitchFamily="18" charset="0"/>
              </a:rPr>
              <a:t>HI and </a:t>
            </a:r>
          </a:p>
          <a:p>
            <a:pPr lvl="4">
              <a:buFont typeface="Wingdings" panose="05000000000000000000" pitchFamily="2" charset="2"/>
              <a:buChar char="Ø"/>
            </a:pPr>
            <a:r>
              <a:rPr lang="en-US" sz="2400" dirty="0">
                <a:latin typeface="Cambria" panose="02040503050406030204" pitchFamily="18" charset="0"/>
                <a:ea typeface="Cambria" panose="02040503050406030204" pitchFamily="18" charset="0"/>
              </a:rPr>
              <a:t>NDI.</a:t>
            </a:r>
          </a:p>
          <a:p>
            <a:pPr marL="457200" lvl="1" indent="0">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9170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180"/>
            <a:ext cx="10515600" cy="404039"/>
          </a:xfrm>
        </p:spPr>
        <p:txBody>
          <a:bodyPr>
            <a:normAutofit fontScale="90000"/>
          </a:bodyPr>
          <a:lstStyle/>
          <a:p>
            <a:r>
              <a:rPr lang="en-US" b="1" dirty="0" smtClean="0"/>
              <a:t>FEAPD Active </a:t>
            </a:r>
            <a:r>
              <a:rPr lang="en-US" b="1" dirty="0"/>
              <a:t>Project 92,077,398 ETB</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074375"/>
              </p:ext>
            </p:extLst>
          </p:nvPr>
        </p:nvGraphicFramePr>
        <p:xfrm>
          <a:off x="287078" y="804899"/>
          <a:ext cx="11642652" cy="5612064"/>
        </p:xfrm>
        <a:graphic>
          <a:graphicData uri="http://schemas.openxmlformats.org/drawingml/2006/table">
            <a:tbl>
              <a:tblPr firstRow="1" bandRow="1">
                <a:tableStyleId>{5C22544A-7EE6-4342-B048-85BDC9FD1C3A}</a:tableStyleId>
              </a:tblPr>
              <a:tblGrid>
                <a:gridCol w="2477387"/>
                <a:gridCol w="2817628"/>
                <a:gridCol w="4710223"/>
                <a:gridCol w="1637414"/>
              </a:tblGrid>
              <a:tr h="370840">
                <a:tc>
                  <a:txBody>
                    <a:bodyPr/>
                    <a:lstStyle/>
                    <a:p>
                      <a:pPr algn="ctr" fontAlgn="ctr"/>
                      <a:r>
                        <a:rPr lang="en-US" sz="1800" u="none" strike="noStrike" dirty="0">
                          <a:solidFill>
                            <a:schemeClr val="bg1"/>
                          </a:solidFill>
                          <a:effectLst/>
                        </a:rPr>
                        <a:t>Donor Name</a:t>
                      </a:r>
                      <a:endParaRPr lang="en-US" sz="1800" b="0" i="0" u="none" strike="noStrike" dirty="0">
                        <a:solidFill>
                          <a:schemeClr val="bg1"/>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solidFill>
                            <a:schemeClr val="bg1"/>
                          </a:solidFill>
                          <a:effectLst/>
                        </a:rPr>
                        <a:t>Project Name</a:t>
                      </a:r>
                      <a:endParaRPr lang="en-US" sz="1800" b="0" i="0" u="none" strike="noStrike" dirty="0">
                        <a:solidFill>
                          <a:schemeClr val="bg1"/>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solidFill>
                            <a:schemeClr val="bg1"/>
                          </a:solidFill>
                          <a:effectLst/>
                        </a:rPr>
                        <a:t>Project Area</a:t>
                      </a:r>
                      <a:endParaRPr lang="en-US" sz="1800" b="0" i="0" u="none" strike="noStrike" dirty="0">
                        <a:solidFill>
                          <a:schemeClr val="bg1"/>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solidFill>
                            <a:schemeClr val="bg1"/>
                          </a:solidFill>
                          <a:effectLst/>
                        </a:rPr>
                        <a:t>Project Period</a:t>
                      </a:r>
                      <a:endParaRPr lang="en-US" sz="1800" b="0" i="1" u="none" strike="noStrike" dirty="0">
                        <a:solidFill>
                          <a:schemeClr val="bg1"/>
                        </a:solidFill>
                        <a:effectLst/>
                        <a:latin typeface="Times New Roman" panose="02020603050405020304" pitchFamily="18" charset="0"/>
                      </a:endParaRPr>
                    </a:p>
                  </a:txBody>
                  <a:tcPr marL="6952" marR="6952" marT="6952" marB="0" anchor="ctr"/>
                </a:tc>
              </a:tr>
              <a:tr h="370840">
                <a:tc>
                  <a:txBody>
                    <a:bodyPr/>
                    <a:lstStyle/>
                    <a:p>
                      <a:pPr algn="l" fontAlgn="ctr"/>
                      <a:r>
                        <a:rPr lang="en-US" sz="2400" b="1" u="none" strike="noStrike" dirty="0">
                          <a:effectLst/>
                        </a:rPr>
                        <a:t>CBM </a:t>
                      </a:r>
                      <a:endParaRPr lang="en-US" sz="2400" b="1" i="0" u="none" strike="noStrike" dirty="0">
                        <a:solidFill>
                          <a:srgbClr val="000000"/>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effectLst/>
                        </a:rPr>
                        <a:t>Empowering FEAPD and its Member OPDs in Creating Disability Inclusive Society in Ethiopia</a:t>
                      </a:r>
                      <a:endParaRPr lang="en-US" sz="1800" b="1" i="0" u="none" strike="noStrike" dirty="0">
                        <a:solidFill>
                          <a:srgbClr val="000000"/>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effectLst/>
                        </a:rPr>
                        <a:t>9 regions and 2 city administration (Amhara, Tigray, Gambella, Benishangul Gumuz, Afar, SNNP, Sidama, Harari and Somali regional states and Addis Ababa city administration and Diredawa city administration)  </a:t>
                      </a:r>
                      <a:endParaRPr lang="en-US" sz="1800" b="0" i="0" u="none" strike="noStrike" dirty="0">
                        <a:solidFill>
                          <a:srgbClr val="000000"/>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effectLst/>
                        </a:rPr>
                        <a:t>January 1, 2022 – December 31, 2024</a:t>
                      </a:r>
                      <a:endParaRPr lang="en-US" sz="1800" b="0" i="0" u="none" strike="noStrike" dirty="0">
                        <a:solidFill>
                          <a:srgbClr val="000000"/>
                        </a:solidFill>
                        <a:effectLst/>
                        <a:latin typeface="Times New Roman" panose="02020603050405020304" pitchFamily="18" charset="0"/>
                      </a:endParaRPr>
                    </a:p>
                  </a:txBody>
                  <a:tcPr marL="6952" marR="6952" marT="6952" marB="0" anchor="ctr"/>
                </a:tc>
              </a:tr>
              <a:tr h="370840">
                <a:tc>
                  <a:txBody>
                    <a:bodyPr/>
                    <a:lstStyle/>
                    <a:p>
                      <a:pPr algn="l" fontAlgn="ctr"/>
                      <a:r>
                        <a:rPr lang="en-US" sz="2400" b="1" u="none" strike="noStrike" dirty="0">
                          <a:effectLst/>
                        </a:rPr>
                        <a:t>Ministry of Foreign affairs of Netherlands</a:t>
                      </a:r>
                      <a:endParaRPr lang="en-US" sz="2400" b="1" i="0" u="none" strike="noStrike" dirty="0">
                        <a:solidFill>
                          <a:srgbClr val="000000"/>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effectLst/>
                        </a:rPr>
                        <a:t>We Are Abel/The Power of Voice</a:t>
                      </a:r>
                      <a:endParaRPr lang="en-US" sz="1800" b="1" i="0" u="none" strike="noStrike" dirty="0">
                        <a:solidFill>
                          <a:srgbClr val="000000"/>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a:effectLst/>
                        </a:rPr>
                        <a:t>Oromia Regional State (Babile, Deder, Haromaya, Gursum woredas), Harari Regional State, Diredawa City Administration and Addis Ababa City Administration</a:t>
                      </a:r>
                      <a:endParaRPr lang="en-US" sz="1800" b="1" i="0" u="none" strike="noStrike" dirty="0">
                        <a:solidFill>
                          <a:srgbClr val="000000"/>
                        </a:solidFill>
                        <a:effectLst/>
                        <a:latin typeface="Times New Roman" panose="02020603050405020304" pitchFamily="18" charset="0"/>
                      </a:endParaRPr>
                    </a:p>
                  </a:txBody>
                  <a:tcPr marL="6952" marR="6952" marT="6952" marB="0" anchor="ctr"/>
                </a:tc>
                <a:tc>
                  <a:txBody>
                    <a:bodyPr/>
                    <a:lstStyle/>
                    <a:p>
                      <a:pPr algn="ctr" fontAlgn="ctr"/>
                      <a:r>
                        <a:rPr lang="en-US" sz="1800" u="none" strike="noStrike" dirty="0">
                          <a:effectLst/>
                        </a:rPr>
                        <a:t>From January 2021 to December 2025</a:t>
                      </a:r>
                      <a:endParaRPr lang="en-US" sz="1800" b="1" i="0" u="none" strike="noStrike" dirty="0">
                        <a:solidFill>
                          <a:srgbClr val="000000"/>
                        </a:solidFill>
                        <a:effectLst/>
                        <a:latin typeface="Times New Roman" panose="02020603050405020304" pitchFamily="18" charset="0"/>
                      </a:endParaRPr>
                    </a:p>
                  </a:txBody>
                  <a:tcPr marL="6952" marR="6952" marT="6952" marB="0" anchor="ctr"/>
                </a:tc>
              </a:tr>
              <a:tr h="370840">
                <a:tc>
                  <a:txBody>
                    <a:bodyPr/>
                    <a:lstStyle/>
                    <a:p>
                      <a:pPr algn="l" fontAlgn="ctr"/>
                      <a:r>
                        <a:rPr lang="en-US" sz="2400" b="1" i="0" u="none" strike="noStrike" dirty="0" smtClean="0">
                          <a:solidFill>
                            <a:srgbClr val="000000"/>
                          </a:solidFill>
                          <a:effectLst/>
                          <a:latin typeface="Times New Roman" panose="02020603050405020304" pitchFamily="18" charset="0"/>
                        </a:rPr>
                        <a:t>European </a:t>
                      </a:r>
                      <a:r>
                        <a:rPr lang="en-US" sz="2400" b="1" i="0" u="none" strike="noStrike" dirty="0">
                          <a:solidFill>
                            <a:srgbClr val="000000"/>
                          </a:solidFill>
                          <a:effectLst/>
                          <a:latin typeface="Times New Roman" panose="02020603050405020304" pitchFamily="18" charset="0"/>
                        </a:rPr>
                        <a:t>Union</a:t>
                      </a:r>
                    </a:p>
                  </a:txBody>
                  <a:tcPr marL="7620" marR="7620" marT="7620" marB="0" anchor="ctr"/>
                </a:tc>
                <a:tc>
                  <a:txBody>
                    <a:bodyPr/>
                    <a:lstStyle/>
                    <a:p>
                      <a:pPr algn="ctr" fontAlgn="ctr"/>
                      <a:r>
                        <a:rPr lang="en-US" sz="1800" b="0" i="0" u="none" strike="noStrike" dirty="0">
                          <a:solidFill>
                            <a:srgbClr val="000000"/>
                          </a:solidFill>
                          <a:effectLst/>
                          <a:latin typeface="Times New Roman" panose="02020603050405020304" pitchFamily="18" charset="0"/>
                        </a:rPr>
                        <a:t>     Disability Rights for Increased Voice &amp; Empowerment (DRIVE) in Ethiopia</a:t>
                      </a:r>
                    </a:p>
                  </a:txBody>
                  <a:tcPr marL="7620" marR="7620" marT="7620" marB="0" anchor="ctr"/>
                </a:tc>
                <a:tc>
                  <a:txBody>
                    <a:bodyPr/>
                    <a:lstStyle/>
                    <a:p>
                      <a:pPr algn="l" fontAlgn="ctr"/>
                      <a:r>
                        <a:rPr lang="sv-SE" sz="1800" b="0" i="0" u="none" strike="noStrike" dirty="0">
                          <a:solidFill>
                            <a:srgbClr val="000000"/>
                          </a:solidFill>
                          <a:effectLst/>
                          <a:latin typeface="Times New Roman" panose="02020603050405020304" pitchFamily="18" charset="0"/>
                        </a:rPr>
                        <a:t>Amhara (Bahirdar, D/markos &amp; Gondar) &amp; SNNPR</a:t>
                      </a:r>
                    </a:p>
                  </a:txBody>
                  <a:tcPr marL="7620" marR="7620" marT="7620" marB="0" anchor="ctr"/>
                </a:tc>
                <a:tc>
                  <a:txBody>
                    <a:bodyPr/>
                    <a:lstStyle/>
                    <a:p>
                      <a:pPr algn="l" fontAlgn="ctr"/>
                      <a:r>
                        <a:rPr lang="en-US" sz="1800" b="0" i="0" u="none" strike="noStrike" dirty="0">
                          <a:solidFill>
                            <a:srgbClr val="000000"/>
                          </a:solidFill>
                          <a:effectLst/>
                          <a:latin typeface="Times New Roman" panose="02020603050405020304" pitchFamily="18" charset="0"/>
                        </a:rPr>
                        <a:t>January 2020 to February 2023</a:t>
                      </a:r>
                    </a:p>
                  </a:txBody>
                  <a:tcPr marL="7620" marR="7620" marT="7620" marB="0" anchor="ctr"/>
                </a:tc>
              </a:tr>
              <a:tr h="370840">
                <a:tc>
                  <a:txBody>
                    <a:bodyPr/>
                    <a:lstStyle/>
                    <a:p>
                      <a:pPr algn="l" fontAlgn="b"/>
                      <a:r>
                        <a:rPr lang="en-US" sz="2400" b="1" i="0" u="none" strike="noStrike" dirty="0">
                          <a:solidFill>
                            <a:srgbClr val="000000"/>
                          </a:solidFill>
                          <a:effectLst/>
                          <a:latin typeface="Times New Roman" panose="02020603050405020304" pitchFamily="18" charset="0"/>
                        </a:rPr>
                        <a:t>USAID</a:t>
                      </a:r>
                    </a:p>
                  </a:txBody>
                  <a:tcPr marL="7620" marR="7620" marT="7620" marB="0" anchor="b"/>
                </a:tc>
                <a:tc>
                  <a:txBody>
                    <a:bodyPr/>
                    <a:lstStyle/>
                    <a:p>
                      <a:pPr algn="ctr" fontAlgn="ctr"/>
                      <a:r>
                        <a:rPr lang="en-US" sz="1800" b="0" i="0" u="none" strike="noStrike" dirty="0">
                          <a:solidFill>
                            <a:srgbClr val="000000"/>
                          </a:solidFill>
                          <a:effectLst/>
                          <a:latin typeface="Times New Roman" panose="02020603050405020304" pitchFamily="18" charset="0"/>
                        </a:rPr>
                        <a:t>     Enhancing enabling environment </a:t>
                      </a:r>
                      <a:r>
                        <a:rPr lang="en-US" sz="1800" b="0" i="0" u="none" strike="noStrike" dirty="0" smtClean="0">
                          <a:solidFill>
                            <a:srgbClr val="000000"/>
                          </a:solidFill>
                          <a:effectLst/>
                          <a:latin typeface="Times New Roman" panose="02020603050405020304" pitchFamily="18" charset="0"/>
                        </a:rPr>
                        <a:t>through </a:t>
                      </a:r>
                      <a:r>
                        <a:rPr lang="en-US" sz="1800" b="0" i="0" u="none" strike="noStrike" dirty="0">
                          <a:solidFill>
                            <a:srgbClr val="000000"/>
                          </a:solidFill>
                          <a:effectLst/>
                          <a:latin typeface="Times New Roman" panose="02020603050405020304" pitchFamily="18" charset="0"/>
                        </a:rPr>
                        <a:t>engagement of duty bears to realize the fundamental human rights of persons with disability</a:t>
                      </a:r>
                    </a:p>
                  </a:txBody>
                  <a:tcPr marL="7620" marR="7620" marT="7620" marB="0" anchor="ctr"/>
                </a:tc>
                <a:tc>
                  <a:txBody>
                    <a:bodyPr/>
                    <a:lstStyle/>
                    <a:p>
                      <a:pPr algn="l" fontAlgn="ctr"/>
                      <a:r>
                        <a:rPr lang="en-US" sz="1800" b="0" i="0" u="none" strike="noStrike" dirty="0">
                          <a:solidFill>
                            <a:srgbClr val="000000"/>
                          </a:solidFill>
                          <a:effectLst/>
                          <a:latin typeface="Times New Roman" panose="02020603050405020304" pitchFamily="18" charset="0"/>
                        </a:rPr>
                        <a:t>Oromiya, SNNP, Sidama, Amhara and AA city </a:t>
                      </a:r>
                      <a:r>
                        <a:rPr lang="en-US" sz="1800" b="0" i="0" u="none" strike="noStrike" dirty="0" smtClean="0">
                          <a:solidFill>
                            <a:srgbClr val="000000"/>
                          </a:solidFill>
                          <a:effectLst/>
                          <a:latin typeface="Times New Roman" panose="02020603050405020304" pitchFamily="18" charset="0"/>
                        </a:rPr>
                        <a:t>administration  </a:t>
                      </a:r>
                      <a:endParaRPr lang="en-US" sz="18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US" sz="1800" b="1" i="0" u="none" strike="noStrike" dirty="0">
                          <a:solidFill>
                            <a:srgbClr val="000000"/>
                          </a:solidFill>
                          <a:effectLst/>
                          <a:latin typeface="Times New Roman" panose="02020603050405020304" pitchFamily="18" charset="0"/>
                        </a:rPr>
                        <a:t>March 15, 2021-June 30, 2022</a:t>
                      </a:r>
                    </a:p>
                  </a:txBody>
                  <a:tcPr marL="7620" marR="7620" marT="7620" marB="0" anchor="ctr"/>
                </a:tc>
              </a:tr>
            </a:tbl>
          </a:graphicData>
        </a:graphic>
      </p:graphicFrame>
    </p:spTree>
    <p:extLst>
      <p:ext uri="{BB962C8B-B14F-4D97-AF65-F5344CB8AC3E}">
        <p14:creationId xmlns:p14="http://schemas.microsoft.com/office/powerpoint/2010/main" val="250375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236348"/>
              </p:ext>
            </p:extLst>
          </p:nvPr>
        </p:nvGraphicFramePr>
        <p:xfrm>
          <a:off x="414671" y="252006"/>
          <a:ext cx="11270512" cy="6106263"/>
        </p:xfrm>
        <a:graphic>
          <a:graphicData uri="http://schemas.openxmlformats.org/drawingml/2006/table">
            <a:tbl>
              <a:tblPr firstRow="1" bandRow="1">
                <a:tableStyleId>{5C22544A-7EE6-4342-B048-85BDC9FD1C3A}</a:tableStyleId>
              </a:tblPr>
              <a:tblGrid>
                <a:gridCol w="2583710"/>
                <a:gridCol w="3051546"/>
                <a:gridCol w="2987747"/>
                <a:gridCol w="2647509"/>
              </a:tblGrid>
              <a:tr h="445757">
                <a:tc>
                  <a:txBody>
                    <a:bodyPr/>
                    <a:lstStyle/>
                    <a:p>
                      <a:pPr algn="ctr" fontAlgn="ctr"/>
                      <a:r>
                        <a:rPr lang="en-US" sz="1800" u="none" strike="noStrike" dirty="0">
                          <a:solidFill>
                            <a:schemeClr val="bg1"/>
                          </a:solidFill>
                          <a:effectLst/>
                        </a:rPr>
                        <a:t>Donor Name</a:t>
                      </a:r>
                      <a:endParaRPr lang="en-US" sz="1800" b="0" i="0" u="none" strike="noStrike" dirty="0">
                        <a:solidFill>
                          <a:schemeClr val="bg1"/>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smtClean="0">
                          <a:solidFill>
                            <a:schemeClr val="bg1"/>
                          </a:solidFill>
                          <a:effectLst/>
                        </a:rPr>
                        <a:t>Project Name</a:t>
                      </a:r>
                      <a:endParaRPr lang="en-US" sz="1800" b="0" i="0" u="none" strike="noStrike" dirty="0">
                        <a:solidFill>
                          <a:schemeClr val="bg1"/>
                        </a:solidFill>
                        <a:effectLst/>
                        <a:latin typeface="Times New Roman" panose="02020603050405020304" pitchFamily="18" charset="0"/>
                      </a:endParaRPr>
                    </a:p>
                  </a:txBody>
                  <a:tcPr marL="6952" marR="6952" marT="6952" marB="0" anchor="ctr"/>
                </a:tc>
                <a:tc>
                  <a:txBody>
                    <a:bodyPr/>
                    <a:lstStyle/>
                    <a:p>
                      <a:pPr algn="l" fontAlgn="ctr"/>
                      <a:r>
                        <a:rPr lang="en-US" sz="1800" u="none" strike="noStrike" dirty="0" smtClean="0">
                          <a:solidFill>
                            <a:schemeClr val="bg1"/>
                          </a:solidFill>
                          <a:effectLst/>
                        </a:rPr>
                        <a:t>Project Area</a:t>
                      </a:r>
                      <a:endParaRPr lang="en-US" sz="1800" b="0" i="0" u="none" strike="noStrike" dirty="0">
                        <a:solidFill>
                          <a:schemeClr val="bg1"/>
                        </a:solidFill>
                        <a:effectLst/>
                        <a:latin typeface="Times New Roman" panose="02020603050405020304" pitchFamily="18" charset="0"/>
                      </a:endParaRPr>
                    </a:p>
                  </a:txBody>
                  <a:tcPr marL="6952" marR="6952" marT="6952" marB="0" anchor="ctr"/>
                </a:tc>
                <a:tc>
                  <a:txBody>
                    <a:bodyPr/>
                    <a:lstStyle/>
                    <a:p>
                      <a:pPr algn="l" fontAlgn="ctr"/>
                      <a:r>
                        <a:rPr lang="en-US" sz="1800" b="1" i="0" u="none" strike="noStrike" dirty="0" smtClean="0">
                          <a:solidFill>
                            <a:schemeClr val="bg1"/>
                          </a:solidFill>
                          <a:effectLst/>
                          <a:latin typeface="Times New Roman" panose="02020603050405020304" pitchFamily="18" charset="0"/>
                        </a:rPr>
                        <a:t>Project Period</a:t>
                      </a:r>
                      <a:endParaRPr lang="en-US" sz="1800" b="1" i="0" u="none" strike="noStrike" dirty="0">
                        <a:solidFill>
                          <a:schemeClr val="bg1"/>
                        </a:solidFill>
                        <a:effectLst/>
                        <a:latin typeface="Times New Roman" panose="02020603050405020304" pitchFamily="18" charset="0"/>
                      </a:endParaRPr>
                    </a:p>
                  </a:txBody>
                  <a:tcPr marL="6952" marR="6952" marT="6952" marB="0" anchor="ctr"/>
                </a:tc>
              </a:tr>
              <a:tr h="668636">
                <a:tc>
                  <a:txBody>
                    <a:bodyPr/>
                    <a:lstStyle/>
                    <a:p>
                      <a:pPr algn="l" fontAlgn="b"/>
                      <a:r>
                        <a:rPr lang="en-US" sz="2400" b="0" i="0" u="none" strike="noStrike" dirty="0">
                          <a:solidFill>
                            <a:srgbClr val="000000"/>
                          </a:solidFill>
                          <a:effectLst/>
                          <a:latin typeface="Times New Roman" panose="02020603050405020304" pitchFamily="18" charset="0"/>
                        </a:rPr>
                        <a:t>TOFI</a:t>
                      </a:r>
                    </a:p>
                  </a:txBody>
                  <a:tcPr marL="7620" marR="7620" marT="7620" marB="0" anchor="b"/>
                </a:tc>
                <a:tc>
                  <a:txBody>
                    <a:bodyPr/>
                    <a:lstStyle/>
                    <a:p>
                      <a:pPr algn="ctr" fontAlgn="ctr"/>
                      <a:r>
                        <a:rPr lang="en-US" sz="1800" b="0" i="0" u="none" strike="noStrike" dirty="0">
                          <a:solidFill>
                            <a:srgbClr val="000000"/>
                          </a:solidFill>
                          <a:effectLst/>
                          <a:latin typeface="Times New Roman" panose="02020603050405020304" pitchFamily="18" charset="0"/>
                        </a:rPr>
                        <a:t>Together for inclusion</a:t>
                      </a:r>
                    </a:p>
                  </a:txBody>
                  <a:tcPr marL="7620" marR="7620" marT="7620" marB="0" anchor="ctr"/>
                </a:tc>
                <a:tc>
                  <a:txBody>
                    <a:bodyPr/>
                    <a:lstStyle/>
                    <a:p>
                      <a:pPr algn="ctr" fontAlgn="ctr"/>
                      <a:r>
                        <a:rPr lang="en-US" sz="1800" b="0" i="0" u="none" strike="noStrike" dirty="0">
                          <a:solidFill>
                            <a:srgbClr val="000000"/>
                          </a:solidFill>
                          <a:effectLst/>
                          <a:latin typeface="Times New Roman" panose="02020603050405020304" pitchFamily="18" charset="0"/>
                        </a:rPr>
                        <a:t>Together for inclusion</a:t>
                      </a:r>
                    </a:p>
                  </a:txBody>
                  <a:tcPr marL="7620" marR="7620" marT="7620" marB="0" anchor="ctr"/>
                </a:tc>
                <a:tc>
                  <a:txBody>
                    <a:bodyPr/>
                    <a:lstStyle/>
                    <a:p>
                      <a:pPr algn="l" fontAlgn="ctr"/>
                      <a:r>
                        <a:rPr lang="en-US" sz="1800" b="0" i="0" u="none" strike="noStrike" dirty="0" err="1">
                          <a:solidFill>
                            <a:srgbClr val="000000"/>
                          </a:solidFill>
                          <a:effectLst/>
                          <a:latin typeface="Times New Roman" panose="02020603050405020304" pitchFamily="18" charset="0"/>
                        </a:rPr>
                        <a:t>Oromiya</a:t>
                      </a:r>
                      <a:r>
                        <a:rPr lang="en-US" sz="1800" b="0" i="0" u="none" strike="noStrike" dirty="0">
                          <a:solidFill>
                            <a:srgbClr val="000000"/>
                          </a:solidFill>
                          <a:effectLst/>
                          <a:latin typeface="Times New Roman" panose="02020603050405020304" pitchFamily="18" charset="0"/>
                        </a:rPr>
                        <a:t>, SNNPR, , </a:t>
                      </a:r>
                      <a:r>
                        <a:rPr lang="en-US" sz="1800" b="0" i="0" u="none" strike="noStrike" dirty="0" err="1">
                          <a:solidFill>
                            <a:srgbClr val="000000"/>
                          </a:solidFill>
                          <a:effectLst/>
                          <a:latin typeface="Times New Roman" panose="02020603050405020304" pitchFamily="18" charset="0"/>
                        </a:rPr>
                        <a:t>Amhara</a:t>
                      </a:r>
                      <a:r>
                        <a:rPr lang="en-US" sz="1800" b="0" i="0" u="none" strike="noStrike" dirty="0">
                          <a:solidFill>
                            <a:srgbClr val="000000"/>
                          </a:solidFill>
                          <a:effectLst/>
                          <a:latin typeface="Times New Roman" panose="02020603050405020304" pitchFamily="18" charset="0"/>
                        </a:rPr>
                        <a:t> and AA city </a:t>
                      </a:r>
                      <a:r>
                        <a:rPr lang="en-US" sz="1800" b="0" i="0" u="none" strike="noStrike" dirty="0" err="1">
                          <a:solidFill>
                            <a:srgbClr val="000000"/>
                          </a:solidFill>
                          <a:effectLst/>
                          <a:latin typeface="Times New Roman" panose="02020603050405020304" pitchFamily="18" charset="0"/>
                        </a:rPr>
                        <a:t>adminstration</a:t>
                      </a:r>
                      <a:r>
                        <a:rPr lang="en-US" sz="1800" b="0" i="0" u="none" strike="noStrike" dirty="0">
                          <a:solidFill>
                            <a:srgbClr val="000000"/>
                          </a:solidFill>
                          <a:effectLst/>
                          <a:latin typeface="Times New Roman" panose="02020603050405020304" pitchFamily="18" charset="0"/>
                        </a:rPr>
                        <a:t>  </a:t>
                      </a:r>
                    </a:p>
                  </a:txBody>
                  <a:tcPr marL="7620" marR="7620" marT="7620" marB="0" anchor="ctr"/>
                </a:tc>
              </a:tr>
              <a:tr h="998374">
                <a:tc>
                  <a:txBody>
                    <a:bodyPr/>
                    <a:lstStyle/>
                    <a:p>
                      <a:pPr algn="l" fontAlgn="b"/>
                      <a:r>
                        <a:rPr lang="en-US" sz="2400" b="1" i="0" u="none" strike="noStrike" dirty="0">
                          <a:solidFill>
                            <a:srgbClr val="000000"/>
                          </a:solidFill>
                          <a:effectLst/>
                          <a:latin typeface="Times New Roman" panose="02020603050405020304" pitchFamily="18" charset="0"/>
                        </a:rPr>
                        <a:t>CSSP2</a:t>
                      </a:r>
                    </a:p>
                  </a:txBody>
                  <a:tcPr marL="7620" marR="7620" marT="7620" marB="0" anchor="b"/>
                </a:tc>
                <a:tc>
                  <a:txBody>
                    <a:bodyPr/>
                    <a:lstStyle/>
                    <a:p>
                      <a:pPr algn="ctr" fontAlgn="ctr"/>
                      <a:r>
                        <a:rPr lang="en-US" sz="1800" b="0" i="0" u="none" strike="noStrike" dirty="0">
                          <a:solidFill>
                            <a:srgbClr val="000000"/>
                          </a:solidFill>
                          <a:effectLst/>
                          <a:latin typeface="Times New Roman" panose="02020603050405020304" pitchFamily="18" charset="0"/>
                        </a:rPr>
                        <a:t>Enhancing the capacity of OPDs to create an inclusive society in Ethiopia</a:t>
                      </a:r>
                    </a:p>
                  </a:txBody>
                  <a:tcPr marL="7620" marR="7620" marT="7620" marB="0" anchor="ctr"/>
                </a:tc>
                <a:tc>
                  <a:txBody>
                    <a:bodyPr/>
                    <a:lstStyle/>
                    <a:p>
                      <a:pPr algn="ctr" fontAlgn="ctr"/>
                      <a:r>
                        <a:rPr lang="en-US" sz="1800" b="0" i="0" u="none" strike="noStrike" dirty="0">
                          <a:solidFill>
                            <a:srgbClr val="000000"/>
                          </a:solidFill>
                          <a:effectLst/>
                          <a:latin typeface="Times New Roman" panose="02020603050405020304" pitchFamily="18" charset="0"/>
                        </a:rPr>
                        <a:t>Enhancing the capacity of OPDs to create an inclusive society in Ethiopia</a:t>
                      </a:r>
                    </a:p>
                  </a:txBody>
                  <a:tcPr marL="7620" marR="7620" marT="7620" marB="0" anchor="ctr"/>
                </a:tc>
                <a:tc>
                  <a:txBody>
                    <a:bodyPr/>
                    <a:lstStyle/>
                    <a:p>
                      <a:pPr algn="l" fontAlgn="ctr"/>
                      <a:r>
                        <a:rPr lang="en-US" sz="1800" b="0" i="0" u="none" strike="noStrike" dirty="0" err="1">
                          <a:solidFill>
                            <a:srgbClr val="000000"/>
                          </a:solidFill>
                          <a:effectLst/>
                          <a:latin typeface="Times New Roman" panose="02020603050405020304" pitchFamily="18" charset="0"/>
                        </a:rPr>
                        <a:t>ArbaMinch</a:t>
                      </a:r>
                      <a:r>
                        <a:rPr lang="en-US" sz="1800" b="0" i="0" u="none" strike="noStrike" dirty="0">
                          <a:solidFill>
                            <a:srgbClr val="000000"/>
                          </a:solidFill>
                          <a:effectLst/>
                          <a:latin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rPr>
                        <a:t>Wolayita</a:t>
                      </a:r>
                      <a:r>
                        <a:rPr lang="en-US" sz="1800" b="0" i="0" u="none" strike="noStrike" dirty="0">
                          <a:solidFill>
                            <a:srgbClr val="000000"/>
                          </a:solidFill>
                          <a:effectLst/>
                          <a:latin typeface="Times New Roman" panose="02020603050405020304" pitchFamily="18" charset="0"/>
                        </a:rPr>
                        <a:t> and </a:t>
                      </a:r>
                      <a:r>
                        <a:rPr lang="en-US" sz="1800" b="0" i="0" u="none" strike="noStrike" dirty="0" err="1">
                          <a:solidFill>
                            <a:srgbClr val="000000"/>
                          </a:solidFill>
                          <a:effectLst/>
                          <a:latin typeface="Times New Roman" panose="02020603050405020304" pitchFamily="18" charset="0"/>
                        </a:rPr>
                        <a:t>Shashemenie</a:t>
                      </a:r>
                      <a:endParaRPr lang="en-US" sz="1800" b="0" i="0" u="none" strike="noStrike" dirty="0">
                        <a:solidFill>
                          <a:srgbClr val="000000"/>
                        </a:solidFill>
                        <a:effectLst/>
                        <a:latin typeface="Times New Roman" panose="02020603050405020304" pitchFamily="18" charset="0"/>
                      </a:endParaRPr>
                    </a:p>
                  </a:txBody>
                  <a:tcPr marL="7620" marR="7620" marT="7620" marB="0" anchor="ctr"/>
                </a:tc>
              </a:tr>
              <a:tr h="99837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effectLst/>
                          <a:latin typeface="Times New Roman" panose="02020603050405020304" pitchFamily="18" charset="0"/>
                        </a:rPr>
                        <a:t>NORAD</a:t>
                      </a:r>
                    </a:p>
                  </a:txBody>
                  <a:tcPr marL="7620" marR="7620" marT="7620" marB="0" anchor="ctr"/>
                </a:tc>
                <a:tc>
                  <a:txBody>
                    <a:bodyPr/>
                    <a:lstStyle/>
                    <a:p>
                      <a:pPr algn="l" fontAlgn="ctr"/>
                      <a:r>
                        <a:rPr lang="en-US" sz="1800" b="0" i="0" u="none" strike="noStrike" dirty="0" smtClean="0">
                          <a:solidFill>
                            <a:srgbClr val="000000"/>
                          </a:solidFill>
                          <a:effectLst/>
                          <a:latin typeface="Times New Roman" panose="02020603050405020304" pitchFamily="18" charset="0"/>
                        </a:rPr>
                        <a:t>Health, education, and livelihood Africa, a sustainable inclusive approach.</a:t>
                      </a:r>
                      <a:endParaRPr lang="en-US" sz="18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US" sz="1800" b="0" i="0" u="none" strike="noStrike" dirty="0" smtClean="0">
                          <a:solidFill>
                            <a:srgbClr val="000000"/>
                          </a:solidFill>
                          <a:effectLst/>
                          <a:latin typeface="Times New Roman" panose="02020603050405020304" pitchFamily="18" charset="0"/>
                        </a:rPr>
                        <a:t>Health, </a:t>
                      </a:r>
                      <a:r>
                        <a:rPr lang="en-US" sz="1800" b="0" i="0" u="none" strike="noStrike" dirty="0">
                          <a:solidFill>
                            <a:srgbClr val="000000"/>
                          </a:solidFill>
                          <a:effectLst/>
                          <a:latin typeface="Times New Roman" panose="02020603050405020304" pitchFamily="18" charset="0"/>
                        </a:rPr>
                        <a:t>education, and </a:t>
                      </a:r>
                      <a:r>
                        <a:rPr lang="en-US" sz="1800" b="0" i="0" u="none" strike="noStrike" dirty="0" smtClean="0">
                          <a:solidFill>
                            <a:srgbClr val="000000"/>
                          </a:solidFill>
                          <a:effectLst/>
                          <a:latin typeface="Times New Roman" panose="02020603050405020304" pitchFamily="18" charset="0"/>
                        </a:rPr>
                        <a:t>livelihood </a:t>
                      </a:r>
                      <a:r>
                        <a:rPr lang="en-US" sz="1800" b="0" i="0" u="none" strike="noStrike" dirty="0">
                          <a:solidFill>
                            <a:srgbClr val="000000"/>
                          </a:solidFill>
                          <a:effectLst/>
                          <a:latin typeface="Times New Roman" panose="02020603050405020304" pitchFamily="18" charset="0"/>
                        </a:rPr>
                        <a:t>Africa, a sustainable inclusive </a:t>
                      </a:r>
                      <a:r>
                        <a:rPr lang="en-US" sz="1800" b="0" i="0" u="none" strike="noStrike" dirty="0" smtClean="0">
                          <a:solidFill>
                            <a:srgbClr val="000000"/>
                          </a:solidFill>
                          <a:effectLst/>
                          <a:latin typeface="Times New Roman" panose="02020603050405020304" pitchFamily="18" charset="0"/>
                        </a:rPr>
                        <a:t>approach.</a:t>
                      </a:r>
                      <a:endParaRPr lang="en-US" sz="18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US" sz="1800" b="0" i="0" u="none" strike="noStrike" dirty="0">
                          <a:solidFill>
                            <a:srgbClr val="000000"/>
                          </a:solidFill>
                          <a:effectLst/>
                          <a:latin typeface="Times New Roman" panose="02020603050405020304" pitchFamily="18" charset="0"/>
                        </a:rPr>
                        <a:t>Hawasa and  Sidama region</a:t>
                      </a:r>
                    </a:p>
                  </a:txBody>
                  <a:tcPr marL="7620" marR="7620" marT="7620" marB="0" anchor="ctr"/>
                </a:tc>
              </a:tr>
              <a:tr h="998374">
                <a:tc>
                  <a:txBody>
                    <a:bodyPr/>
                    <a:lstStyle/>
                    <a:p>
                      <a:pPr algn="l" fontAlgn="b"/>
                      <a:r>
                        <a:rPr lang="en-US" sz="2400" b="1" i="0" u="none" strike="noStrike" dirty="0">
                          <a:solidFill>
                            <a:srgbClr val="000000"/>
                          </a:solidFill>
                          <a:effectLst/>
                          <a:latin typeface="Times New Roman" panose="02020603050405020304" pitchFamily="18" charset="0"/>
                        </a:rPr>
                        <a:t>Save the Children</a:t>
                      </a:r>
                    </a:p>
                  </a:txBody>
                  <a:tcPr marL="7620" marR="7620" marT="762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Times New Roman" panose="02020603050405020304" pitchFamily="18" charset="0"/>
                        </a:rPr>
                        <a:t>Advancing accountability to ensure children rights in Ethiopia</a:t>
                      </a:r>
                    </a:p>
                  </a:txBody>
                  <a:tcPr marL="7620" marR="7620" marT="7620" marB="0" anchor="b"/>
                </a:tc>
                <a:tc>
                  <a:txBody>
                    <a:bodyPr/>
                    <a:lstStyle/>
                    <a:p>
                      <a:pPr algn="ctr" fontAlgn="ctr"/>
                      <a:r>
                        <a:rPr lang="en-US" sz="1800" b="0" i="0" u="none" strike="noStrike" dirty="0">
                          <a:solidFill>
                            <a:srgbClr val="000000"/>
                          </a:solidFill>
                          <a:effectLst/>
                          <a:latin typeface="Times New Roman" panose="02020603050405020304" pitchFamily="18" charset="0"/>
                        </a:rPr>
                        <a:t>Advancing accountability to ensure children rights in Ethiopia</a:t>
                      </a:r>
                    </a:p>
                  </a:txBody>
                  <a:tcPr marL="7620" marR="7620" marT="7620" marB="0" anchor="ctr"/>
                </a:tc>
                <a:tc>
                  <a:txBody>
                    <a:bodyPr/>
                    <a:lstStyle/>
                    <a:p>
                      <a:pPr algn="l" fontAlgn="ctr"/>
                      <a:r>
                        <a:rPr lang="en-US" sz="1800" b="0" i="0" u="none" strike="noStrike" dirty="0">
                          <a:solidFill>
                            <a:srgbClr val="000000"/>
                          </a:solidFill>
                          <a:effectLst/>
                          <a:latin typeface="Times New Roman" panose="02020603050405020304" pitchFamily="18" charset="0"/>
                        </a:rPr>
                        <a:t>AA</a:t>
                      </a:r>
                    </a:p>
                  </a:txBody>
                  <a:tcPr marL="7620" marR="7620" marT="7620" marB="0" anchor="ctr"/>
                </a:tc>
              </a:tr>
              <a:tr h="1328112">
                <a:tc>
                  <a:txBody>
                    <a:bodyPr/>
                    <a:lstStyle/>
                    <a:p>
                      <a:pPr algn="l" fontAlgn="b"/>
                      <a:r>
                        <a:rPr lang="en-US" sz="2400" b="1" i="0" u="none" strike="noStrike" dirty="0">
                          <a:solidFill>
                            <a:srgbClr val="000000"/>
                          </a:solidFill>
                          <a:effectLst/>
                          <a:latin typeface="Times New Roman" panose="02020603050405020304" pitchFamily="18" charset="0"/>
                        </a:rPr>
                        <a:t>Light for the World</a:t>
                      </a:r>
                    </a:p>
                  </a:txBody>
                  <a:tcPr marL="7620" marR="7620" marT="7620" marB="0" anchor="b"/>
                </a:tc>
                <a:tc>
                  <a:txBody>
                    <a:bodyPr/>
                    <a:lstStyle/>
                    <a:p>
                      <a:pPr algn="ctr" fontAlgn="ctr"/>
                      <a:r>
                        <a:rPr lang="en-US" sz="1800" b="0" i="0" u="none" strike="noStrike" dirty="0" smtClean="0">
                          <a:solidFill>
                            <a:srgbClr val="000000"/>
                          </a:solidFill>
                          <a:effectLst/>
                          <a:latin typeface="Times New Roman" panose="02020603050405020304" pitchFamily="18" charset="0"/>
                        </a:rPr>
                        <a:t>empowering FEAPD and its Member OPDs in Creating Disability Inclusive Society in Ethiopia</a:t>
                      </a:r>
                      <a:endParaRPr lang="en-US" sz="18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fontAlgn="ctr"/>
                      <a:r>
                        <a:rPr lang="en-US" sz="1800" b="0" i="0" u="none" strike="noStrike" dirty="0">
                          <a:solidFill>
                            <a:srgbClr val="000000"/>
                          </a:solidFill>
                          <a:effectLst/>
                          <a:latin typeface="Times New Roman" panose="02020603050405020304" pitchFamily="18" charset="0"/>
                        </a:rPr>
                        <a:t>empowering FEAPD and its Member OPDs in Creating Disability Inclusive Society in Ethiopia</a:t>
                      </a:r>
                    </a:p>
                  </a:txBody>
                  <a:tcPr marL="7620" marR="7620" marT="7620" marB="0" anchor="ctr"/>
                </a:tc>
                <a:tc>
                  <a:txBody>
                    <a:bodyPr/>
                    <a:lstStyle/>
                    <a:p>
                      <a:pPr algn="l" fontAlgn="ctr"/>
                      <a:r>
                        <a:rPr lang="en-US" sz="1800" b="0" i="0" u="none" strike="noStrike" dirty="0" err="1" smtClean="0">
                          <a:solidFill>
                            <a:srgbClr val="000000"/>
                          </a:solidFill>
                          <a:effectLst/>
                          <a:latin typeface="Times New Roman" panose="02020603050405020304" pitchFamily="18" charset="0"/>
                        </a:rPr>
                        <a:t>ArbaMinch</a:t>
                      </a:r>
                      <a:r>
                        <a:rPr lang="en-US" sz="1800" b="0" i="0" u="none" strike="noStrike" dirty="0" smtClean="0">
                          <a:solidFill>
                            <a:srgbClr val="000000"/>
                          </a:solidFill>
                          <a:effectLst/>
                          <a:latin typeface="Times New Roman" panose="02020603050405020304" pitchFamily="18" charset="0"/>
                        </a:rPr>
                        <a:t>, </a:t>
                      </a:r>
                      <a:r>
                        <a:rPr lang="en-US" sz="1800" b="0" i="0" u="none" strike="noStrike" dirty="0" err="1" smtClean="0">
                          <a:solidFill>
                            <a:srgbClr val="000000"/>
                          </a:solidFill>
                          <a:effectLst/>
                          <a:latin typeface="Times New Roman" panose="02020603050405020304" pitchFamily="18" charset="0"/>
                        </a:rPr>
                        <a:t>Gorese</a:t>
                      </a:r>
                      <a:r>
                        <a:rPr lang="en-US" sz="1800" b="0" i="0" u="none" strike="noStrike" dirty="0" smtClean="0">
                          <a:solidFill>
                            <a:srgbClr val="000000"/>
                          </a:solidFill>
                          <a:effectLst/>
                          <a:latin typeface="Times New Roman" panose="02020603050405020304" pitchFamily="18" charset="0"/>
                        </a:rPr>
                        <a:t>, </a:t>
                      </a:r>
                      <a:r>
                        <a:rPr lang="en-US" sz="1800" b="0" i="0" u="none" strike="noStrike" dirty="0" err="1" smtClean="0">
                          <a:solidFill>
                            <a:srgbClr val="000000"/>
                          </a:solidFill>
                          <a:effectLst/>
                          <a:latin typeface="Times New Roman" panose="02020603050405020304" pitchFamily="18" charset="0"/>
                        </a:rPr>
                        <a:t>Sodo</a:t>
                      </a:r>
                      <a:r>
                        <a:rPr lang="en-US" sz="1800" b="0" i="0" u="none" strike="noStrike" dirty="0" smtClean="0">
                          <a:solidFill>
                            <a:srgbClr val="000000"/>
                          </a:solidFill>
                          <a:effectLst/>
                          <a:latin typeface="Times New Roman" panose="02020603050405020304" pitchFamily="18" charset="0"/>
                        </a:rPr>
                        <a:t> town and </a:t>
                      </a:r>
                      <a:r>
                        <a:rPr lang="en-US" sz="1800" b="0" i="0" u="none" strike="noStrike" dirty="0" err="1" smtClean="0">
                          <a:solidFill>
                            <a:srgbClr val="000000"/>
                          </a:solidFill>
                          <a:effectLst/>
                          <a:latin typeface="Times New Roman" panose="02020603050405020304" pitchFamily="18" charset="0"/>
                        </a:rPr>
                        <a:t>Boloso</a:t>
                      </a:r>
                      <a:r>
                        <a:rPr lang="en-US" sz="1800" b="0" i="0" u="none" strike="noStrike" dirty="0" smtClean="0">
                          <a:solidFill>
                            <a:srgbClr val="000000"/>
                          </a:solidFill>
                          <a:effectLst/>
                          <a:latin typeface="Times New Roman" panose="02020603050405020304" pitchFamily="18" charset="0"/>
                        </a:rPr>
                        <a:t> Sore</a:t>
                      </a:r>
                    </a:p>
                  </a:txBody>
                  <a:tcPr marL="7620" marR="7620" marT="7620" marB="0" anchor="ctr"/>
                </a:tc>
              </a:tr>
              <a:tr h="668636">
                <a:tc>
                  <a:txBody>
                    <a:bodyPr/>
                    <a:lstStyle/>
                    <a:p>
                      <a:pPr lvl="1" algn="l" fontAlgn="b"/>
                      <a:r>
                        <a:rPr lang="en-US" sz="2400" b="1" i="0" u="none" strike="noStrike" dirty="0" smtClean="0">
                          <a:solidFill>
                            <a:srgbClr val="000000"/>
                          </a:solidFill>
                          <a:effectLst/>
                          <a:latin typeface="Times New Roman" panose="02020603050405020304" pitchFamily="18" charset="0"/>
                        </a:rPr>
                        <a:t>UKAID</a:t>
                      </a:r>
                      <a:endParaRPr lang="en-US" sz="24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fontAlgn="ctr"/>
                      <a:r>
                        <a:rPr lang="en-US" sz="1800" b="0" i="0" u="none" strike="noStrike" dirty="0" smtClean="0">
                          <a:solidFill>
                            <a:srgbClr val="000000"/>
                          </a:solidFill>
                          <a:effectLst/>
                          <a:latin typeface="Times New Roman" panose="02020603050405020304" pitchFamily="18" charset="0"/>
                        </a:rPr>
                        <a:t>Economic empowerment of women</a:t>
                      </a:r>
                      <a:r>
                        <a:rPr lang="en-US" sz="1800" b="0" i="0" u="none" strike="noStrike" baseline="0" dirty="0" smtClean="0">
                          <a:solidFill>
                            <a:srgbClr val="000000"/>
                          </a:solidFill>
                          <a:effectLst/>
                          <a:latin typeface="Times New Roman" panose="02020603050405020304" pitchFamily="18" charset="0"/>
                        </a:rPr>
                        <a:t> PWDs</a:t>
                      </a:r>
                      <a:endParaRPr lang="en-US" sz="18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ctr" fontAlgn="ctr"/>
                      <a:r>
                        <a:rPr lang="en-US" sz="1800" b="0" i="0" u="none" strike="noStrike" dirty="0" smtClean="0">
                          <a:solidFill>
                            <a:srgbClr val="000000"/>
                          </a:solidFill>
                          <a:effectLst/>
                          <a:latin typeface="Times New Roman" panose="02020603050405020304" pitchFamily="18" charset="0"/>
                        </a:rPr>
                        <a:t>Economic empowerment of women</a:t>
                      </a:r>
                      <a:r>
                        <a:rPr lang="en-US" sz="1800" b="0" i="0" u="none" strike="noStrike" baseline="0" dirty="0" smtClean="0">
                          <a:solidFill>
                            <a:srgbClr val="000000"/>
                          </a:solidFill>
                          <a:effectLst/>
                          <a:latin typeface="Times New Roman" panose="02020603050405020304" pitchFamily="18" charset="0"/>
                        </a:rPr>
                        <a:t> PWDs</a:t>
                      </a:r>
                      <a:endParaRPr lang="en-US" sz="18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US" sz="1800" b="0" i="0" u="none" strike="noStrike" dirty="0" smtClean="0">
                          <a:solidFill>
                            <a:srgbClr val="000000"/>
                          </a:solidFill>
                          <a:effectLst/>
                          <a:latin typeface="Times New Roman" panose="02020603050405020304" pitchFamily="18" charset="0"/>
                        </a:rPr>
                        <a:t>Debrebirhan</a:t>
                      </a:r>
                      <a:endParaRPr lang="en-US" sz="1800" b="0" i="0" u="none" strike="noStrike" dirty="0">
                        <a:solidFill>
                          <a:srgbClr val="000000"/>
                        </a:solidFill>
                        <a:effectLst/>
                        <a:latin typeface="Times New Roman" panose="02020603050405020304" pitchFamily="18" charset="0"/>
                      </a:endParaRPr>
                    </a:p>
                  </a:txBody>
                  <a:tcPr marL="7620" marR="7620" marT="7620" marB="0" anchor="ctr"/>
                </a:tc>
              </a:tr>
            </a:tbl>
          </a:graphicData>
        </a:graphic>
      </p:graphicFrame>
    </p:spTree>
    <p:extLst>
      <p:ext uri="{BB962C8B-B14F-4D97-AF65-F5344CB8AC3E}">
        <p14:creationId xmlns:p14="http://schemas.microsoft.com/office/powerpoint/2010/main" val="418023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0"/>
            <a:ext cx="10515600" cy="424873"/>
          </a:xfrm>
        </p:spPr>
        <p:txBody>
          <a:bodyPr>
            <a:noAutofit/>
          </a:bodyPr>
          <a:lstStyle/>
          <a:p>
            <a:r>
              <a:rPr lang="en-US" sz="3600" b="1" dirty="0" smtClean="0"/>
              <a:t>Some of the high level achievements of FEAPD</a:t>
            </a:r>
            <a:endParaRPr lang="en-US" sz="3600" b="1" dirty="0"/>
          </a:p>
        </p:txBody>
      </p:sp>
      <p:sp>
        <p:nvSpPr>
          <p:cNvPr id="3" name="Content Placeholder 2"/>
          <p:cNvSpPr>
            <a:spLocks noGrp="1"/>
          </p:cNvSpPr>
          <p:nvPr>
            <p:ph idx="1"/>
          </p:nvPr>
        </p:nvSpPr>
        <p:spPr>
          <a:xfrm>
            <a:off x="212436" y="692727"/>
            <a:ext cx="11776364" cy="6012873"/>
          </a:xfrm>
        </p:spPr>
        <p:txBody>
          <a:bodyPr>
            <a:normAutofit/>
          </a:bodyPr>
          <a:lstStyle/>
          <a:p>
            <a:pPr algn="just">
              <a:buFont typeface="Wingdings" panose="05000000000000000000" pitchFamily="2" charset="2"/>
              <a:buChar char="v"/>
            </a:pPr>
            <a:r>
              <a:rPr lang="en-US" dirty="0" smtClean="0"/>
              <a:t>Participated in the CRPD negotiation at the UN level</a:t>
            </a:r>
          </a:p>
          <a:p>
            <a:pPr algn="just">
              <a:buFont typeface="Wingdings" panose="05000000000000000000" pitchFamily="2" charset="2"/>
              <a:buChar char="v"/>
            </a:pPr>
            <a:r>
              <a:rPr lang="en-US" dirty="0" smtClean="0"/>
              <a:t>Lobbied the government and succeeded in having the convention ratified by Ethiopia </a:t>
            </a:r>
          </a:p>
          <a:p>
            <a:pPr algn="just">
              <a:buFont typeface="Wingdings" panose="05000000000000000000" pitchFamily="2" charset="2"/>
              <a:buChar char="v"/>
            </a:pPr>
            <a:r>
              <a:rPr lang="en-US" dirty="0" smtClean="0"/>
              <a:t>Pushed for the establishment of the national implementation and steering committee of the convention and is serving as general secretary of the committee </a:t>
            </a:r>
          </a:p>
          <a:p>
            <a:pPr algn="just">
              <a:buFont typeface="Wingdings" panose="05000000000000000000" pitchFamily="2" charset="2"/>
              <a:buChar char="v"/>
            </a:pPr>
            <a:r>
              <a:rPr lang="en-US" dirty="0" smtClean="0"/>
              <a:t>Pushed for legislation on employment rights of persons with disabilities, participate on disability act ratification process and national education road map for inclusion of children with disabilities</a:t>
            </a:r>
          </a:p>
          <a:p>
            <a:pPr algn="just">
              <a:buFont typeface="Wingdings" panose="05000000000000000000" pitchFamily="2" charset="2"/>
              <a:buChar char="v"/>
            </a:pPr>
            <a:r>
              <a:rPr lang="en-US" dirty="0" smtClean="0"/>
              <a:t>Strengthen the capacity of its member OPDs</a:t>
            </a:r>
          </a:p>
          <a:p>
            <a:pPr algn="just">
              <a:buFont typeface="Wingdings" panose="05000000000000000000" pitchFamily="2" charset="2"/>
              <a:buChar char="v"/>
            </a:pPr>
            <a:r>
              <a:rPr lang="en-US" dirty="0" smtClean="0"/>
              <a:t>Executed and implanting successful disability oriented projects in collaboration with its several partners </a:t>
            </a:r>
          </a:p>
          <a:p>
            <a:pPr marL="0" indent="0" algn="just">
              <a:buNone/>
            </a:pPr>
            <a:endParaRPr lang="en-US" dirty="0" smtClean="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5881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92365"/>
            <a:ext cx="11178309" cy="387926"/>
          </a:xfrm>
        </p:spPr>
        <p:txBody>
          <a:bodyPr>
            <a:noAutofit/>
          </a:bodyPr>
          <a:lstStyle/>
          <a:p>
            <a:r>
              <a:rPr lang="en-US" sz="3600" b="1" dirty="0" smtClean="0"/>
              <a:t>Cont..</a:t>
            </a:r>
            <a:endParaRPr lang="en-US" sz="3600" b="1" dirty="0"/>
          </a:p>
        </p:txBody>
      </p:sp>
      <p:sp>
        <p:nvSpPr>
          <p:cNvPr id="3" name="Content Placeholder 2"/>
          <p:cNvSpPr>
            <a:spLocks noGrp="1"/>
          </p:cNvSpPr>
          <p:nvPr>
            <p:ph idx="1"/>
          </p:nvPr>
        </p:nvSpPr>
        <p:spPr>
          <a:xfrm>
            <a:off x="267855" y="637309"/>
            <a:ext cx="11656290" cy="5966690"/>
          </a:xfrm>
        </p:spPr>
        <p:txBody>
          <a:bodyPr/>
          <a:lstStyle/>
          <a:p>
            <a:pPr algn="just">
              <a:buFont typeface="Wingdings" panose="05000000000000000000" pitchFamily="2" charset="2"/>
              <a:buChar char="v"/>
            </a:pPr>
            <a:r>
              <a:rPr lang="en-US" dirty="0"/>
              <a:t>FEAPD contributed to the draft directive of freight transportation by enforcing Ministry of Transportation and driving license for the deaf was allowed in Ethiopia</a:t>
            </a:r>
          </a:p>
          <a:p>
            <a:pPr algn="just">
              <a:buFont typeface="Wingdings" panose="05000000000000000000" pitchFamily="2" charset="2"/>
              <a:buChar char="v"/>
            </a:pPr>
            <a:r>
              <a:rPr lang="en-US" dirty="0"/>
              <a:t>FEAPD enforced and provided feedback on the ten-year plan prepared by the Planning and Development Commission of Ethiopia to allocate additional budget for persons with disabilities in each sector</a:t>
            </a:r>
          </a:p>
          <a:p>
            <a:pPr algn="just">
              <a:buFont typeface="Wingdings" panose="05000000000000000000" pitchFamily="2" charset="2"/>
              <a:buChar char="v"/>
            </a:pPr>
            <a:r>
              <a:rPr lang="en-US" dirty="0"/>
              <a:t>FEAPD provided feedback on the 10 years Education Sector Development </a:t>
            </a:r>
            <a:r>
              <a:rPr lang="en-US" dirty="0" err="1"/>
              <a:t>Programme</a:t>
            </a:r>
            <a:r>
              <a:rPr lang="en-US" dirty="0"/>
              <a:t> VI (ESDP VI) to be more friendly for persons with disabilities</a:t>
            </a:r>
          </a:p>
          <a:p>
            <a:pPr algn="just">
              <a:buFont typeface="Wingdings" panose="05000000000000000000" pitchFamily="2" charset="2"/>
              <a:buChar char="v"/>
            </a:pPr>
            <a:r>
              <a:rPr lang="en-US" dirty="0"/>
              <a:t>FEAPD also emphasized that the HRC has to establish a desk that focuses on persons with disabilities and their rights in line with the </a:t>
            </a:r>
            <a:r>
              <a:rPr lang="en-US" dirty="0" smtClean="0"/>
              <a:t>UNCRPD</a:t>
            </a:r>
          </a:p>
          <a:p>
            <a:pPr algn="just">
              <a:buFont typeface="Wingdings" panose="05000000000000000000" pitchFamily="2" charset="2"/>
              <a:buChar char="v"/>
            </a:pPr>
            <a:r>
              <a:rPr lang="en-US" dirty="0"/>
              <a:t>The issues of persons with disabilities are included in the electoral law of Ethiopia by the discussion of FEAPD with government </a:t>
            </a:r>
            <a:r>
              <a:rPr lang="en-US" dirty="0" smtClean="0"/>
              <a:t>authorities,</a:t>
            </a:r>
          </a:p>
          <a:p>
            <a:pPr algn="just">
              <a:buFont typeface="Wingdings" panose="05000000000000000000" pitchFamily="2" charset="2"/>
              <a:buChar char="v"/>
            </a:pPr>
            <a:r>
              <a:rPr lang="en-US" dirty="0" smtClean="0"/>
              <a:t>Pushed </a:t>
            </a:r>
            <a:r>
              <a:rPr lang="en-US" dirty="0"/>
              <a:t>CSA and included Washington group questions for census </a:t>
            </a:r>
          </a:p>
          <a:p>
            <a:pPr marL="0" indent="0" algn="just">
              <a:buNone/>
            </a:pPr>
            <a:endParaRPr lang="en-US" dirty="0"/>
          </a:p>
        </p:txBody>
      </p:sp>
    </p:spTree>
    <p:extLst>
      <p:ext uri="{BB962C8B-B14F-4D97-AF65-F5344CB8AC3E}">
        <p14:creationId xmlns:p14="http://schemas.microsoft.com/office/powerpoint/2010/main" val="295331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86" y="0"/>
            <a:ext cx="10972800" cy="549610"/>
          </a:xfrm>
        </p:spPr>
        <p:txBody>
          <a:bodyPr>
            <a:normAutofit fontScale="90000"/>
          </a:bodyPr>
          <a:lstStyle/>
          <a:p>
            <a:r>
              <a:rPr lang="en-US" sz="3600" dirty="0" smtClean="0">
                <a:latin typeface="Cambria" pitchFamily="18" charset="0"/>
                <a:ea typeface="Cambria" pitchFamily="18" charset="0"/>
              </a:rPr>
              <a:t>Cont..</a:t>
            </a:r>
            <a:endParaRPr lang="en-US" sz="3600" dirty="0">
              <a:latin typeface="Cambria" pitchFamily="18" charset="0"/>
              <a:ea typeface="Cambria" pitchFamily="18" charset="0"/>
            </a:endParaRPr>
          </a:p>
        </p:txBody>
      </p:sp>
      <p:sp>
        <p:nvSpPr>
          <p:cNvPr id="3" name="Content Placeholder 2"/>
          <p:cNvSpPr>
            <a:spLocks noGrp="1"/>
          </p:cNvSpPr>
          <p:nvPr>
            <p:ph idx="1"/>
          </p:nvPr>
        </p:nvSpPr>
        <p:spPr>
          <a:xfrm>
            <a:off x="147781" y="711200"/>
            <a:ext cx="11813309" cy="5920509"/>
          </a:xfrm>
        </p:spPr>
        <p:txBody>
          <a:bodyPr>
            <a:normAutofit/>
          </a:bodyPr>
          <a:lstStyle/>
          <a:p>
            <a:pPr algn="just">
              <a:buFont typeface="Wingdings" panose="05000000000000000000" pitchFamily="2" charset="2"/>
              <a:buChar char="v"/>
            </a:pPr>
            <a:r>
              <a:rPr lang="en-US" dirty="0" smtClean="0">
                <a:solidFill>
                  <a:srgbClr val="FF0000"/>
                </a:solidFill>
              </a:rPr>
              <a:t>The </a:t>
            </a:r>
            <a:r>
              <a:rPr lang="en-US" dirty="0">
                <a:solidFill>
                  <a:srgbClr val="FF0000"/>
                </a:solidFill>
              </a:rPr>
              <a:t>federation has played an essential role in the inclusion of disability issues in different proclamations, directives, and guidelines</a:t>
            </a:r>
            <a:r>
              <a:rPr lang="en-US" dirty="0" smtClean="0">
                <a:solidFill>
                  <a:srgbClr val="FF0000"/>
                </a:solidFill>
              </a:rPr>
              <a:t>.</a:t>
            </a:r>
          </a:p>
          <a:p>
            <a:pPr algn="just">
              <a:buFont typeface="Wingdings" panose="05000000000000000000" pitchFamily="2" charset="2"/>
              <a:buChar char="v"/>
            </a:pPr>
            <a:r>
              <a:rPr lang="en-US" dirty="0"/>
              <a:t>To mention some of the achievements the Civil Society Organizations’ Proclamation which has been proclaimed in 2019 has directly entertained the issues raised by FEAPD. In this proclamation, the push of FEAPD enabled the </a:t>
            </a:r>
            <a:r>
              <a:rPr lang="en-US" dirty="0">
                <a:solidFill>
                  <a:srgbClr val="FF0000"/>
                </a:solidFill>
              </a:rPr>
              <a:t>assignment of two representatives of persons with disabilities from FEAPD on the </a:t>
            </a:r>
            <a:r>
              <a:rPr lang="en-US" dirty="0" smtClean="0">
                <a:solidFill>
                  <a:srgbClr val="FF0000"/>
                </a:solidFill>
              </a:rPr>
              <a:t>board</a:t>
            </a:r>
          </a:p>
          <a:p>
            <a:pPr algn="just">
              <a:buFont typeface="Wingdings" panose="05000000000000000000" pitchFamily="2" charset="2"/>
              <a:buChar char="v"/>
            </a:pPr>
            <a:r>
              <a:rPr lang="en-US" dirty="0" smtClean="0">
                <a:solidFill>
                  <a:srgbClr val="FF0000"/>
                </a:solidFill>
              </a:rPr>
              <a:t>In addition, FEAPD </a:t>
            </a:r>
            <a:r>
              <a:rPr lang="en-US" dirty="0">
                <a:solidFill>
                  <a:srgbClr val="FF0000"/>
                </a:solidFill>
              </a:rPr>
              <a:t>has lobbied and pushed the civil society organizations authority to ensure all government and non-government institutions projects and programs are inclusive of persons with disabilities and this government body has included the agenda during the renewal of the new CSO law. </a:t>
            </a:r>
            <a:endParaRPr lang="en-US" dirty="0"/>
          </a:p>
          <a:p>
            <a:pPr>
              <a:buFont typeface="Wingdings" panose="05000000000000000000" pitchFamily="2" charset="2"/>
              <a:buChar char="v"/>
            </a:pPr>
            <a:endParaRPr lang="en-US" dirty="0">
              <a:solidFill>
                <a:srgbClr val="FF0000"/>
              </a:solidFill>
            </a:endParaRPr>
          </a:p>
        </p:txBody>
      </p:sp>
    </p:spTree>
    <p:extLst>
      <p:ext uri="{BB962C8B-B14F-4D97-AF65-F5344CB8AC3E}">
        <p14:creationId xmlns:p14="http://schemas.microsoft.com/office/powerpoint/2010/main" val="1558068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365"/>
            <a:ext cx="10515600" cy="683490"/>
          </a:xfrm>
        </p:spPr>
        <p:txBody>
          <a:bodyPr>
            <a:normAutofit/>
          </a:bodyPr>
          <a:lstStyle/>
          <a:p>
            <a:r>
              <a:rPr lang="en-US" sz="3600" dirty="0" smtClean="0"/>
              <a:t>Participation on National </a:t>
            </a:r>
            <a:r>
              <a:rPr lang="en-US" sz="3600" dirty="0"/>
              <a:t>D</a:t>
            </a:r>
            <a:r>
              <a:rPr lang="en-US" sz="3600" dirty="0" smtClean="0"/>
              <a:t>ialog</a:t>
            </a:r>
            <a:endParaRPr lang="en-US" sz="3600" dirty="0"/>
          </a:p>
        </p:txBody>
      </p:sp>
      <p:pic>
        <p:nvPicPr>
          <p:cNvPr id="4" name="Content Placeholder 3" descr="C:\Users\Administrator\Desktop\Calanedre\የኢትዮጵያ ሀገራዊ ምክክር ኮሚሽን\283789300_119133684136274_3447649396834472185_n.jpg"/>
          <p:cNvPicPr>
            <a:picLocks noGrp="1"/>
          </p:cNvPicPr>
          <p:nvPr>
            <p:ph idx="1"/>
          </p:nvPr>
        </p:nvPicPr>
        <p:blipFill rotWithShape="1">
          <a:blip r:embed="rId2" cstate="print">
            <a:extLst>
              <a:ext uri="{28A0092B-C50C-407E-A947-70E740481C1C}">
                <a14:useLocalDpi xmlns:a14="http://schemas.microsoft.com/office/drawing/2010/main" val="0"/>
              </a:ext>
            </a:extLst>
          </a:blip>
          <a:srcRect t="32501"/>
          <a:stretch/>
        </p:blipFill>
        <p:spPr bwMode="auto">
          <a:xfrm>
            <a:off x="2479963" y="628074"/>
            <a:ext cx="7061201" cy="2937164"/>
          </a:xfrm>
          <a:prstGeom prst="rect">
            <a:avLst/>
          </a:prstGeom>
          <a:noFill/>
          <a:ln>
            <a:noFill/>
          </a:ln>
          <a:extLst>
            <a:ext uri="{53640926-AAD7-44D8-BBD7-CCE9431645EC}">
              <a14:shadowObscured xmlns:a14="http://schemas.microsoft.com/office/drawing/2010/main"/>
            </a:ext>
          </a:extLst>
        </p:spPr>
      </p:pic>
      <p:pic>
        <p:nvPicPr>
          <p:cNvPr id="5" name="Picture 4" descr="C:\Users\Administrator\Desktop\Calanedre\የኢትዮጵያ ሀገራዊ ምክክር ኮሚሽን\284706875_119133747469601_8282374163558280583_n.jpg"/>
          <p:cNvPicPr/>
          <p:nvPr/>
        </p:nvPicPr>
        <p:blipFill rotWithShape="1">
          <a:blip r:embed="rId3" cstate="print">
            <a:extLst>
              <a:ext uri="{28A0092B-C50C-407E-A947-70E740481C1C}">
                <a14:useLocalDpi xmlns:a14="http://schemas.microsoft.com/office/drawing/2010/main" val="0"/>
              </a:ext>
            </a:extLst>
          </a:blip>
          <a:srcRect l="5861" t="16120"/>
          <a:stretch/>
        </p:blipFill>
        <p:spPr bwMode="auto">
          <a:xfrm>
            <a:off x="838200" y="3682654"/>
            <a:ext cx="4657436" cy="2819746"/>
          </a:xfrm>
          <a:prstGeom prst="rect">
            <a:avLst/>
          </a:prstGeom>
          <a:noFill/>
          <a:ln>
            <a:noFill/>
          </a:ln>
          <a:extLst>
            <a:ext uri="{53640926-AAD7-44D8-BBD7-CCE9431645EC}">
              <a14:shadowObscured xmlns:a14="http://schemas.microsoft.com/office/drawing/2010/main"/>
            </a:ext>
          </a:extLst>
        </p:spPr>
      </p:pic>
      <p:pic>
        <p:nvPicPr>
          <p:cNvPr id="6" name="Picture 5" descr="C:\Users\Administrator\Desktop\Calanedre\የኢትዮጵያ ሀገራዊ ምክክር ኮሚሽን\285960217_119181067464869_2523750475204324690_n.jpg"/>
          <p:cNvPicPr/>
          <p:nvPr/>
        </p:nvPicPr>
        <p:blipFill rotWithShape="1">
          <a:blip r:embed="rId4" cstate="print">
            <a:extLst>
              <a:ext uri="{28A0092B-C50C-407E-A947-70E740481C1C}">
                <a14:useLocalDpi xmlns:a14="http://schemas.microsoft.com/office/drawing/2010/main" val="0"/>
              </a:ext>
            </a:extLst>
          </a:blip>
          <a:srcRect t="22805"/>
          <a:stretch/>
        </p:blipFill>
        <p:spPr bwMode="auto">
          <a:xfrm>
            <a:off x="6406890" y="3682654"/>
            <a:ext cx="4946910" cy="29028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47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75" y="0"/>
            <a:ext cx="10972800" cy="386862"/>
          </a:xfrm>
        </p:spPr>
        <p:txBody>
          <a:bodyPr>
            <a:normAutofit fontScale="90000"/>
          </a:bodyPr>
          <a:lstStyle/>
          <a:p>
            <a:r>
              <a:rPr lang="en-US" sz="2400" b="1" dirty="0" smtClean="0">
                <a:latin typeface="Cambria" pitchFamily="18" charset="0"/>
                <a:ea typeface="Cambria" pitchFamily="18" charset="0"/>
              </a:rPr>
              <a:t>Cont..</a:t>
            </a:r>
            <a:endParaRPr lang="en-US" sz="2400" b="1" dirty="0">
              <a:latin typeface="Cambria" pitchFamily="18" charset="0"/>
              <a:ea typeface="Cambria" pitchFamily="18" charset="0"/>
            </a:endParaRPr>
          </a:p>
        </p:txBody>
      </p:sp>
      <p:pic>
        <p:nvPicPr>
          <p:cNvPr id="8" name="Content Placeholder 7" descr="C:\Users\Administrator\Desktop\Calanedre\የተጠቃለለ የህግ ማእቀፍ የህግ ማእቀፍ\photo_2022-01-03_16-48-5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7662" y="386862"/>
            <a:ext cx="4887830" cy="2938229"/>
          </a:xfrm>
          <a:prstGeom prst="rect">
            <a:avLst/>
          </a:prstGeom>
          <a:noFill/>
          <a:ln>
            <a:noFill/>
          </a:ln>
        </p:spPr>
      </p:pic>
      <p:pic>
        <p:nvPicPr>
          <p:cNvPr id="9" name="Picture 8" descr="G:\ALL PHOTS\nfu\8.jpg"/>
          <p:cNvPicPr/>
          <p:nvPr/>
        </p:nvPicPr>
        <p:blipFill rotWithShape="1">
          <a:blip r:embed="rId3" cstate="print">
            <a:extLst>
              <a:ext uri="{28A0092B-C50C-407E-A947-70E740481C1C}">
                <a14:useLocalDpi xmlns:a14="http://schemas.microsoft.com/office/drawing/2010/main" val="0"/>
              </a:ext>
            </a:extLst>
          </a:blip>
          <a:srcRect t="15415"/>
          <a:stretch/>
        </p:blipFill>
        <p:spPr bwMode="auto">
          <a:xfrm>
            <a:off x="6280727" y="386862"/>
            <a:ext cx="4830618" cy="2938229"/>
          </a:xfrm>
          <a:prstGeom prst="rect">
            <a:avLst/>
          </a:prstGeom>
          <a:noFill/>
          <a:ln>
            <a:noFill/>
          </a:ln>
          <a:extLst>
            <a:ext uri="{53640926-AAD7-44D8-BBD7-CCE9431645EC}">
              <a14:shadowObscured xmlns:a14="http://schemas.microsoft.com/office/drawing/2010/main"/>
            </a:ext>
          </a:extLst>
        </p:spPr>
      </p:pic>
      <p:pic>
        <p:nvPicPr>
          <p:cNvPr id="1026" name="Picture 2" descr="274858951_4914892431933483_2296708753676790774_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5525" y="3408218"/>
            <a:ext cx="6349729" cy="330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088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62" y="2258362"/>
            <a:ext cx="445770" cy="514350"/>
          </a:xfrm>
          <a:custGeom>
            <a:avLst/>
            <a:gdLst/>
            <a:ahLst/>
            <a:cxnLst/>
            <a:rect l="l" t="t" r="r" b="b"/>
            <a:pathLst>
              <a:path w="668655" h="771525">
                <a:moveTo>
                  <a:pt x="0" y="771474"/>
                </a:moveTo>
                <a:lnTo>
                  <a:pt x="0" y="0"/>
                </a:lnTo>
                <a:lnTo>
                  <a:pt x="668096" y="385737"/>
                </a:lnTo>
                <a:lnTo>
                  <a:pt x="0" y="771474"/>
                </a:lnTo>
                <a:close/>
              </a:path>
            </a:pathLst>
          </a:custGeom>
          <a:solidFill>
            <a:srgbClr val="38F44B"/>
          </a:solidFill>
        </p:spPr>
        <p:txBody>
          <a:bodyPr wrap="square" lIns="0" tIns="0" rIns="0" bIns="0" rtlCol="0"/>
          <a:lstStyle/>
          <a:p>
            <a:endParaRPr sz="1200">
              <a:solidFill>
                <a:prstClr val="black"/>
              </a:solidFill>
            </a:endParaRPr>
          </a:p>
        </p:txBody>
      </p:sp>
      <p:sp>
        <p:nvSpPr>
          <p:cNvPr id="3" name="object 3"/>
          <p:cNvSpPr/>
          <p:nvPr/>
        </p:nvSpPr>
        <p:spPr>
          <a:xfrm>
            <a:off x="-52" y="3965405"/>
            <a:ext cx="424603" cy="490643"/>
          </a:xfrm>
          <a:custGeom>
            <a:avLst/>
            <a:gdLst/>
            <a:ahLst/>
            <a:cxnLst/>
            <a:rect l="l" t="t" r="r" b="b"/>
            <a:pathLst>
              <a:path w="636905" h="735965">
                <a:moveTo>
                  <a:pt x="0" y="735451"/>
                </a:moveTo>
                <a:lnTo>
                  <a:pt x="0" y="0"/>
                </a:lnTo>
                <a:lnTo>
                  <a:pt x="636900" y="367725"/>
                </a:lnTo>
                <a:lnTo>
                  <a:pt x="0" y="735451"/>
                </a:lnTo>
                <a:close/>
              </a:path>
            </a:pathLst>
          </a:custGeom>
          <a:solidFill>
            <a:srgbClr val="38F44B"/>
          </a:solidFill>
        </p:spPr>
        <p:txBody>
          <a:bodyPr wrap="square" lIns="0" tIns="0" rIns="0" bIns="0" rtlCol="0"/>
          <a:lstStyle/>
          <a:p>
            <a:endParaRPr sz="1200">
              <a:solidFill>
                <a:prstClr val="black"/>
              </a:solidFill>
            </a:endParaRPr>
          </a:p>
        </p:txBody>
      </p:sp>
      <p:sp>
        <p:nvSpPr>
          <p:cNvPr id="4" name="object 4"/>
          <p:cNvSpPr/>
          <p:nvPr/>
        </p:nvSpPr>
        <p:spPr>
          <a:xfrm>
            <a:off x="2799106" y="319288"/>
            <a:ext cx="6203950" cy="906961"/>
          </a:xfrm>
          <a:custGeom>
            <a:avLst/>
            <a:gdLst/>
            <a:ahLst/>
            <a:cxnLst/>
            <a:rect l="l" t="t" r="r" b="b"/>
            <a:pathLst>
              <a:path w="9305925" h="2390140">
                <a:moveTo>
                  <a:pt x="0" y="0"/>
                </a:moveTo>
                <a:lnTo>
                  <a:pt x="9305811" y="0"/>
                </a:lnTo>
                <a:lnTo>
                  <a:pt x="9305811" y="2389830"/>
                </a:lnTo>
                <a:lnTo>
                  <a:pt x="0" y="2389830"/>
                </a:lnTo>
                <a:lnTo>
                  <a:pt x="0" y="0"/>
                </a:lnTo>
                <a:close/>
              </a:path>
            </a:pathLst>
          </a:custGeom>
          <a:solidFill>
            <a:srgbClr val="38F44B">
              <a:alpha val="68629"/>
            </a:srgbClr>
          </a:solidFill>
        </p:spPr>
        <p:txBody>
          <a:bodyPr wrap="square" lIns="0" tIns="0" rIns="0" bIns="0" rtlCol="0"/>
          <a:lstStyle/>
          <a:p>
            <a:endParaRPr sz="1200">
              <a:solidFill>
                <a:prstClr val="black"/>
              </a:solidFill>
            </a:endParaRPr>
          </a:p>
        </p:txBody>
      </p:sp>
      <p:sp>
        <p:nvSpPr>
          <p:cNvPr id="5" name="object 5"/>
          <p:cNvSpPr txBox="1">
            <a:spLocks noGrp="1"/>
          </p:cNvSpPr>
          <p:nvPr>
            <p:ph type="title"/>
          </p:nvPr>
        </p:nvSpPr>
        <p:spPr>
          <a:xfrm>
            <a:off x="2812653" y="480011"/>
            <a:ext cx="5985511" cy="455253"/>
          </a:xfrm>
          <a:prstGeom prst="rect">
            <a:avLst/>
          </a:prstGeom>
        </p:spPr>
        <p:txBody>
          <a:bodyPr vert="horz" wrap="square" lIns="0" tIns="8890" rIns="0" bIns="0" rtlCol="0">
            <a:spAutoFit/>
          </a:bodyPr>
          <a:lstStyle/>
          <a:p>
            <a:pPr marL="8467" algn="ctr">
              <a:spcBef>
                <a:spcPts val="70"/>
              </a:spcBef>
            </a:pPr>
            <a:r>
              <a:rPr lang="en-US" sz="2900" b="1" spc="83" dirty="0" smtClean="0">
                <a:solidFill>
                  <a:srgbClr val="FFFFFF"/>
                </a:solidFill>
                <a:latin typeface="Cambria" panose="02040503050406030204" pitchFamily="18" charset="0"/>
                <a:ea typeface="Cambria" panose="02040503050406030204" pitchFamily="18" charset="0"/>
                <a:cs typeface="Times New Roman" panose="02020603050405020304" pitchFamily="18" charset="0"/>
              </a:rPr>
              <a:t>Outline of the presentation</a:t>
            </a:r>
            <a:endParaRPr sz="29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object 8"/>
          <p:cNvSpPr/>
          <p:nvPr/>
        </p:nvSpPr>
        <p:spPr>
          <a:xfrm>
            <a:off x="20762" y="3123841"/>
            <a:ext cx="445770" cy="514350"/>
          </a:xfrm>
          <a:custGeom>
            <a:avLst/>
            <a:gdLst/>
            <a:ahLst/>
            <a:cxnLst/>
            <a:rect l="l" t="t" r="r" b="b"/>
            <a:pathLst>
              <a:path w="668655" h="771525">
                <a:moveTo>
                  <a:pt x="0" y="771474"/>
                </a:moveTo>
                <a:lnTo>
                  <a:pt x="0" y="0"/>
                </a:lnTo>
                <a:lnTo>
                  <a:pt x="668096" y="385737"/>
                </a:lnTo>
                <a:lnTo>
                  <a:pt x="0" y="771474"/>
                </a:lnTo>
                <a:close/>
              </a:path>
            </a:pathLst>
          </a:custGeom>
          <a:solidFill>
            <a:srgbClr val="38F44B"/>
          </a:solidFill>
        </p:spPr>
        <p:txBody>
          <a:bodyPr wrap="square" lIns="0" tIns="0" rIns="0" bIns="0" rtlCol="0"/>
          <a:lstStyle/>
          <a:p>
            <a:endParaRPr sz="1200">
              <a:solidFill>
                <a:prstClr val="black"/>
              </a:solidFill>
            </a:endParaRPr>
          </a:p>
        </p:txBody>
      </p:sp>
      <p:sp>
        <p:nvSpPr>
          <p:cNvPr id="9" name="object 9"/>
          <p:cNvSpPr txBox="1"/>
          <p:nvPr/>
        </p:nvSpPr>
        <p:spPr>
          <a:xfrm>
            <a:off x="750203" y="2339472"/>
            <a:ext cx="8026400" cy="378736"/>
          </a:xfrm>
          <a:prstGeom prst="rect">
            <a:avLst/>
          </a:prstGeom>
        </p:spPr>
        <p:txBody>
          <a:bodyPr vert="horz" wrap="square" lIns="0" tIns="9313" rIns="0" bIns="0" rtlCol="0">
            <a:spAutoFit/>
          </a:bodyPr>
          <a:lstStyle/>
          <a:p>
            <a:pPr marL="63080">
              <a:spcBef>
                <a:spcPts val="67"/>
              </a:spcBef>
            </a:pPr>
            <a:r>
              <a:rPr lang="en-US" sz="2400" b="1" spc="93"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Part</a:t>
            </a:r>
            <a:r>
              <a:rPr lang="en-US" sz="2400" b="1" spc="-207"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spc="18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1</a:t>
            </a:r>
            <a:r>
              <a:rPr lang="en-US" sz="2400" b="1" spc="18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FEAPD Profile</a:t>
            </a:r>
            <a:endParaRPr sz="1867"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0" name="object 10"/>
          <p:cNvSpPr txBox="1"/>
          <p:nvPr/>
        </p:nvSpPr>
        <p:spPr>
          <a:xfrm>
            <a:off x="751840" y="3254015"/>
            <a:ext cx="10375506" cy="378736"/>
          </a:xfrm>
          <a:prstGeom prst="rect">
            <a:avLst/>
          </a:prstGeom>
        </p:spPr>
        <p:txBody>
          <a:bodyPr vert="horz" wrap="square" lIns="0" tIns="9313" rIns="0" bIns="0" rtlCol="0">
            <a:spAutoFit/>
          </a:bodyPr>
          <a:lstStyle/>
          <a:p>
            <a:pPr marL="8467">
              <a:spcBef>
                <a:spcPts val="73"/>
              </a:spcBef>
            </a:pPr>
            <a:r>
              <a:rPr lang="en-US" sz="2400" b="1" spc="93" dirty="0">
                <a:solidFill>
                  <a:prstClr val="black"/>
                </a:solidFill>
                <a:latin typeface="Cambria" panose="02040503050406030204" pitchFamily="18" charset="0"/>
                <a:ea typeface="Cambria" panose="02040503050406030204" pitchFamily="18" charset="0"/>
                <a:cs typeface="Trebuchet MS"/>
              </a:rPr>
              <a:t>Part </a:t>
            </a:r>
            <a:r>
              <a:rPr lang="en-US" sz="2400" b="1" spc="90" dirty="0">
                <a:solidFill>
                  <a:prstClr val="black"/>
                </a:solidFill>
                <a:latin typeface="Cambria" panose="02040503050406030204" pitchFamily="18" charset="0"/>
                <a:ea typeface="Cambria" panose="02040503050406030204" pitchFamily="18" charset="0"/>
                <a:cs typeface="Trebuchet MS"/>
              </a:rPr>
              <a:t>2</a:t>
            </a:r>
            <a:r>
              <a:rPr lang="en-US" sz="2400" b="1" spc="90" dirty="0" smtClean="0">
                <a:solidFill>
                  <a:prstClr val="black"/>
                </a:solidFill>
                <a:latin typeface="Cambria" panose="02040503050406030204" pitchFamily="18" charset="0"/>
                <a:ea typeface="Cambria" panose="02040503050406030204" pitchFamily="18" charset="0"/>
                <a:cs typeface="Trebuchet MS"/>
              </a:rPr>
              <a:t>:   FEAPD high level achievements </a:t>
            </a:r>
            <a:endParaRPr sz="1867" dirty="0">
              <a:solidFill>
                <a:prstClr val="black"/>
              </a:solidFill>
              <a:latin typeface="Cambria" panose="02040503050406030204" pitchFamily="18" charset="0"/>
              <a:ea typeface="Cambria" panose="02040503050406030204" pitchFamily="18" charset="0"/>
              <a:cs typeface="Trebuchet MS"/>
            </a:endParaRPr>
          </a:p>
        </p:txBody>
      </p:sp>
      <p:sp>
        <p:nvSpPr>
          <p:cNvPr id="11" name="object 11"/>
          <p:cNvSpPr txBox="1"/>
          <p:nvPr/>
        </p:nvSpPr>
        <p:spPr>
          <a:xfrm>
            <a:off x="751840" y="4879277"/>
            <a:ext cx="8562312" cy="378736"/>
          </a:xfrm>
          <a:prstGeom prst="rect">
            <a:avLst/>
          </a:prstGeom>
        </p:spPr>
        <p:txBody>
          <a:bodyPr vert="horz" wrap="square" lIns="0" tIns="9313" rIns="0" bIns="0" rtlCol="0">
            <a:spAutoFit/>
          </a:bodyPr>
          <a:lstStyle/>
          <a:p>
            <a:pPr marL="8890">
              <a:spcBef>
                <a:spcPts val="877"/>
              </a:spcBef>
            </a:pPr>
            <a:r>
              <a:rPr lang="en-US" sz="2400" b="1" spc="120" dirty="0">
                <a:solidFill>
                  <a:prstClr val="black"/>
                </a:solidFill>
                <a:latin typeface="Cambria" panose="02040503050406030204" pitchFamily="18" charset="0"/>
                <a:ea typeface="Cambria" panose="02040503050406030204" pitchFamily="18" charset="0"/>
                <a:cs typeface="Trebuchet MS"/>
              </a:rPr>
              <a:t>Part 4</a:t>
            </a:r>
            <a:r>
              <a:rPr lang="en-US" sz="2400" b="1" spc="120" dirty="0" smtClean="0">
                <a:solidFill>
                  <a:prstClr val="black"/>
                </a:solidFill>
                <a:latin typeface="Cambria" panose="02040503050406030204" pitchFamily="18" charset="0"/>
                <a:ea typeface="Cambria" panose="02040503050406030204" pitchFamily="18" charset="0"/>
                <a:cs typeface="Trebuchet MS"/>
              </a:rPr>
              <a:t>: IDPD and COVID-19 emergency project</a:t>
            </a:r>
            <a:r>
              <a:rPr lang="en-US" sz="1867" spc="83" dirty="0" smtClean="0">
                <a:solidFill>
                  <a:prstClr val="black"/>
                </a:solidFill>
                <a:latin typeface="Cambria" panose="02040503050406030204" pitchFamily="18" charset="0"/>
                <a:ea typeface="Cambria" panose="02040503050406030204" pitchFamily="18" charset="0"/>
                <a:cs typeface="Trebuchet MS"/>
              </a:rPr>
              <a:t> </a:t>
            </a:r>
            <a:endParaRPr sz="1867" dirty="0">
              <a:solidFill>
                <a:prstClr val="black"/>
              </a:solidFill>
              <a:latin typeface="Cambria" panose="02040503050406030204" pitchFamily="18" charset="0"/>
              <a:ea typeface="Cambria" panose="02040503050406030204" pitchFamily="18" charset="0"/>
              <a:cs typeface="Trebuchet MS"/>
            </a:endParaRPr>
          </a:p>
        </p:txBody>
      </p:sp>
      <p:sp>
        <p:nvSpPr>
          <p:cNvPr id="12" name="object 12"/>
          <p:cNvSpPr/>
          <p:nvPr/>
        </p:nvSpPr>
        <p:spPr>
          <a:xfrm>
            <a:off x="31144" y="4781030"/>
            <a:ext cx="424603" cy="490643"/>
          </a:xfrm>
          <a:custGeom>
            <a:avLst/>
            <a:gdLst/>
            <a:ahLst/>
            <a:cxnLst/>
            <a:rect l="l" t="t" r="r" b="b"/>
            <a:pathLst>
              <a:path w="636905" h="735965">
                <a:moveTo>
                  <a:pt x="0" y="735451"/>
                </a:moveTo>
                <a:lnTo>
                  <a:pt x="0" y="0"/>
                </a:lnTo>
                <a:lnTo>
                  <a:pt x="636900" y="367725"/>
                </a:lnTo>
                <a:lnTo>
                  <a:pt x="0" y="735451"/>
                </a:lnTo>
                <a:close/>
              </a:path>
            </a:pathLst>
          </a:custGeom>
          <a:solidFill>
            <a:srgbClr val="38F44B"/>
          </a:solidFill>
        </p:spPr>
        <p:txBody>
          <a:bodyPr wrap="square" lIns="0" tIns="0" rIns="0" bIns="0" rtlCol="0"/>
          <a:lstStyle/>
          <a:p>
            <a:endParaRPr sz="1200">
              <a:solidFill>
                <a:prstClr val="black"/>
              </a:solidFill>
            </a:endParaRPr>
          </a:p>
        </p:txBody>
      </p:sp>
      <p:sp>
        <p:nvSpPr>
          <p:cNvPr id="14" name="object 10"/>
          <p:cNvSpPr txBox="1"/>
          <p:nvPr/>
        </p:nvSpPr>
        <p:spPr>
          <a:xfrm>
            <a:off x="751840" y="4020229"/>
            <a:ext cx="9058732" cy="748068"/>
          </a:xfrm>
          <a:prstGeom prst="rect">
            <a:avLst/>
          </a:prstGeom>
        </p:spPr>
        <p:txBody>
          <a:bodyPr vert="horz" wrap="square" lIns="0" tIns="9313" rIns="0" bIns="0" rtlCol="0">
            <a:spAutoFit/>
          </a:bodyPr>
          <a:lstStyle/>
          <a:p>
            <a:pPr marL="8467">
              <a:spcBef>
                <a:spcPts val="73"/>
              </a:spcBef>
            </a:pPr>
            <a:r>
              <a:rPr lang="en-US" sz="2400" b="1" spc="93" dirty="0">
                <a:solidFill>
                  <a:prstClr val="black"/>
                </a:solidFill>
                <a:latin typeface="Cambria" panose="02040503050406030204" pitchFamily="18" charset="0"/>
                <a:ea typeface="Cambria" panose="02040503050406030204" pitchFamily="18" charset="0"/>
                <a:cs typeface="Trebuchet MS"/>
              </a:rPr>
              <a:t>Part </a:t>
            </a:r>
            <a:r>
              <a:rPr lang="en-US" sz="2400" b="1" spc="90" dirty="0">
                <a:solidFill>
                  <a:prstClr val="black"/>
                </a:solidFill>
                <a:latin typeface="Cambria" panose="02040503050406030204" pitchFamily="18" charset="0"/>
                <a:ea typeface="Cambria" panose="02040503050406030204" pitchFamily="18" charset="0"/>
                <a:cs typeface="Trebuchet MS"/>
              </a:rPr>
              <a:t>3</a:t>
            </a:r>
            <a:r>
              <a:rPr lang="en-US" sz="2400" b="1" spc="90" dirty="0" smtClean="0">
                <a:solidFill>
                  <a:prstClr val="black"/>
                </a:solidFill>
                <a:latin typeface="Cambria" panose="02040503050406030204" pitchFamily="18" charset="0"/>
                <a:ea typeface="Cambria" panose="02040503050406030204" pitchFamily="18" charset="0"/>
                <a:cs typeface="Trebuchet MS"/>
              </a:rPr>
              <a:t>: FEAPD – Save the Children partnership project achievements </a:t>
            </a:r>
            <a:endParaRPr sz="1867" dirty="0">
              <a:solidFill>
                <a:prstClr val="black"/>
              </a:solidFill>
              <a:latin typeface="Cambria" panose="02040503050406030204" pitchFamily="18" charset="0"/>
              <a:ea typeface="Cambria" panose="02040503050406030204" pitchFamily="18" charset="0"/>
              <a:cs typeface="Trebuchet MS"/>
            </a:endParaRPr>
          </a:p>
        </p:txBody>
      </p:sp>
      <p:sp>
        <p:nvSpPr>
          <p:cNvPr id="15" name="object 12"/>
          <p:cNvSpPr/>
          <p:nvPr/>
        </p:nvSpPr>
        <p:spPr>
          <a:xfrm>
            <a:off x="41929" y="5596655"/>
            <a:ext cx="424603" cy="490643"/>
          </a:xfrm>
          <a:custGeom>
            <a:avLst/>
            <a:gdLst/>
            <a:ahLst/>
            <a:cxnLst/>
            <a:rect l="l" t="t" r="r" b="b"/>
            <a:pathLst>
              <a:path w="636905" h="735965">
                <a:moveTo>
                  <a:pt x="0" y="735451"/>
                </a:moveTo>
                <a:lnTo>
                  <a:pt x="0" y="0"/>
                </a:lnTo>
                <a:lnTo>
                  <a:pt x="636900" y="367725"/>
                </a:lnTo>
                <a:lnTo>
                  <a:pt x="0" y="735451"/>
                </a:lnTo>
                <a:close/>
              </a:path>
            </a:pathLst>
          </a:custGeom>
          <a:solidFill>
            <a:srgbClr val="38F44B"/>
          </a:solidFill>
        </p:spPr>
        <p:txBody>
          <a:bodyPr wrap="square" lIns="0" tIns="0" rIns="0" bIns="0" rtlCol="0"/>
          <a:lstStyle/>
          <a:p>
            <a:endParaRPr sz="1200">
              <a:solidFill>
                <a:prstClr val="black"/>
              </a:solidFill>
            </a:endParaRPr>
          </a:p>
        </p:txBody>
      </p:sp>
      <p:sp>
        <p:nvSpPr>
          <p:cNvPr id="16" name="Rectangle 15"/>
          <p:cNvSpPr/>
          <p:nvPr/>
        </p:nvSpPr>
        <p:spPr>
          <a:xfrm>
            <a:off x="693449" y="5678424"/>
            <a:ext cx="6106596" cy="461665"/>
          </a:xfrm>
          <a:prstGeom prst="rect">
            <a:avLst/>
          </a:prstGeom>
        </p:spPr>
        <p:txBody>
          <a:bodyPr wrap="square">
            <a:spAutoFit/>
          </a:bodyPr>
          <a:lstStyle/>
          <a:p>
            <a:pPr marL="8890">
              <a:spcBef>
                <a:spcPts val="877"/>
              </a:spcBef>
            </a:pPr>
            <a:r>
              <a:rPr lang="en-US" sz="2400" b="1" spc="120" dirty="0">
                <a:solidFill>
                  <a:prstClr val="black"/>
                </a:solidFill>
                <a:latin typeface="Cambria" panose="02040503050406030204" pitchFamily="18" charset="0"/>
                <a:ea typeface="Cambria" panose="02040503050406030204" pitchFamily="18" charset="0"/>
                <a:cs typeface="Trebuchet MS"/>
              </a:rPr>
              <a:t>Part </a:t>
            </a:r>
            <a:r>
              <a:rPr lang="en-US" sz="2400" b="1" spc="120" dirty="0" smtClean="0">
                <a:solidFill>
                  <a:prstClr val="black"/>
                </a:solidFill>
                <a:latin typeface="Cambria" panose="02040503050406030204" pitchFamily="18" charset="0"/>
                <a:ea typeface="Cambria" panose="02040503050406030204" pitchFamily="18" charset="0"/>
                <a:cs typeface="Trebuchet MS"/>
              </a:rPr>
              <a:t>5: Opportunities and Challenge</a:t>
            </a:r>
            <a:endParaRPr lang="en-US" sz="1867" dirty="0">
              <a:solidFill>
                <a:prstClr val="black"/>
              </a:solidFill>
              <a:latin typeface="Cambria" panose="02040503050406030204" pitchFamily="18" charset="0"/>
              <a:ea typeface="Cambria" panose="02040503050406030204" pitchFamily="18" charset="0"/>
              <a:cs typeface="Trebuchet MS"/>
            </a:endParaRPr>
          </a:p>
        </p:txBody>
      </p:sp>
    </p:spTree>
    <p:extLst>
      <p:ext uri="{BB962C8B-B14F-4D97-AF65-F5344CB8AC3E}">
        <p14:creationId xmlns:p14="http://schemas.microsoft.com/office/powerpoint/2010/main" val="151748479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512748"/>
          </a:xfrm>
        </p:spPr>
        <p:txBody>
          <a:bodyPr>
            <a:noAutofit/>
          </a:bodyPr>
          <a:lstStyle/>
          <a:p>
            <a:r>
              <a:rPr lang="en-US" sz="3600" b="1" dirty="0" smtClean="0"/>
              <a:t>Cont..</a:t>
            </a:r>
            <a:endParaRPr lang="en-US" sz="3600" b="1" dirty="0"/>
          </a:p>
        </p:txBody>
      </p:sp>
      <p:sp>
        <p:nvSpPr>
          <p:cNvPr id="3" name="Content Placeholder 2"/>
          <p:cNvSpPr>
            <a:spLocks noGrp="1"/>
          </p:cNvSpPr>
          <p:nvPr>
            <p:ph idx="1"/>
          </p:nvPr>
        </p:nvSpPr>
        <p:spPr>
          <a:xfrm>
            <a:off x="341745" y="512748"/>
            <a:ext cx="11490037" cy="6063543"/>
          </a:xfrm>
        </p:spPr>
        <p:txBody>
          <a:bodyPr/>
          <a:lstStyle/>
          <a:p>
            <a:pPr>
              <a:buFont typeface="Wingdings" panose="05000000000000000000" pitchFamily="2" charset="2"/>
              <a:buChar char="v"/>
            </a:pPr>
            <a:r>
              <a:rPr lang="en-US" dirty="0"/>
              <a:t>FEAPD is working to ensure persons with disabilities' </a:t>
            </a:r>
            <a:r>
              <a:rPr lang="en-US" dirty="0">
                <a:solidFill>
                  <a:srgbClr val="FF0000"/>
                </a:solidFill>
              </a:rPr>
              <a:t>participation in political, social, economic and disability inclusive development </a:t>
            </a:r>
            <a:r>
              <a:rPr lang="en-US" dirty="0" smtClean="0">
                <a:solidFill>
                  <a:srgbClr val="FF0000"/>
                </a:solidFill>
              </a:rPr>
              <a:t>programs</a:t>
            </a:r>
            <a:endParaRPr lang="en-US" dirty="0">
              <a:solidFill>
                <a:srgbClr val="FF0000"/>
              </a:solidFill>
            </a:endParaRPr>
          </a:p>
          <a:p>
            <a:pPr>
              <a:buFont typeface="Wingdings" panose="05000000000000000000" pitchFamily="2" charset="2"/>
              <a:buChar char="v"/>
            </a:pPr>
            <a:r>
              <a:rPr lang="en-US" dirty="0"/>
              <a:t>FEAPD has also worked on organizing different lobbying activities for the concerned government bodies for the ratification of the </a:t>
            </a:r>
            <a:r>
              <a:rPr lang="en-US" dirty="0">
                <a:solidFill>
                  <a:srgbClr val="FF0000"/>
                </a:solidFill>
              </a:rPr>
              <a:t>African Disability Protocol</a:t>
            </a:r>
            <a:r>
              <a:rPr lang="en-US" dirty="0" smtClean="0">
                <a:solidFill>
                  <a:srgbClr val="FF0000"/>
                </a:solidFill>
              </a:rPr>
              <a:t>.</a:t>
            </a:r>
          </a:p>
          <a:p>
            <a:pPr>
              <a:buFont typeface="Wingdings" panose="05000000000000000000" pitchFamily="2" charset="2"/>
              <a:buChar char="v"/>
            </a:pPr>
            <a:r>
              <a:rPr lang="en-US" dirty="0" smtClean="0">
                <a:solidFill>
                  <a:srgbClr val="FF0000"/>
                </a:solidFill>
              </a:rPr>
              <a:t>The awareness level of the community including persons with disabilities on disability inclusive development are </a:t>
            </a:r>
            <a:r>
              <a:rPr lang="en-US" dirty="0">
                <a:solidFill>
                  <a:srgbClr val="FF0000"/>
                </a:solidFill>
              </a:rPr>
              <a:t>e</a:t>
            </a:r>
            <a:r>
              <a:rPr lang="en-US" dirty="0" smtClean="0">
                <a:solidFill>
                  <a:srgbClr val="FF0000"/>
                </a:solidFill>
              </a:rPr>
              <a:t>nhanced (different capacity building trainings)</a:t>
            </a:r>
          </a:p>
          <a:p>
            <a:pPr>
              <a:buFont typeface="Wingdings" panose="05000000000000000000" pitchFamily="2" charset="2"/>
              <a:buChar char="v"/>
            </a:pPr>
            <a:r>
              <a:rPr lang="en-US" dirty="0" smtClean="0">
                <a:solidFill>
                  <a:srgbClr val="FF0000"/>
                </a:solidFill>
              </a:rPr>
              <a:t>Sign language training </a:t>
            </a:r>
          </a:p>
        </p:txBody>
      </p:sp>
      <p:pic>
        <p:nvPicPr>
          <p:cNvPr id="2050" name="Picture 2" descr="photo_2021-12-12_14-58-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168" y="3488371"/>
            <a:ext cx="6283613" cy="292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086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4"/>
            <a:ext cx="10515600" cy="323272"/>
          </a:xfrm>
        </p:spPr>
        <p:txBody>
          <a:bodyPr>
            <a:noAutofit/>
          </a:bodyPr>
          <a:lstStyle/>
          <a:p>
            <a:r>
              <a:rPr lang="en-US" sz="3600" dirty="0" smtClean="0"/>
              <a:t>OPDs Mapping</a:t>
            </a:r>
            <a:endParaRPr lang="en-US" sz="3600" dirty="0"/>
          </a:p>
        </p:txBody>
      </p:sp>
      <p:pic>
        <p:nvPicPr>
          <p:cNvPr id="3075" name="Picture 3" descr="270474662_4709146745841387_7948426749977549987_n"/>
          <p:cNvPicPr>
            <a:picLocks noChangeAspect="1" noChangeArrowheads="1"/>
          </p:cNvPicPr>
          <p:nvPr/>
        </p:nvPicPr>
        <p:blipFill>
          <a:blip r:embed="rId2" cstate="print">
            <a:extLst>
              <a:ext uri="{28A0092B-C50C-407E-A947-70E740481C1C}">
                <a14:useLocalDpi xmlns:a14="http://schemas.microsoft.com/office/drawing/2010/main" val="0"/>
              </a:ext>
            </a:extLst>
          </a:blip>
          <a:srcRect t="18733"/>
          <a:stretch>
            <a:fillRect/>
          </a:stretch>
        </p:blipFill>
        <p:spPr bwMode="auto">
          <a:xfrm>
            <a:off x="606713" y="568687"/>
            <a:ext cx="5113351" cy="311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Ethiopian Map with regions and cities"/>
          <p:cNvPicPr>
            <a:picLocks noChangeAspect="1" noChangeArrowheads="1"/>
          </p:cNvPicPr>
          <p:nvPr/>
        </p:nvPicPr>
        <p:blipFill>
          <a:blip r:embed="rId3" cstate="print">
            <a:extLst>
              <a:ext uri="{28A0092B-C50C-407E-A947-70E740481C1C}">
                <a14:useLocalDpi xmlns:a14="http://schemas.microsoft.com/office/drawing/2010/main" val="0"/>
              </a:ext>
            </a:extLst>
          </a:blip>
          <a:srcRect l="1814" t="7062" r="1598" b="2568"/>
          <a:stretch>
            <a:fillRect/>
          </a:stretch>
        </p:blipFill>
        <p:spPr bwMode="auto">
          <a:xfrm>
            <a:off x="6096000" y="445945"/>
            <a:ext cx="4863984" cy="32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4873" y="3926753"/>
            <a:ext cx="10797309" cy="2585323"/>
          </a:xfrm>
          <a:prstGeom prst="rect">
            <a:avLst/>
          </a:prstGeom>
        </p:spPr>
        <p:txBody>
          <a:bodyPr wrap="square">
            <a:spAutoFit/>
          </a:bodyPr>
          <a:lstStyle/>
          <a:p>
            <a:pPr algn="just"/>
            <a:r>
              <a:rPr lang="en-US" dirty="0" smtClean="0">
                <a:latin typeface="Verdana" panose="020B0604030504040204" pitchFamily="34" charset="0"/>
                <a:ea typeface="Times New Roman" panose="02020603050405020304" pitchFamily="18" charset="0"/>
                <a:cs typeface="Times New Roman" panose="02020603050405020304" pitchFamily="18" charset="0"/>
              </a:rPr>
              <a:t>FEAPD has developed </a:t>
            </a:r>
            <a:r>
              <a:rPr lang="en-US" dirty="0">
                <a:latin typeface="Verdana" panose="020B0604030504040204" pitchFamily="34" charset="0"/>
                <a:ea typeface="Times New Roman" panose="02020603050405020304" pitchFamily="18" charset="0"/>
                <a:cs typeface="Times New Roman" panose="02020603050405020304" pitchFamily="18" charset="0"/>
              </a:rPr>
              <a:t>a comprehensive OPDs database, recording general information about </a:t>
            </a:r>
            <a:r>
              <a:rPr lang="en-US"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how many OPDs exist, where they are located, what they do, what services they provide, and to what extent they reach their target groups, collecting existing evidence on capacities and gaps of OPDs, </a:t>
            </a:r>
            <a:r>
              <a:rPr lang="en-US"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particularly when it comes to advocacy and exchanging information between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among FEAPD and OPDs, purpose, aims, and opportunities for engagement</a:t>
            </a:r>
            <a:r>
              <a:rPr lang="en-US"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 the mapping </a:t>
            </a:r>
            <a:r>
              <a:rPr lang="en-US" dirty="0" smtClean="0">
                <a:latin typeface="Verdana" panose="020B0604030504040204" pitchFamily="34" charset="0"/>
                <a:ea typeface="Verdana" panose="020B0604030504040204" pitchFamily="34" charset="0"/>
              </a:rPr>
              <a:t>have </a:t>
            </a:r>
            <a:r>
              <a:rPr lang="en-US" dirty="0">
                <a:latin typeface="Verdana" panose="020B0604030504040204" pitchFamily="34" charset="0"/>
                <a:ea typeface="Verdana" panose="020B0604030504040204" pitchFamily="34" charset="0"/>
              </a:rPr>
              <a:t>taken about six </a:t>
            </a:r>
            <a:r>
              <a:rPr lang="en-US" dirty="0" smtClean="0">
                <a:latin typeface="Verdana" panose="020B0604030504040204" pitchFamily="34" charset="0"/>
                <a:ea typeface="Verdana" panose="020B0604030504040204" pitchFamily="34" charset="0"/>
              </a:rPr>
              <a:t>months. </a:t>
            </a:r>
            <a:r>
              <a:rPr lang="en-US" dirty="0">
                <a:latin typeface="Verdana" panose="020B0604030504040204" pitchFamily="34" charset="0"/>
                <a:ea typeface="Verdana" panose="020B0604030504040204" pitchFamily="34" charset="0"/>
              </a:rPr>
              <a:t>The OPDs mapping has been conducted in </a:t>
            </a:r>
            <a:r>
              <a:rPr lang="en-US" dirty="0">
                <a:solidFill>
                  <a:srgbClr val="FF0000"/>
                </a:solidFill>
                <a:latin typeface="Verdana" panose="020B0604030504040204" pitchFamily="34" charset="0"/>
                <a:ea typeface="Verdana" panose="020B0604030504040204" pitchFamily="34" charset="0"/>
              </a:rPr>
              <a:t>24 regional zones, towns and the two cities administrations except </a:t>
            </a:r>
            <a:r>
              <a:rPr lang="en-US" dirty="0" err="1">
                <a:solidFill>
                  <a:srgbClr val="FF0000"/>
                </a:solidFill>
                <a:latin typeface="Verdana" panose="020B0604030504040204" pitchFamily="34" charset="0"/>
                <a:ea typeface="Verdana" panose="020B0604030504040204" pitchFamily="34" charset="0"/>
              </a:rPr>
              <a:t>Tigry</a:t>
            </a:r>
            <a:r>
              <a:rPr lang="en-US" dirty="0">
                <a:solidFill>
                  <a:srgbClr val="FF0000"/>
                </a:solidFill>
                <a:latin typeface="Verdana" panose="020B0604030504040204" pitchFamily="34" charset="0"/>
                <a:ea typeface="Verdana" panose="020B0604030504040204" pitchFamily="34" charset="0"/>
              </a:rPr>
              <a:t> and Afar regions</a:t>
            </a:r>
            <a:r>
              <a:rPr lang="en-US" dirty="0">
                <a:latin typeface="Verdana" panose="020B0604030504040204" pitchFamily="34" charset="0"/>
                <a:ea typeface="Verdana" panose="020B0604030504040204" pitchFamily="34" charset="0"/>
              </a:rPr>
              <a:t>. These two regions are not included due to the conflict that has occurred in Ethiopia</a:t>
            </a:r>
          </a:p>
        </p:txBody>
      </p:sp>
    </p:spTree>
    <p:extLst>
      <p:ext uri="{BB962C8B-B14F-4D97-AF65-F5344CB8AC3E}">
        <p14:creationId xmlns:p14="http://schemas.microsoft.com/office/powerpoint/2010/main" val="2036112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655"/>
            <a:ext cx="10972800" cy="448093"/>
          </a:xfrm>
        </p:spPr>
        <p:txBody>
          <a:bodyPr>
            <a:normAutofit fontScale="90000"/>
          </a:bodyPr>
          <a:lstStyle/>
          <a:p>
            <a:r>
              <a:rPr lang="en-US" dirty="0" smtClean="0"/>
              <a:t>IDPD</a:t>
            </a:r>
            <a:endParaRPr lang="en-US" dirty="0"/>
          </a:p>
        </p:txBody>
      </p:sp>
      <p:pic>
        <p:nvPicPr>
          <p:cNvPr id="1027" name="Picture 3" descr="0C5A7246"/>
          <p:cNvPicPr>
            <a:picLocks noChangeAspect="1" noChangeArrowheads="1"/>
          </p:cNvPicPr>
          <p:nvPr/>
        </p:nvPicPr>
        <p:blipFill>
          <a:blip r:embed="rId2" cstate="print">
            <a:extLst>
              <a:ext uri="{28A0092B-C50C-407E-A947-70E740481C1C}">
                <a14:useLocalDpi xmlns:a14="http://schemas.microsoft.com/office/drawing/2010/main" val="0"/>
              </a:ext>
            </a:extLst>
          </a:blip>
          <a:srcRect l="4399" t="7425"/>
          <a:stretch>
            <a:fillRect/>
          </a:stretch>
        </p:blipFill>
        <p:spPr bwMode="auto">
          <a:xfrm>
            <a:off x="364494" y="676366"/>
            <a:ext cx="5362051" cy="34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0C5A7869"/>
          <p:cNvPicPr>
            <a:picLocks noChangeAspect="1" noChangeArrowheads="1"/>
          </p:cNvPicPr>
          <p:nvPr/>
        </p:nvPicPr>
        <p:blipFill>
          <a:blip r:embed="rId3" cstate="print">
            <a:extLst>
              <a:ext uri="{28A0092B-C50C-407E-A947-70E740481C1C}">
                <a14:useLocalDpi xmlns:a14="http://schemas.microsoft.com/office/drawing/2010/main" val="0"/>
              </a:ext>
            </a:extLst>
          </a:blip>
          <a:srcRect l="5635" t="8228"/>
          <a:stretch>
            <a:fillRect/>
          </a:stretch>
        </p:blipFill>
        <p:spPr bwMode="auto">
          <a:xfrm>
            <a:off x="6095999" y="676366"/>
            <a:ext cx="5264727" cy="34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7236" y="4463673"/>
            <a:ext cx="10594109" cy="923330"/>
          </a:xfrm>
          <a:prstGeom prst="rect">
            <a:avLst/>
          </a:prstGeom>
        </p:spPr>
        <p:txBody>
          <a:bodyPr wrap="square">
            <a:spAutoFit/>
          </a:bodyPr>
          <a:lstStyle/>
          <a:p>
            <a:pPr marL="285750" indent="-285750" algn="just">
              <a:buFont typeface="Wingdings" panose="05000000000000000000" pitchFamily="2" charset="2"/>
              <a:buChar char="v"/>
            </a:pPr>
            <a:r>
              <a:rPr lang="en-US" dirty="0" smtClean="0">
                <a:latin typeface="Verdana" panose="020B0604030504040204" pitchFamily="34" charset="0"/>
                <a:ea typeface="Times New Roman" panose="02020603050405020304" pitchFamily="18" charset="0"/>
                <a:cs typeface="Times New Roman" panose="02020603050405020304" pitchFamily="18" charset="0"/>
              </a:rPr>
              <a:t>The </a:t>
            </a:r>
            <a:r>
              <a:rPr lang="en-US" dirty="0">
                <a:latin typeface="Verdana" panose="020B0604030504040204" pitchFamily="34" charset="0"/>
                <a:ea typeface="Times New Roman" panose="02020603050405020304" pitchFamily="18" charset="0"/>
                <a:cs typeface="Times New Roman" panose="02020603050405020304" pitchFamily="18" charset="0"/>
              </a:rPr>
              <a:t>awareness raising about disability and disability inclusion through celebrating annual disability day and </a:t>
            </a:r>
            <a:r>
              <a:rPr lang="en-US"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the published IEC material has improved </a:t>
            </a:r>
            <a:r>
              <a:rPr lang="en-US" dirty="0">
                <a:latin typeface="Verdana" panose="020B0604030504040204" pitchFamily="34" charset="0"/>
                <a:ea typeface="Times New Roman" panose="02020603050405020304" pitchFamily="18" charset="0"/>
                <a:cs typeface="Times New Roman" panose="02020603050405020304" pitchFamily="18" charset="0"/>
              </a:rPr>
              <a:t>the understanding of the society</a:t>
            </a:r>
            <a:endParaRPr lang="en-US" dirty="0"/>
          </a:p>
        </p:txBody>
      </p:sp>
    </p:spTree>
    <p:extLst>
      <p:ext uri="{BB962C8B-B14F-4D97-AF65-F5344CB8AC3E}">
        <p14:creationId xmlns:p14="http://schemas.microsoft.com/office/powerpoint/2010/main" val="1365092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82" y="73890"/>
            <a:ext cx="10972800" cy="489527"/>
          </a:xfrm>
        </p:spPr>
        <p:txBody>
          <a:bodyPr>
            <a:noAutofit/>
          </a:bodyPr>
          <a:lstStyle/>
          <a:p>
            <a:r>
              <a:rPr lang="en-US" sz="3600" b="1" dirty="0" smtClean="0"/>
              <a:t>COVID-19 emergency project  </a:t>
            </a:r>
            <a:endParaRPr lang="en-US" sz="3600" b="1" dirty="0"/>
          </a:p>
        </p:txBody>
      </p:sp>
      <p:sp>
        <p:nvSpPr>
          <p:cNvPr id="3" name="Content Placeholder 2"/>
          <p:cNvSpPr>
            <a:spLocks noGrp="1"/>
          </p:cNvSpPr>
          <p:nvPr>
            <p:ph idx="1"/>
          </p:nvPr>
        </p:nvSpPr>
        <p:spPr>
          <a:xfrm>
            <a:off x="323273" y="729673"/>
            <a:ext cx="11526982" cy="5791200"/>
          </a:xfrm>
        </p:spPr>
        <p:txBody>
          <a:bodyPr/>
          <a:lstStyle/>
          <a:p>
            <a:pPr algn="just">
              <a:buFont typeface="Wingdings" panose="05000000000000000000" pitchFamily="2" charset="2"/>
              <a:buChar char="v"/>
            </a:pPr>
            <a:r>
              <a:rPr lang="en-US" dirty="0"/>
              <a:t>Number of TV and radio spots broadcasted and awareness is enhanced about COVID 19 through production and broadcasting of </a:t>
            </a:r>
            <a:r>
              <a:rPr lang="en-US" dirty="0">
                <a:solidFill>
                  <a:srgbClr val="FF0000"/>
                </a:solidFill>
              </a:rPr>
              <a:t>inclusive TV and Radio spots</a:t>
            </a:r>
            <a:r>
              <a:rPr lang="en-US" dirty="0" smtClean="0">
                <a:solidFill>
                  <a:srgbClr val="FF0000"/>
                </a:solidFill>
              </a:rPr>
              <a:t>,</a:t>
            </a:r>
          </a:p>
          <a:p>
            <a:pPr algn="just">
              <a:buFont typeface="Wingdings" panose="05000000000000000000" pitchFamily="2" charset="2"/>
              <a:buChar char="v"/>
            </a:pPr>
            <a:r>
              <a:rPr lang="en-US" dirty="0"/>
              <a:t>P</a:t>
            </a:r>
            <a:r>
              <a:rPr lang="en-US" dirty="0" smtClean="0"/>
              <a:t>rinting </a:t>
            </a:r>
            <a:r>
              <a:rPr lang="en-US" dirty="0"/>
              <a:t>and </a:t>
            </a:r>
            <a:r>
              <a:rPr lang="en-US" dirty="0" smtClean="0"/>
              <a:t>post an </a:t>
            </a:r>
            <a:r>
              <a:rPr lang="en-US" dirty="0">
                <a:solidFill>
                  <a:srgbClr val="FF0000"/>
                </a:solidFill>
              </a:rPr>
              <a:t>inclusive awareness-raising </a:t>
            </a:r>
            <a:r>
              <a:rPr lang="en-US" dirty="0" smtClean="0">
                <a:solidFill>
                  <a:srgbClr val="FF0000"/>
                </a:solidFill>
              </a:rPr>
              <a:t>materials </a:t>
            </a:r>
            <a:r>
              <a:rPr lang="en-US" dirty="0" smtClean="0"/>
              <a:t>in different palaces</a:t>
            </a:r>
          </a:p>
          <a:p>
            <a:pPr algn="just">
              <a:buFont typeface="Wingdings" panose="05000000000000000000" pitchFamily="2" charset="2"/>
              <a:buChar char="v"/>
            </a:pPr>
            <a:r>
              <a:rPr lang="en-US" dirty="0"/>
              <a:t>Persons with disabilities, women and elderly people who live in Addis Ababa, </a:t>
            </a:r>
            <a:r>
              <a:rPr lang="en-US" dirty="0" err="1"/>
              <a:t>Hawassa</a:t>
            </a:r>
            <a:r>
              <a:rPr lang="en-US" dirty="0"/>
              <a:t>, </a:t>
            </a:r>
            <a:r>
              <a:rPr lang="en-US" dirty="0" err="1"/>
              <a:t>Bahir</a:t>
            </a:r>
            <a:r>
              <a:rPr lang="en-US" dirty="0"/>
              <a:t> Dar and </a:t>
            </a:r>
            <a:r>
              <a:rPr lang="en-US" dirty="0" err="1"/>
              <a:t>Adama</a:t>
            </a:r>
            <a:r>
              <a:rPr lang="en-US" dirty="0"/>
              <a:t> </a:t>
            </a:r>
            <a:r>
              <a:rPr lang="en-US" dirty="0">
                <a:solidFill>
                  <a:srgbClr val="FF0000"/>
                </a:solidFill>
              </a:rPr>
              <a:t>have financially supported to fulfill their food and sanitary materials needs </a:t>
            </a:r>
            <a:r>
              <a:rPr lang="en-US" dirty="0"/>
              <a:t>and they became survive at the time of the pandemic</a:t>
            </a:r>
            <a:r>
              <a:rPr lang="en-US" dirty="0" smtClean="0"/>
              <a:t> </a:t>
            </a:r>
          </a:p>
          <a:p>
            <a:pPr algn="just">
              <a:buFont typeface="Wingdings" panose="05000000000000000000" pitchFamily="2" charset="2"/>
              <a:buChar char="v"/>
            </a:pPr>
            <a:r>
              <a:rPr lang="en-US" dirty="0">
                <a:solidFill>
                  <a:srgbClr val="FF0000"/>
                </a:solidFill>
              </a:rPr>
              <a:t>Conducted accessibility audits at quarantine, isolation and treatment centers </a:t>
            </a:r>
            <a:r>
              <a:rPr lang="en-US" dirty="0"/>
              <a:t>and shared the report to the Minister of health, the regional bureau of health and concerned government bodies.</a:t>
            </a:r>
            <a:endParaRPr lang="en-US" b="1" dirty="0">
              <a:solidFill>
                <a:srgbClr val="FF0000"/>
              </a:solidFill>
            </a:endParaRPr>
          </a:p>
        </p:txBody>
      </p:sp>
    </p:spTree>
    <p:extLst>
      <p:ext uri="{BB962C8B-B14F-4D97-AF65-F5344CB8AC3E}">
        <p14:creationId xmlns:p14="http://schemas.microsoft.com/office/powerpoint/2010/main" val="3920067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33" y="0"/>
            <a:ext cx="11771732" cy="903767"/>
          </a:xfrm>
        </p:spPr>
        <p:txBody>
          <a:bodyPr>
            <a:noAutofit/>
          </a:bodyPr>
          <a:lstStyle/>
          <a:p>
            <a:r>
              <a:rPr lang="en-US" sz="3600" b="1" dirty="0" smtClean="0"/>
              <a:t>Achievements of FEAPD-Save the Children partnership project</a:t>
            </a:r>
            <a:endParaRPr lang="en-US" sz="3600" b="1" dirty="0"/>
          </a:p>
        </p:txBody>
      </p:sp>
      <p:sp>
        <p:nvSpPr>
          <p:cNvPr id="3" name="Content Placeholder 2"/>
          <p:cNvSpPr>
            <a:spLocks noGrp="1"/>
          </p:cNvSpPr>
          <p:nvPr>
            <p:ph idx="1"/>
          </p:nvPr>
        </p:nvSpPr>
        <p:spPr>
          <a:xfrm>
            <a:off x="136733" y="754912"/>
            <a:ext cx="11887200" cy="6004809"/>
          </a:xfrm>
        </p:spPr>
        <p:txBody>
          <a:bodyPr>
            <a:normAutofit/>
          </a:bodyPr>
          <a:lstStyle/>
          <a:p>
            <a:pPr marL="0" indent="0" algn="just">
              <a:buNone/>
            </a:pPr>
            <a:r>
              <a:rPr lang="en-GB" b="1" i="1" dirty="0">
                <a:solidFill>
                  <a:srgbClr val="FF0000"/>
                </a:solidFill>
              </a:rPr>
              <a:t>ADVANCING ACCOUNTABILITY TO ENSURE CHILDREN’S RIGHTS IN ETHIOPIA</a:t>
            </a:r>
            <a:endParaRPr lang="en-US" b="1" dirty="0">
              <a:solidFill>
                <a:srgbClr val="FF0000"/>
              </a:solidFill>
            </a:endParaRPr>
          </a:p>
          <a:p>
            <a:pPr marL="0" indent="0" algn="just">
              <a:buNone/>
            </a:pPr>
            <a:r>
              <a:rPr lang="en-US" b="1" dirty="0"/>
              <a:t>Activity 1.</a:t>
            </a:r>
            <a:r>
              <a:rPr lang="en-US" dirty="0"/>
              <a:t> Capacity building training to representatives’ of DPOs and mandated government ministry (</a:t>
            </a:r>
            <a:r>
              <a:rPr lang="en-US" dirty="0" err="1"/>
              <a:t>MoLSA</a:t>
            </a:r>
            <a:r>
              <a:rPr lang="en-US" dirty="0"/>
              <a:t>) on assessing the impact of legislations, policies and programs on children with disability (impact assessment) and mainstreaming issues of children with disabilities in government plans and programs. </a:t>
            </a:r>
            <a:endParaRPr lang="en-GB" dirty="0">
              <a:solidFill>
                <a:srgbClr val="FF0000"/>
              </a:solidFill>
            </a:endParaRPr>
          </a:p>
          <a:p>
            <a:pPr marL="0" indent="0" algn="just">
              <a:buNone/>
            </a:pPr>
            <a:r>
              <a:rPr lang="en-GB" b="1" dirty="0"/>
              <a:t>Activity 2.</a:t>
            </a:r>
            <a:r>
              <a:rPr lang="en-GB" dirty="0">
                <a:solidFill>
                  <a:srgbClr val="FF0000"/>
                </a:solidFill>
              </a:rPr>
              <a:t> </a:t>
            </a:r>
            <a:r>
              <a:rPr lang="en-US" dirty="0"/>
              <a:t>Consultative workshop involving representatives of DPOs and government sectors on reviewing </a:t>
            </a:r>
            <a:r>
              <a:rPr lang="en-US" dirty="0" err="1"/>
              <a:t>sectoral</a:t>
            </a:r>
            <a:r>
              <a:rPr lang="en-US" dirty="0"/>
              <a:t> plans and programs in integrating issues of children with disability</a:t>
            </a:r>
          </a:p>
          <a:p>
            <a:pPr marL="0" indent="0" algn="just">
              <a:buNone/>
            </a:pPr>
            <a:r>
              <a:rPr lang="en-GB" b="1" dirty="0"/>
              <a:t>Activity 3.</a:t>
            </a:r>
            <a:r>
              <a:rPr lang="en-GB" dirty="0">
                <a:solidFill>
                  <a:srgbClr val="FF0000"/>
                </a:solidFill>
              </a:rPr>
              <a:t> </a:t>
            </a:r>
            <a:r>
              <a:rPr lang="en-US" dirty="0"/>
              <a:t>Support FENAPD/DPO to advocate for increased budget allocation and spending for the inclusion of children with disability in major </a:t>
            </a:r>
            <a:r>
              <a:rPr lang="en-US" dirty="0" err="1"/>
              <a:t>sectoral</a:t>
            </a:r>
            <a:r>
              <a:rPr lang="en-US" dirty="0"/>
              <a:t> programs</a:t>
            </a:r>
          </a:p>
          <a:p>
            <a:pPr marL="0" indent="0" algn="just">
              <a:buNone/>
            </a:pPr>
            <a:r>
              <a:rPr lang="en-GB" b="1" dirty="0"/>
              <a:t>Activity 4. </a:t>
            </a:r>
            <a:r>
              <a:rPr lang="en-US" dirty="0"/>
              <a:t>Support children with disabilities (girls and boys) to actively participate in regional and district child parliaments to promote their rights and issues that need actions by government structures and stakeholders.</a:t>
            </a:r>
            <a:r>
              <a:rPr lang="en-US" b="1" dirty="0"/>
              <a:t> </a:t>
            </a:r>
            <a:endParaRPr lang="en-US" dirty="0"/>
          </a:p>
          <a:p>
            <a:pPr algn="just">
              <a:buFont typeface="Wingdings" panose="05000000000000000000" pitchFamily="2" charset="2"/>
              <a:buChar char="v"/>
            </a:pPr>
            <a:endParaRPr lang="en-US" dirty="0" smtClean="0">
              <a:solidFill>
                <a:srgbClr val="FF0000"/>
              </a:solidFill>
            </a:endParaRPr>
          </a:p>
        </p:txBody>
      </p:sp>
    </p:spTree>
    <p:extLst>
      <p:ext uri="{BB962C8B-B14F-4D97-AF65-F5344CB8AC3E}">
        <p14:creationId xmlns:p14="http://schemas.microsoft.com/office/powerpoint/2010/main" val="1356803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429"/>
            <a:ext cx="10515600" cy="616687"/>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93405" y="691116"/>
            <a:ext cx="11313042" cy="5805377"/>
          </a:xfrm>
        </p:spPr>
        <p:txBody>
          <a:bodyPr>
            <a:normAutofit fontScale="92500" lnSpcReduction="10000"/>
          </a:bodyPr>
          <a:lstStyle/>
          <a:p>
            <a:pPr algn="just"/>
            <a:r>
              <a:rPr lang="en-GB" dirty="0">
                <a:solidFill>
                  <a:srgbClr val="FF0000"/>
                </a:solidFill>
              </a:rPr>
              <a:t>DPOs, the Prime Minister Office, Ministry of Justice, Ministry of Education, Ministry of Women and Social Affairs, Ministry of Health, Ministry of Finance, Ministry of Plan, Ministry of Peace, Ministry of culture and sport, Ministry of Urban and Development, House of Peoples’ Representatives, House of Federation, Civil Society Organization Authority, </a:t>
            </a:r>
            <a:r>
              <a:rPr lang="en-GB" dirty="0" err="1">
                <a:solidFill>
                  <a:srgbClr val="FF0000"/>
                </a:solidFill>
              </a:rPr>
              <a:t>Beuro</a:t>
            </a:r>
            <a:r>
              <a:rPr lang="en-GB" dirty="0">
                <a:solidFill>
                  <a:srgbClr val="FF0000"/>
                </a:solidFill>
              </a:rPr>
              <a:t> of Women and Social Affairs of Addis Ababa city administration and Federal Police Commission</a:t>
            </a:r>
          </a:p>
          <a:p>
            <a:pPr algn="just"/>
            <a:r>
              <a:rPr lang="en-GB" dirty="0"/>
              <a:t>The total number of the conducted activities participants are </a:t>
            </a:r>
            <a:r>
              <a:rPr lang="en-GB" dirty="0">
                <a:solidFill>
                  <a:srgbClr val="FF0000"/>
                </a:solidFill>
              </a:rPr>
              <a:t>119. </a:t>
            </a:r>
            <a:r>
              <a:rPr lang="en-GB" dirty="0"/>
              <a:t>( 8 were women with disabilities, 34 were women without disabilities, 5 of them are men with disabilities, 29 of them were men without disabilities and </a:t>
            </a:r>
            <a:r>
              <a:rPr lang="en-GB" dirty="0">
                <a:solidFill>
                  <a:srgbClr val="FF0000"/>
                </a:solidFill>
              </a:rPr>
              <a:t>43 children with different types of disabilities</a:t>
            </a:r>
            <a:r>
              <a:rPr lang="en-GB" dirty="0"/>
              <a:t>) this number includes assistants.</a:t>
            </a:r>
          </a:p>
          <a:p>
            <a:pPr algn="just"/>
            <a:r>
              <a:rPr lang="en-GB" dirty="0"/>
              <a:t>The conducted activities are created awareness about children with disabilities and inclusion (</a:t>
            </a:r>
            <a:r>
              <a:rPr lang="en-GB" dirty="0" err="1">
                <a:solidFill>
                  <a:srgbClr val="FF0000"/>
                </a:solidFill>
              </a:rPr>
              <a:t>Biruh</a:t>
            </a:r>
            <a:r>
              <a:rPr lang="en-GB" dirty="0">
                <a:solidFill>
                  <a:srgbClr val="FF0000"/>
                </a:solidFill>
              </a:rPr>
              <a:t> </a:t>
            </a:r>
            <a:r>
              <a:rPr lang="en-GB" dirty="0" err="1">
                <a:solidFill>
                  <a:srgbClr val="FF0000"/>
                </a:solidFill>
              </a:rPr>
              <a:t>Tesfa</a:t>
            </a:r>
            <a:r>
              <a:rPr lang="en-GB" dirty="0">
                <a:solidFill>
                  <a:srgbClr val="FF0000"/>
                </a:solidFill>
              </a:rPr>
              <a:t> radio</a:t>
            </a:r>
            <a:r>
              <a:rPr lang="en-GB" dirty="0"/>
              <a:t>) </a:t>
            </a:r>
          </a:p>
          <a:p>
            <a:pPr algn="just"/>
            <a:r>
              <a:rPr lang="en-GB" dirty="0"/>
              <a:t>Partnership have been established with government and other stakeholders</a:t>
            </a:r>
          </a:p>
          <a:p>
            <a:pPr algn="just"/>
            <a:r>
              <a:rPr lang="en-GB" dirty="0"/>
              <a:t>It was also improved the attitude of the participants about disability and the needs and challenges of children with disabilities.</a:t>
            </a:r>
          </a:p>
        </p:txBody>
      </p:sp>
    </p:spTree>
    <p:extLst>
      <p:ext uri="{BB962C8B-B14F-4D97-AF65-F5344CB8AC3E}">
        <p14:creationId xmlns:p14="http://schemas.microsoft.com/office/powerpoint/2010/main" val="346747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646546"/>
            <a:ext cx="5572605" cy="2937164"/>
          </a:xfrm>
          <a:prstGeom prst="rect">
            <a:avLst/>
          </a:prstGeom>
        </p:spPr>
      </p:pic>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8521" y="646546"/>
            <a:ext cx="5436243" cy="293716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418" y="3666838"/>
            <a:ext cx="5994400" cy="2987386"/>
          </a:xfrm>
          <a:prstGeom prst="rect">
            <a:avLst/>
          </a:prstGeom>
        </p:spPr>
      </p:pic>
    </p:spTree>
    <p:extLst>
      <p:ext uri="{BB962C8B-B14F-4D97-AF65-F5344CB8AC3E}">
        <p14:creationId xmlns:p14="http://schemas.microsoft.com/office/powerpoint/2010/main" val="494899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48" y="542260"/>
            <a:ext cx="9558704" cy="5376771"/>
          </a:xfrm>
          <a:prstGeom prst="rect">
            <a:avLst/>
          </a:prstGeom>
        </p:spPr>
      </p:pic>
    </p:spTree>
    <p:extLst>
      <p:ext uri="{BB962C8B-B14F-4D97-AF65-F5344CB8AC3E}">
        <p14:creationId xmlns:p14="http://schemas.microsoft.com/office/powerpoint/2010/main" val="3954716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827" y="794759"/>
            <a:ext cx="11776105" cy="5939327"/>
          </a:xfrm>
        </p:spPr>
        <p:txBody>
          <a:bodyPr>
            <a:normAutofit/>
          </a:bodyPr>
          <a:lstStyle/>
          <a:p>
            <a:pPr>
              <a:buFont typeface="Wingdings" panose="05000000000000000000" pitchFamily="2" charset="2"/>
              <a:buChar char="v"/>
            </a:pPr>
            <a:r>
              <a:rPr lang="en-US" dirty="0" smtClean="0"/>
              <a:t> We </a:t>
            </a:r>
            <a:r>
              <a:rPr lang="en-US" dirty="0"/>
              <a:t>have 33 OPDs in all  region of the countries </a:t>
            </a:r>
            <a:r>
              <a:rPr lang="en-US" dirty="0" smtClean="0"/>
              <a:t>and have OPDs in zonal </a:t>
            </a:r>
            <a:r>
              <a:rPr lang="en-US" dirty="0"/>
              <a:t>and woreda </a:t>
            </a:r>
            <a:r>
              <a:rPr lang="en-US" dirty="0" smtClean="0"/>
              <a:t>as unions </a:t>
            </a:r>
            <a:r>
              <a:rPr lang="en-US" dirty="0"/>
              <a:t>and associations of </a:t>
            </a:r>
            <a:r>
              <a:rPr lang="en-US" dirty="0" smtClean="0"/>
              <a:t>Persons With Disabilities           </a:t>
            </a:r>
            <a:endParaRPr lang="en-US" dirty="0"/>
          </a:p>
          <a:p>
            <a:pPr marL="342900" indent="-342900">
              <a:buFont typeface="Wingdings" panose="05000000000000000000" pitchFamily="2" charset="2"/>
              <a:buChar char="v"/>
            </a:pPr>
            <a:r>
              <a:rPr lang="en-US" dirty="0"/>
              <a:t>Ethiopian Disability act is on process</a:t>
            </a:r>
            <a:r>
              <a:rPr lang="en-US" dirty="0" smtClean="0"/>
              <a:t>.</a:t>
            </a:r>
          </a:p>
          <a:p>
            <a:pPr marL="342900" indent="-342900">
              <a:buFont typeface="Wingdings" panose="05000000000000000000" pitchFamily="2" charset="2"/>
              <a:buChar char="v"/>
            </a:pPr>
            <a:r>
              <a:rPr lang="en-US" dirty="0" smtClean="0"/>
              <a:t>CSOs proclamation number 1113/2019 </a:t>
            </a:r>
            <a:endParaRPr lang="en-US" dirty="0"/>
          </a:p>
          <a:p>
            <a:pPr marL="342900" indent="-342900">
              <a:buFont typeface="Wingdings" panose="05000000000000000000" pitchFamily="2" charset="2"/>
              <a:buChar char="v"/>
            </a:pPr>
            <a:r>
              <a:rPr lang="en-US" dirty="0"/>
              <a:t>UNCRPD , SDGs and African disability protocol to enforced and implemented </a:t>
            </a:r>
            <a:r>
              <a:rPr lang="en-US" dirty="0" smtClean="0"/>
              <a:t>all policies,  </a:t>
            </a:r>
            <a:r>
              <a:rPr lang="en-US" dirty="0"/>
              <a:t>and for the issues of </a:t>
            </a:r>
            <a:r>
              <a:rPr lang="en-US" dirty="0" smtClean="0"/>
              <a:t>advocacy</a:t>
            </a:r>
          </a:p>
          <a:p>
            <a:pPr marL="342900" indent="-342900">
              <a:buFont typeface="Wingdings" panose="05000000000000000000" pitchFamily="2" charset="2"/>
              <a:buChar char="v"/>
            </a:pPr>
            <a:r>
              <a:rPr lang="en-US" dirty="0" smtClean="0"/>
              <a:t>We are closely with the  government  and the level of acceptance is increase. </a:t>
            </a:r>
            <a:endParaRPr lang="en-US" dirty="0"/>
          </a:p>
          <a:p>
            <a:pPr marL="342900" indent="-342900">
              <a:buFont typeface="Wingdings" panose="05000000000000000000" pitchFamily="2" charset="2"/>
              <a:buChar char="v"/>
            </a:pPr>
            <a:r>
              <a:rPr lang="en-US" dirty="0"/>
              <a:t>There are CSOs, indigenous NGOs, international NGOs who are worked </a:t>
            </a:r>
            <a:r>
              <a:rPr lang="en-US" dirty="0" smtClean="0"/>
              <a:t>on </a:t>
            </a:r>
            <a:r>
              <a:rPr lang="en-US" dirty="0"/>
              <a:t>persons with </a:t>
            </a:r>
            <a:r>
              <a:rPr lang="en-US" dirty="0" smtClean="0"/>
              <a:t>disabilities and its number increased currently.</a:t>
            </a:r>
            <a:endParaRPr lang="en-US" dirty="0"/>
          </a:p>
          <a:p>
            <a:pPr marL="342900" indent="-342900">
              <a:buFont typeface="Wingdings" panose="05000000000000000000" pitchFamily="2" charset="2"/>
              <a:buChar char="v"/>
            </a:pPr>
            <a:r>
              <a:rPr lang="en-US" dirty="0"/>
              <a:t>Development partners </a:t>
            </a:r>
            <a:endParaRPr lang="en-US" dirty="0" smtClean="0"/>
          </a:p>
          <a:p>
            <a:pPr marL="342900" indent="-342900">
              <a:buFont typeface="Wingdings" panose="05000000000000000000" pitchFamily="2" charset="2"/>
              <a:buChar char="v"/>
            </a:pPr>
            <a:r>
              <a:rPr lang="en-US" dirty="0" smtClean="0"/>
              <a:t>The challenge is </a:t>
            </a:r>
            <a:r>
              <a:rPr lang="en-US" dirty="0"/>
              <a:t>Restructuring of government ministries </a:t>
            </a:r>
          </a:p>
          <a:p>
            <a:pPr marL="342900" indent="-342900">
              <a:buFont typeface="Wingdings" panose="05000000000000000000" pitchFamily="2" charset="2"/>
              <a:buChar char="v"/>
            </a:pPr>
            <a:endParaRPr lang="en-US" dirty="0"/>
          </a:p>
        </p:txBody>
      </p:sp>
      <p:sp>
        <p:nvSpPr>
          <p:cNvPr id="3" name="Title 2"/>
          <p:cNvSpPr>
            <a:spLocks noGrp="1"/>
          </p:cNvSpPr>
          <p:nvPr>
            <p:ph type="title"/>
          </p:nvPr>
        </p:nvSpPr>
        <p:spPr>
          <a:xfrm>
            <a:off x="914805" y="16117"/>
            <a:ext cx="10363200" cy="701731"/>
          </a:xfrm>
        </p:spPr>
        <p:txBody>
          <a:bodyPr/>
          <a:lstStyle/>
          <a:p>
            <a:r>
              <a:rPr lang="en-US" dirty="0" smtClean="0"/>
              <a:t>Opportunities and Challenges</a:t>
            </a:r>
            <a:endParaRPr lang="en-US" dirty="0"/>
          </a:p>
        </p:txBody>
      </p:sp>
    </p:spTree>
    <p:extLst>
      <p:ext uri="{BB962C8B-B14F-4D97-AF65-F5344CB8AC3E}">
        <p14:creationId xmlns:p14="http://schemas.microsoft.com/office/powerpoint/2010/main" val="188097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rot="20830797">
            <a:off x="914399" y="1123682"/>
            <a:ext cx="10363200" cy="45720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600" b="1" dirty="0" smtClean="0">
                <a:latin typeface="Cambria" panose="02040503050406030204" pitchFamily="18" charset="0"/>
                <a:ea typeface="Cambria" panose="02040503050406030204" pitchFamily="18" charset="0"/>
              </a:rPr>
              <a:t>THANK YOU VERY MUCH</a:t>
            </a:r>
          </a:p>
          <a:p>
            <a:pPr marL="0" indent="0" algn="ctr">
              <a:buNone/>
            </a:pPr>
            <a:r>
              <a:rPr lang="en-US" sz="3600" b="1" dirty="0" smtClean="0">
                <a:latin typeface="Cambria" panose="02040503050406030204" pitchFamily="18" charset="0"/>
                <a:ea typeface="Cambria" panose="02040503050406030204" pitchFamily="18" charset="0"/>
              </a:rPr>
              <a:t>FOR YOUR ATTENTION! </a:t>
            </a:r>
          </a:p>
          <a:p>
            <a:pPr marL="0" indent="0" algn="ctr">
              <a:buNone/>
            </a:pPr>
            <a:r>
              <a:rPr lang="en-US" sz="4800" b="1" dirty="0" smtClean="0">
                <a:latin typeface="Cambria" panose="02040503050406030204" pitchFamily="18" charset="0"/>
                <a:ea typeface="Cambria" panose="02040503050406030204" pitchFamily="18" charset="0"/>
              </a:rPr>
              <a:t>LEAVE NO ONE BEHIND!</a:t>
            </a:r>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2107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6724" y="0"/>
            <a:ext cx="12395200" cy="450166"/>
          </a:xfrm>
          <a:prstGeom prst="rect">
            <a:avLst/>
          </a:prstGeom>
          <a:solidFill>
            <a:schemeClr val="bg1"/>
          </a:solid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prstClr val="black"/>
                </a:solidFill>
                <a:latin typeface="Agency FB" panose="020B0503020202020204" pitchFamily="34" charset="0"/>
              </a:rPr>
              <a:t>Current Organizational Overview:</a:t>
            </a:r>
          </a:p>
        </p:txBody>
      </p:sp>
      <p:sp>
        <p:nvSpPr>
          <p:cNvPr id="6" name="Rounded Rectangular Callout 5"/>
          <p:cNvSpPr/>
          <p:nvPr/>
        </p:nvSpPr>
        <p:spPr>
          <a:xfrm>
            <a:off x="99475" y="575487"/>
            <a:ext cx="4535055" cy="419100"/>
          </a:xfrm>
          <a:prstGeom prst="wedgeRoundRectCallout">
            <a:avLst>
              <a:gd name="adj1" fmla="val -27"/>
              <a:gd name="adj2" fmla="val 91828"/>
              <a:gd name="adj3" fmla="val 16667"/>
            </a:avLst>
          </a:prstGeom>
          <a:solidFill>
            <a:srgbClr val="92D050"/>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just">
              <a:lnSpc>
                <a:spcPct val="90000"/>
              </a:lnSpc>
              <a:spcBef>
                <a:spcPct val="20000"/>
              </a:spcBef>
              <a:defRPr/>
            </a:pPr>
            <a:r>
              <a:rPr lang="en-US" sz="2400" b="1" dirty="0">
                <a:solidFill>
                  <a:prstClr val="black"/>
                </a:solidFill>
                <a:latin typeface="Agency FB" panose="020B0503020202020204" pitchFamily="34" charset="0"/>
                <a:cs typeface="Arial" pitchFamily="34" charset="0"/>
              </a:rPr>
              <a:t>Legal Status and Identity:</a:t>
            </a:r>
          </a:p>
        </p:txBody>
      </p:sp>
      <p:sp>
        <p:nvSpPr>
          <p:cNvPr id="13" name="Wave 12"/>
          <p:cNvSpPr/>
          <p:nvPr/>
        </p:nvSpPr>
        <p:spPr>
          <a:xfrm>
            <a:off x="0" y="994587"/>
            <a:ext cx="12191999" cy="5529383"/>
          </a:xfrm>
          <a:prstGeom prst="wave">
            <a:avLst>
              <a:gd name="adj1" fmla="val 4770"/>
              <a:gd name="adj2" fmla="val 1888"/>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lgn="just">
              <a:lnSpc>
                <a:spcPct val="150000"/>
              </a:lnSpc>
              <a:buFont typeface="Wingdings" panose="05000000000000000000" pitchFamily="2" charset="2"/>
              <a:buChar char="v"/>
              <a:defRPr/>
            </a:pPr>
            <a:endParaRPr lang="en-US" sz="2600" b="1" dirty="0" smtClean="0">
              <a:solidFill>
                <a:prstClr val="black"/>
              </a:solidFill>
              <a:latin typeface="Agency FB" panose="020B0503020202020204" pitchFamily="34" charset="0"/>
              <a:cs typeface="Arial" pitchFamily="34" charset="0"/>
            </a:endParaRPr>
          </a:p>
          <a:p>
            <a:pPr marL="914400" lvl="1" indent="-457200" algn="just">
              <a:lnSpc>
                <a:spcPct val="150000"/>
              </a:lnSpc>
              <a:buFont typeface="Wingdings" panose="05000000000000000000" pitchFamily="2" charset="2"/>
              <a:buChar char="v"/>
              <a:defRPr/>
            </a:pPr>
            <a:endParaRPr lang="en-US" sz="2600" b="1" dirty="0" smtClean="0">
              <a:solidFill>
                <a:prstClr val="black"/>
              </a:solidFill>
              <a:latin typeface="Agency FB" panose="020B0503020202020204" pitchFamily="34" charset="0"/>
              <a:cs typeface="Arial" pitchFamily="34" charset="0"/>
            </a:endParaRPr>
          </a:p>
          <a:p>
            <a:pPr marL="914400" lvl="1" indent="-457200" algn="just">
              <a:lnSpc>
                <a:spcPct val="150000"/>
              </a:lnSpc>
              <a:buFont typeface="Wingdings" panose="05000000000000000000" pitchFamily="2" charset="2"/>
              <a:buChar char="v"/>
              <a:defRPr/>
            </a:pPr>
            <a:r>
              <a:rPr lang="en-US" sz="2800" b="1" dirty="0">
                <a:solidFill>
                  <a:schemeClr val="tx1"/>
                </a:solidFill>
                <a:latin typeface="Agency FB" panose="020B0503020202020204" pitchFamily="34" charset="0"/>
              </a:rPr>
              <a:t>The Federation of Ethiopian Associations of Persons with Disabilities (FEAPD) is a consortium </a:t>
            </a:r>
            <a:r>
              <a:rPr lang="en-US" sz="2800" b="1" dirty="0" smtClean="0">
                <a:solidFill>
                  <a:schemeClr val="tx1"/>
                </a:solidFill>
                <a:latin typeface="Agency FB" panose="020B0503020202020204" pitchFamily="34" charset="0"/>
              </a:rPr>
              <a:t>of </a:t>
            </a:r>
            <a:r>
              <a:rPr lang="en-US" sz="2800" b="1" dirty="0">
                <a:solidFill>
                  <a:schemeClr val="tx1"/>
                </a:solidFill>
                <a:latin typeface="Agency FB" panose="020B0503020202020204" pitchFamily="34" charset="0"/>
              </a:rPr>
              <a:t>organizations </a:t>
            </a:r>
            <a:r>
              <a:rPr lang="en-US" sz="2800" b="1" dirty="0" smtClean="0">
                <a:solidFill>
                  <a:schemeClr val="tx1"/>
                </a:solidFill>
                <a:latin typeface="Agency FB" panose="020B0503020202020204" pitchFamily="34" charset="0"/>
              </a:rPr>
              <a:t>of persons with disabilities in </a:t>
            </a:r>
            <a:r>
              <a:rPr lang="en-US" sz="2800" b="1" dirty="0">
                <a:solidFill>
                  <a:schemeClr val="tx1"/>
                </a:solidFill>
                <a:latin typeface="Agency FB" panose="020B0503020202020204" pitchFamily="34" charset="0"/>
              </a:rPr>
              <a:t>Ethiopia established in 1996</a:t>
            </a:r>
          </a:p>
          <a:p>
            <a:pPr marL="914400" lvl="1" indent="-457200" algn="just">
              <a:lnSpc>
                <a:spcPct val="150000"/>
              </a:lnSpc>
              <a:buFont typeface="Wingdings" panose="05000000000000000000" pitchFamily="2" charset="2"/>
              <a:buChar char="v"/>
              <a:defRPr/>
            </a:pPr>
            <a:r>
              <a:rPr lang="en-US" sz="2600" b="1" dirty="0" smtClean="0">
                <a:solidFill>
                  <a:prstClr val="black"/>
                </a:solidFill>
                <a:latin typeface="Agency FB" panose="020B0503020202020204" pitchFamily="34" charset="0"/>
                <a:cs typeface="Arial" pitchFamily="34" charset="0"/>
              </a:rPr>
              <a:t> FEAPD is a legally re-registered in accordance with Civil Societies Agency Proclamation No. 1113/2019 as Consortium of Association. </a:t>
            </a:r>
          </a:p>
          <a:p>
            <a:pPr lvl="1" algn="just">
              <a:lnSpc>
                <a:spcPct val="90000"/>
              </a:lnSpc>
              <a:defRPr/>
            </a:pPr>
            <a:endParaRPr lang="en-US" sz="2600" b="1" dirty="0" smtClean="0">
              <a:solidFill>
                <a:prstClr val="black"/>
              </a:solidFill>
              <a:latin typeface="Agency FB" panose="020B0503020202020204" pitchFamily="34" charset="0"/>
              <a:cs typeface="Arial" pitchFamily="34" charset="0"/>
            </a:endParaRPr>
          </a:p>
          <a:p>
            <a:pPr marL="914400" lvl="1" indent="-457200" algn="just">
              <a:lnSpc>
                <a:spcPct val="90000"/>
              </a:lnSpc>
              <a:buFont typeface="Wingdings" panose="05000000000000000000" pitchFamily="2" charset="2"/>
              <a:buChar char="v"/>
              <a:defRPr/>
            </a:pPr>
            <a:endParaRPr lang="en-US" sz="2600" b="1" dirty="0" smtClean="0">
              <a:solidFill>
                <a:prstClr val="black"/>
              </a:solidFill>
              <a:latin typeface="Agency FB" panose="020B0503020202020204" pitchFamily="34" charset="0"/>
              <a:cs typeface="Arial" pitchFamily="34" charset="0"/>
            </a:endParaRPr>
          </a:p>
          <a:p>
            <a:pPr marL="914400" lvl="1" indent="-457200" algn="just">
              <a:lnSpc>
                <a:spcPct val="90000"/>
              </a:lnSpc>
              <a:buFont typeface="Wingdings" panose="05000000000000000000" pitchFamily="2" charset="2"/>
              <a:buChar char="v"/>
              <a:defRPr/>
            </a:pPr>
            <a:endParaRPr lang="en-US" sz="2600" b="1" dirty="0" smtClean="0">
              <a:solidFill>
                <a:prstClr val="black"/>
              </a:solidFill>
              <a:latin typeface="Agency FB" panose="020B0503020202020204" pitchFamily="34" charset="0"/>
              <a:cs typeface="Arial" pitchFamily="34" charset="0"/>
            </a:endParaRPr>
          </a:p>
          <a:p>
            <a:pPr marL="914400" lvl="1" indent="-457200" algn="just">
              <a:lnSpc>
                <a:spcPct val="90000"/>
              </a:lnSpc>
              <a:buFont typeface="Wingdings" panose="05000000000000000000" pitchFamily="2" charset="2"/>
              <a:buChar char="v"/>
              <a:defRPr/>
            </a:pPr>
            <a:endParaRPr lang="en-US" sz="2600" b="1" dirty="0" smtClean="0">
              <a:solidFill>
                <a:prstClr val="black"/>
              </a:solidFill>
              <a:latin typeface="Agency FB" panose="020B0503020202020204" pitchFamily="34" charset="0"/>
              <a:cs typeface="Arial" pitchFamily="34" charset="0"/>
            </a:endParaRPr>
          </a:p>
          <a:p>
            <a:pPr marL="914400" lvl="1" indent="-457200" algn="just">
              <a:lnSpc>
                <a:spcPct val="90000"/>
              </a:lnSpc>
              <a:buFont typeface="Wingdings" panose="05000000000000000000" pitchFamily="2" charset="2"/>
              <a:buChar char="v"/>
              <a:defRPr/>
            </a:pPr>
            <a:endParaRPr lang="en-US" sz="2600" b="1" dirty="0" smtClean="0">
              <a:solidFill>
                <a:prstClr val="black"/>
              </a:solidFill>
              <a:latin typeface="Agency FB" panose="020B0503020202020204" pitchFamily="34" charset="0"/>
              <a:cs typeface="Arial" pitchFamily="34" charset="0"/>
            </a:endParaRPr>
          </a:p>
          <a:p>
            <a:pPr marL="914400" lvl="1" indent="-457200" algn="just">
              <a:lnSpc>
                <a:spcPct val="90000"/>
              </a:lnSpc>
              <a:buFont typeface="Wingdings" panose="05000000000000000000" pitchFamily="2" charset="2"/>
              <a:buChar char="v"/>
              <a:defRPr/>
            </a:pPr>
            <a:endParaRPr lang="en-US" sz="2600" b="1" dirty="0" smtClean="0">
              <a:solidFill>
                <a:prstClr val="black"/>
              </a:solidFill>
              <a:latin typeface="Agency FB" panose="020B0503020202020204" pitchFamily="34" charset="0"/>
              <a:cs typeface="Arial" pitchFamily="34" charset="0"/>
            </a:endParaRPr>
          </a:p>
          <a:p>
            <a:pPr lvl="1" algn="just">
              <a:lnSpc>
                <a:spcPct val="90000"/>
              </a:lnSpc>
              <a:defRPr/>
            </a:pPr>
            <a:endParaRPr lang="en-US" sz="2600" b="1" dirty="0" smtClean="0">
              <a:solidFill>
                <a:prstClr val="black"/>
              </a:solidFill>
              <a:latin typeface="Agency FB" panose="020B0503020202020204" pitchFamily="34" charset="0"/>
              <a:cs typeface="Arial" pitchFamily="34" charset="0"/>
            </a:endParaRPr>
          </a:p>
        </p:txBody>
      </p:sp>
      <p:sp>
        <p:nvSpPr>
          <p:cNvPr id="9" name="Rectangle 8"/>
          <p:cNvSpPr/>
          <p:nvPr/>
        </p:nvSpPr>
        <p:spPr>
          <a:xfrm>
            <a:off x="1" y="423087"/>
            <a:ext cx="12377923" cy="152400"/>
          </a:xfrm>
          <a:prstGeom prst="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ate Placeholder 3">
            <a:extLst>
              <a:ext uri="{FF2B5EF4-FFF2-40B4-BE49-F238E27FC236}">
                <a16:creationId xmlns:a16="http://schemas.microsoft.com/office/drawing/2014/main" xmlns="" id="{7B7BE651-4BB9-4E87-9CCC-77B622DF423C}"/>
              </a:ext>
            </a:extLst>
          </p:cNvPr>
          <p:cNvSpPr>
            <a:spLocks noGrp="1"/>
          </p:cNvSpPr>
          <p:nvPr>
            <p:ph type="dt" sz="half" idx="11"/>
          </p:nvPr>
        </p:nvSpPr>
        <p:spPr>
          <a:xfrm>
            <a:off x="4121836" y="6341778"/>
            <a:ext cx="2208627" cy="4894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August</a:t>
            </a:r>
            <a:r>
              <a:rPr kumimoji="0" lang="en-US" sz="1800" b="0" i="0" u="none" strike="noStrike" kern="0" cap="none" spc="0" normalizeH="0" baseline="0" noProof="0" dirty="0" smtClean="0">
                <a:ln>
                  <a:noFill/>
                </a:ln>
                <a:solidFill>
                  <a:sysClr val="windowText" lastClr="000000"/>
                </a:solidFill>
                <a:effectLst/>
                <a:uLnTx/>
                <a:uFillTx/>
              </a:rPr>
              <a:t>, 2022</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675781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293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600" b="1" dirty="0" smtClean="0">
                <a:solidFill>
                  <a:prstClr val="white"/>
                </a:solidFill>
                <a:latin typeface="Agency FB" panose="020B0503020202020204" pitchFamily="34" charset="0"/>
              </a:rPr>
              <a:t>Organizational Overview:</a:t>
            </a:r>
          </a:p>
        </p:txBody>
      </p:sp>
      <p:sp>
        <p:nvSpPr>
          <p:cNvPr id="13" name="Wave 12"/>
          <p:cNvSpPr/>
          <p:nvPr/>
        </p:nvSpPr>
        <p:spPr>
          <a:xfrm>
            <a:off x="1" y="914400"/>
            <a:ext cx="12191999" cy="1549016"/>
          </a:xfrm>
          <a:prstGeom prst="wave">
            <a:avLst>
              <a:gd name="adj1" fmla="val 4770"/>
              <a:gd name="adj2" fmla="val 1888"/>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Wingdings" panose="05000000000000000000" pitchFamily="2" charset="2"/>
              <a:buChar char="Ø"/>
              <a:defRPr/>
            </a:pPr>
            <a:r>
              <a:rPr lang="en-US" sz="2400" b="1" dirty="0">
                <a:solidFill>
                  <a:prstClr val="black"/>
                </a:solidFill>
                <a:latin typeface="Agency FB" panose="020B0503020202020204" pitchFamily="34" charset="0"/>
                <a:cs typeface="Arial" pitchFamily="34" charset="0"/>
              </a:rPr>
              <a:t>FEAPD aspires to see </a:t>
            </a:r>
            <a:r>
              <a:rPr lang="en-US" sz="2400" b="1" dirty="0" smtClean="0">
                <a:solidFill>
                  <a:prstClr val="black"/>
                </a:solidFill>
                <a:latin typeface="Agency FB" panose="020B0503020202020204" pitchFamily="34" charset="0"/>
                <a:cs typeface="Arial" pitchFamily="34" charset="0"/>
              </a:rPr>
              <a:t>where  all persons with disabilities are effectively included on equal basis with others.;</a:t>
            </a:r>
            <a:endParaRPr lang="en-US" sz="2400" b="1" dirty="0">
              <a:solidFill>
                <a:prstClr val="black"/>
              </a:solidFill>
              <a:latin typeface="Agency FB" panose="020B0503020202020204" pitchFamily="34" charset="0"/>
              <a:cs typeface="Arial" pitchFamily="34" charset="0"/>
            </a:endParaRPr>
          </a:p>
        </p:txBody>
      </p:sp>
      <p:sp>
        <p:nvSpPr>
          <p:cNvPr id="9" name="Rounded Rectangular Callout 8"/>
          <p:cNvSpPr/>
          <p:nvPr/>
        </p:nvSpPr>
        <p:spPr>
          <a:xfrm>
            <a:off x="0" y="2624027"/>
            <a:ext cx="3452896" cy="419100"/>
          </a:xfrm>
          <a:prstGeom prst="wedgeRoundRectCallout">
            <a:avLst>
              <a:gd name="adj1" fmla="val -27"/>
              <a:gd name="adj2" fmla="val 91828"/>
              <a:gd name="adj3" fmla="val 16667"/>
            </a:avLst>
          </a:prstGeom>
          <a:solidFill>
            <a:srgbClr val="92D050"/>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90000"/>
              </a:lnSpc>
              <a:spcBef>
                <a:spcPct val="20000"/>
              </a:spcBef>
              <a:defRPr/>
            </a:pPr>
            <a:r>
              <a:rPr lang="en-US" sz="2400" b="1" dirty="0" smtClean="0">
                <a:solidFill>
                  <a:prstClr val="black"/>
                </a:solidFill>
                <a:latin typeface="Agency FB" panose="020B0503020202020204" pitchFamily="34" charset="0"/>
                <a:cs typeface="Arial" pitchFamily="34" charset="0"/>
              </a:rPr>
              <a:t>FEAPD’s </a:t>
            </a:r>
            <a:r>
              <a:rPr lang="en-US" sz="2400" b="1" dirty="0">
                <a:solidFill>
                  <a:prstClr val="black"/>
                </a:solidFill>
                <a:latin typeface="Agency FB" panose="020B0503020202020204" pitchFamily="34" charset="0"/>
                <a:cs typeface="Arial" pitchFamily="34" charset="0"/>
              </a:rPr>
              <a:t>Mission: </a:t>
            </a:r>
          </a:p>
        </p:txBody>
      </p:sp>
      <p:sp>
        <p:nvSpPr>
          <p:cNvPr id="10" name="Wave 9"/>
          <p:cNvSpPr/>
          <p:nvPr/>
        </p:nvSpPr>
        <p:spPr>
          <a:xfrm>
            <a:off x="0" y="3189849"/>
            <a:ext cx="12192000" cy="3182816"/>
          </a:xfrm>
          <a:prstGeom prst="wave">
            <a:avLst>
              <a:gd name="adj1" fmla="val 4770"/>
              <a:gd name="adj2" fmla="val 1888"/>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Wingdings" panose="05000000000000000000" pitchFamily="2" charset="2"/>
              <a:buChar char="Ø"/>
              <a:defRPr/>
            </a:pPr>
            <a:r>
              <a:rPr lang="en-US" sz="2400" b="1" dirty="0" smtClean="0">
                <a:solidFill>
                  <a:prstClr val="black"/>
                </a:solidFill>
                <a:latin typeface="Agency FB" panose="020B0503020202020204" pitchFamily="34" charset="0"/>
                <a:cs typeface="Arial" pitchFamily="34" charset="0"/>
              </a:rPr>
              <a:t>To promote the overall participation of persons with disabilities in the society by bringing the member associations together, serving as their common voice by representing them at national, continental, global level, by consolidating their common effort, by establishing strong relationship with their strategic partners, working together and build their capacity.  </a:t>
            </a:r>
            <a:endParaRPr lang="en-US" sz="2400" b="1" dirty="0">
              <a:solidFill>
                <a:prstClr val="black"/>
              </a:solidFill>
              <a:latin typeface="Agency FB" panose="020B0503020202020204" pitchFamily="34" charset="0"/>
              <a:cs typeface="Arial" pitchFamily="34" charset="0"/>
            </a:endParaRPr>
          </a:p>
        </p:txBody>
      </p:sp>
      <p:sp>
        <p:nvSpPr>
          <p:cNvPr id="11" name="Rectangle 10"/>
          <p:cNvSpPr/>
          <p:nvPr/>
        </p:nvSpPr>
        <p:spPr>
          <a:xfrm>
            <a:off x="0" y="660896"/>
            <a:ext cx="12191999" cy="253503"/>
          </a:xfrm>
          <a:prstGeom prst="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ular Callout 11"/>
          <p:cNvSpPr/>
          <p:nvPr/>
        </p:nvSpPr>
        <p:spPr>
          <a:xfrm>
            <a:off x="194153" y="95250"/>
            <a:ext cx="3417455" cy="419100"/>
          </a:xfrm>
          <a:prstGeom prst="wedgeRoundRectCallout">
            <a:avLst>
              <a:gd name="adj1" fmla="val -27"/>
              <a:gd name="adj2" fmla="val 91828"/>
              <a:gd name="adj3" fmla="val 16667"/>
            </a:avLst>
          </a:prstGeom>
          <a:solidFill>
            <a:srgbClr val="92D050"/>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90000"/>
              </a:lnSpc>
              <a:spcBef>
                <a:spcPct val="20000"/>
              </a:spcBef>
              <a:defRPr/>
            </a:pPr>
            <a:r>
              <a:rPr lang="en-US" sz="2400" b="1" dirty="0" smtClean="0">
                <a:solidFill>
                  <a:prstClr val="black"/>
                </a:solidFill>
                <a:latin typeface="Agency FB" panose="020B0503020202020204" pitchFamily="34" charset="0"/>
                <a:cs typeface="Arial" pitchFamily="34" charset="0"/>
              </a:rPr>
              <a:t>FEAPD’s </a:t>
            </a:r>
            <a:r>
              <a:rPr lang="en-US" sz="2400" b="1" dirty="0">
                <a:solidFill>
                  <a:prstClr val="black"/>
                </a:solidFill>
                <a:latin typeface="Agency FB" panose="020B0503020202020204" pitchFamily="34" charset="0"/>
                <a:cs typeface="Arial" pitchFamily="34" charset="0"/>
              </a:rPr>
              <a:t>Vision:</a:t>
            </a:r>
          </a:p>
        </p:txBody>
      </p:sp>
      <p:sp>
        <p:nvSpPr>
          <p:cNvPr id="16" name="Date Placeholder 3">
            <a:extLst>
              <a:ext uri="{FF2B5EF4-FFF2-40B4-BE49-F238E27FC236}">
                <a16:creationId xmlns:a16="http://schemas.microsoft.com/office/drawing/2014/main" xmlns="" id="{7B7BE651-4BB9-4E87-9CCC-77B622DF423C}"/>
              </a:ext>
            </a:extLst>
          </p:cNvPr>
          <p:cNvSpPr>
            <a:spLocks noGrp="1"/>
          </p:cNvSpPr>
          <p:nvPr>
            <p:ph type="dt" sz="half" idx="11"/>
          </p:nvPr>
        </p:nvSpPr>
        <p:spPr>
          <a:xfrm>
            <a:off x="4009294" y="6231996"/>
            <a:ext cx="2743204" cy="4894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August</a:t>
            </a:r>
            <a:r>
              <a:rPr kumimoji="0" lang="en-US" sz="1800" b="0" i="0" u="none" strike="noStrike" kern="0" cap="none" spc="0" normalizeH="0" baseline="0" noProof="0" dirty="0" smtClean="0">
                <a:ln>
                  <a:noFill/>
                </a:ln>
                <a:solidFill>
                  <a:sysClr val="windowText" lastClr="000000"/>
                </a:solidFill>
                <a:effectLst/>
                <a:uLnTx/>
                <a:uFillTx/>
              </a:rPr>
              <a:t>, 2022</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300839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293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600" b="1" dirty="0" smtClean="0">
                <a:solidFill>
                  <a:prstClr val="white"/>
                </a:solidFill>
                <a:latin typeface="Agency FB" panose="020B0503020202020204" pitchFamily="34" charset="0"/>
              </a:rPr>
              <a:t>Organizational Overview:</a:t>
            </a:r>
          </a:p>
        </p:txBody>
      </p:sp>
      <p:sp>
        <p:nvSpPr>
          <p:cNvPr id="9" name="Rounded Rectangular Callout 8"/>
          <p:cNvSpPr/>
          <p:nvPr/>
        </p:nvSpPr>
        <p:spPr>
          <a:xfrm>
            <a:off x="210222" y="-1"/>
            <a:ext cx="5022893" cy="436099"/>
          </a:xfrm>
          <a:prstGeom prst="wedgeRoundRectCallout">
            <a:avLst>
              <a:gd name="adj1" fmla="val -27"/>
              <a:gd name="adj2" fmla="val 91828"/>
              <a:gd name="adj3" fmla="val 16667"/>
            </a:avLst>
          </a:prstGeom>
          <a:solidFill>
            <a:srgbClr val="92D050"/>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90000"/>
              </a:lnSpc>
              <a:spcBef>
                <a:spcPct val="20000"/>
              </a:spcBef>
              <a:defRPr/>
            </a:pPr>
            <a:r>
              <a:rPr lang="en-US" sz="2400" b="1" dirty="0" smtClean="0">
                <a:solidFill>
                  <a:prstClr val="black"/>
                </a:solidFill>
                <a:latin typeface="Agency FB" panose="020B0503020202020204" pitchFamily="34" charset="0"/>
                <a:cs typeface="Arial" pitchFamily="34" charset="0"/>
              </a:rPr>
              <a:t>FEAPD Core Values: </a:t>
            </a:r>
            <a:endParaRPr lang="en-US" sz="2400" b="1" dirty="0">
              <a:solidFill>
                <a:prstClr val="black"/>
              </a:solidFill>
              <a:latin typeface="Agency FB" panose="020B0503020202020204" pitchFamily="34" charset="0"/>
              <a:cs typeface="Arial" pitchFamily="34" charset="0"/>
            </a:endParaRPr>
          </a:p>
        </p:txBody>
      </p:sp>
      <p:sp>
        <p:nvSpPr>
          <p:cNvPr id="10" name="Wave 9"/>
          <p:cNvSpPr/>
          <p:nvPr/>
        </p:nvSpPr>
        <p:spPr>
          <a:xfrm>
            <a:off x="0" y="623667"/>
            <a:ext cx="12192000" cy="6353909"/>
          </a:xfrm>
          <a:prstGeom prst="wave">
            <a:avLst>
              <a:gd name="adj1" fmla="val 4770"/>
              <a:gd name="adj2" fmla="val 1888"/>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defRPr/>
            </a:pPr>
            <a:r>
              <a:rPr lang="en-US" sz="2400" b="1" dirty="0" smtClean="0">
                <a:solidFill>
                  <a:prstClr val="black"/>
                </a:solidFill>
                <a:latin typeface="Agency FB" panose="020B0503020202020204" pitchFamily="34" charset="0"/>
                <a:cs typeface="Arial" pitchFamily="34" charset="0"/>
              </a:rPr>
              <a:t>FEAPD adheres the following core values;  </a:t>
            </a:r>
          </a:p>
          <a:p>
            <a:pPr marL="800100" lvl="1" indent="-342900" algn="just">
              <a:lnSpc>
                <a:spcPct val="150000"/>
              </a:lnSpc>
              <a:buFont typeface="Wingdings" pitchFamily="2" charset="2"/>
              <a:buChar char="Ø"/>
              <a:defRPr/>
            </a:pPr>
            <a:r>
              <a:rPr lang="en-US" sz="2400" b="1" dirty="0">
                <a:solidFill>
                  <a:prstClr val="black"/>
                </a:solidFill>
                <a:latin typeface="Agency FB" panose="020B0503020202020204" pitchFamily="34" charset="0"/>
                <a:cs typeface="Arial" pitchFamily="34" charset="0"/>
              </a:rPr>
              <a:t> </a:t>
            </a:r>
            <a:r>
              <a:rPr lang="en-US" sz="2400" b="1" dirty="0" smtClean="0">
                <a:solidFill>
                  <a:prstClr val="black"/>
                </a:solidFill>
                <a:latin typeface="Agency FB" panose="020B0503020202020204" pitchFamily="34" charset="0"/>
                <a:cs typeface="Arial" pitchFamily="34" charset="0"/>
              </a:rPr>
              <a:t>Transparency</a:t>
            </a:r>
            <a:endParaRPr lang="en-US" sz="2400" b="1" dirty="0">
              <a:solidFill>
                <a:prstClr val="black"/>
              </a:solidFill>
              <a:latin typeface="Agency FB" panose="020B0503020202020204" pitchFamily="34" charset="0"/>
              <a:cs typeface="Arial" pitchFamily="34" charset="0"/>
            </a:endParaRPr>
          </a:p>
          <a:p>
            <a:pPr marL="800100" lvl="1" indent="-342900" algn="just">
              <a:lnSpc>
                <a:spcPct val="150000"/>
              </a:lnSpc>
              <a:buFont typeface="Wingdings" pitchFamily="2" charset="2"/>
              <a:buChar char="Ø"/>
              <a:defRPr/>
            </a:pPr>
            <a:r>
              <a:rPr lang="en-US" sz="2400" b="1" dirty="0" smtClean="0">
                <a:solidFill>
                  <a:prstClr val="black"/>
                </a:solidFill>
                <a:latin typeface="Agency FB" panose="020B0503020202020204" pitchFamily="34" charset="0"/>
                <a:cs typeface="Arial" pitchFamily="34" charset="0"/>
              </a:rPr>
              <a:t>Gender Equality</a:t>
            </a:r>
          </a:p>
          <a:p>
            <a:pPr marL="800100" lvl="1" indent="-342900" algn="just">
              <a:lnSpc>
                <a:spcPct val="150000"/>
              </a:lnSpc>
              <a:buFont typeface="Wingdings" pitchFamily="2" charset="2"/>
              <a:buChar char="Ø"/>
              <a:defRPr/>
            </a:pPr>
            <a:r>
              <a:rPr lang="en-US" sz="2400" b="1" dirty="0" smtClean="0">
                <a:solidFill>
                  <a:prstClr val="black"/>
                </a:solidFill>
                <a:latin typeface="Agency FB" panose="020B0503020202020204" pitchFamily="34" charset="0"/>
                <a:cs typeface="Arial" pitchFamily="34" charset="0"/>
              </a:rPr>
              <a:t>Trust Worthiness</a:t>
            </a:r>
          </a:p>
          <a:p>
            <a:pPr marL="800100" lvl="1" indent="-342900" algn="just">
              <a:lnSpc>
                <a:spcPct val="150000"/>
              </a:lnSpc>
              <a:buFont typeface="Wingdings" pitchFamily="2" charset="2"/>
              <a:buChar char="Ø"/>
              <a:defRPr/>
            </a:pPr>
            <a:r>
              <a:rPr lang="en-US" sz="2400" b="1" dirty="0" smtClean="0">
                <a:solidFill>
                  <a:prstClr val="black"/>
                </a:solidFill>
                <a:latin typeface="Agency FB" panose="020B0503020202020204" pitchFamily="34" charset="0"/>
                <a:cs typeface="Arial" pitchFamily="34" charset="0"/>
              </a:rPr>
              <a:t>Equality</a:t>
            </a:r>
          </a:p>
          <a:p>
            <a:pPr marL="800100" lvl="1" indent="-342900" algn="just">
              <a:lnSpc>
                <a:spcPct val="150000"/>
              </a:lnSpc>
              <a:buFont typeface="Wingdings" pitchFamily="2" charset="2"/>
              <a:buChar char="Ø"/>
              <a:defRPr/>
            </a:pPr>
            <a:r>
              <a:rPr lang="en-US" sz="2400" b="1" dirty="0" smtClean="0">
                <a:solidFill>
                  <a:prstClr val="black"/>
                </a:solidFill>
                <a:latin typeface="Agency FB" panose="020B0503020202020204" pitchFamily="34" charset="0"/>
                <a:cs typeface="Arial" pitchFamily="34" charset="0"/>
              </a:rPr>
              <a:t>The right to respect self-decision</a:t>
            </a:r>
          </a:p>
          <a:p>
            <a:pPr marL="800100" lvl="1" indent="-342900" algn="just">
              <a:lnSpc>
                <a:spcPct val="150000"/>
              </a:lnSpc>
              <a:buFont typeface="Wingdings" pitchFamily="2" charset="2"/>
              <a:buChar char="Ø"/>
              <a:defRPr/>
            </a:pPr>
            <a:r>
              <a:rPr lang="en-US" sz="2400" b="1" dirty="0" smtClean="0">
                <a:solidFill>
                  <a:prstClr val="black"/>
                </a:solidFill>
                <a:latin typeface="Agency FB" panose="020B0503020202020204" pitchFamily="34" charset="0"/>
                <a:cs typeface="Arial" pitchFamily="34" charset="0"/>
              </a:rPr>
              <a:t>Inclusion </a:t>
            </a:r>
          </a:p>
          <a:p>
            <a:pPr marL="800100" lvl="1" indent="-342900" algn="just">
              <a:lnSpc>
                <a:spcPct val="150000"/>
              </a:lnSpc>
              <a:buFont typeface="Wingdings" pitchFamily="2" charset="2"/>
              <a:buChar char="Ø"/>
              <a:defRPr/>
            </a:pPr>
            <a:r>
              <a:rPr lang="en-US" sz="2400" b="1" dirty="0" smtClean="0">
                <a:solidFill>
                  <a:prstClr val="black"/>
                </a:solidFill>
                <a:latin typeface="Agency FB" panose="020B0503020202020204" pitchFamily="34" charset="0"/>
                <a:cs typeface="Arial" pitchFamily="34" charset="0"/>
              </a:rPr>
              <a:t>Professionalism </a:t>
            </a:r>
          </a:p>
          <a:p>
            <a:pPr lvl="1" algn="just">
              <a:lnSpc>
                <a:spcPct val="150000"/>
              </a:lnSpc>
              <a:defRPr/>
            </a:pPr>
            <a:endParaRPr lang="en-US" sz="2400" b="1" dirty="0">
              <a:solidFill>
                <a:prstClr val="black"/>
              </a:solidFill>
              <a:latin typeface="Agency FB" panose="020B0503020202020204" pitchFamily="34" charset="0"/>
              <a:cs typeface="Arial" pitchFamily="34" charset="0"/>
            </a:endParaRPr>
          </a:p>
        </p:txBody>
      </p:sp>
      <p:sp>
        <p:nvSpPr>
          <p:cNvPr id="11" name="Rectangle 10"/>
          <p:cNvSpPr/>
          <p:nvPr/>
        </p:nvSpPr>
        <p:spPr>
          <a:xfrm>
            <a:off x="210222" y="658836"/>
            <a:ext cx="11738206" cy="304800"/>
          </a:xfrm>
          <a:prstGeom prst="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3">
            <a:extLst>
              <a:ext uri="{FF2B5EF4-FFF2-40B4-BE49-F238E27FC236}">
                <a16:creationId xmlns:a16="http://schemas.microsoft.com/office/drawing/2014/main" xmlns="" id="{7B7BE651-4BB9-4E87-9CCC-77B622DF423C}"/>
              </a:ext>
            </a:extLst>
          </p:cNvPr>
          <p:cNvSpPr>
            <a:spLocks noGrp="1"/>
          </p:cNvSpPr>
          <p:nvPr>
            <p:ph type="dt" sz="half" idx="11"/>
          </p:nvPr>
        </p:nvSpPr>
        <p:spPr>
          <a:xfrm>
            <a:off x="4071033" y="6368513"/>
            <a:ext cx="2024967" cy="4894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August</a:t>
            </a:r>
            <a:r>
              <a:rPr kumimoji="0" lang="en-US" sz="1800" b="0" i="0" u="none" strike="noStrike" kern="0" cap="none" spc="0" normalizeH="0" baseline="0" noProof="0" dirty="0" smtClean="0">
                <a:ln>
                  <a:noFill/>
                </a:ln>
                <a:solidFill>
                  <a:sysClr val="windowText" lastClr="000000"/>
                </a:solidFill>
                <a:effectLst/>
                <a:uLnTx/>
                <a:uFillTx/>
              </a:rPr>
              <a:t>, 2022</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42932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urved Connector 43"/>
          <p:cNvCxnSpPr/>
          <p:nvPr/>
        </p:nvCxnSpPr>
        <p:spPr>
          <a:xfrm rot="16200000" flipV="1">
            <a:off x="4630111" y="2786515"/>
            <a:ext cx="2359963" cy="441503"/>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10800000">
            <a:off x="3796720" y="3882901"/>
            <a:ext cx="1443057" cy="573613"/>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V="1">
            <a:off x="6975499" y="4009725"/>
            <a:ext cx="1259797" cy="380998"/>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rot="5400000" flipH="1" flipV="1">
            <a:off x="6443383" y="2702370"/>
            <a:ext cx="1558346" cy="1411415"/>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urved Connector 68"/>
          <p:cNvCxnSpPr/>
          <p:nvPr/>
        </p:nvCxnSpPr>
        <p:spPr>
          <a:xfrm rot="10800000" flipV="1">
            <a:off x="3796720" y="4538561"/>
            <a:ext cx="1413280" cy="141606"/>
          </a:xfrm>
          <a:prstGeom prst="curvedConnector4">
            <a:avLst>
              <a:gd name="adj1" fmla="val 39400"/>
              <a:gd name="adj2" fmla="val 324478"/>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7" name="Sun 86"/>
          <p:cNvSpPr/>
          <p:nvPr/>
        </p:nvSpPr>
        <p:spPr>
          <a:xfrm>
            <a:off x="4513768" y="4009725"/>
            <a:ext cx="2981507" cy="761996"/>
          </a:xfrm>
          <a:prstGeom prst="sun">
            <a:avLst>
              <a:gd name="adj" fmla="val 18344"/>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Agency FB" panose="020B0503020202020204" pitchFamily="34" charset="0"/>
              </a:rPr>
              <a:t>Ethiopia</a:t>
            </a:r>
            <a:endParaRPr lang="en-US" sz="2400" b="1" dirty="0">
              <a:solidFill>
                <a:prstClr val="black"/>
              </a:solidFill>
              <a:latin typeface="Agency FB" panose="020B0503020202020204" pitchFamily="34" charset="0"/>
            </a:endParaRPr>
          </a:p>
        </p:txBody>
      </p:sp>
      <p:cxnSp>
        <p:nvCxnSpPr>
          <p:cNvPr id="98" name="Curved Connector 97"/>
          <p:cNvCxnSpPr/>
          <p:nvPr/>
        </p:nvCxnSpPr>
        <p:spPr>
          <a:xfrm rot="16200000" flipV="1">
            <a:off x="4345484" y="2697520"/>
            <a:ext cx="1678384" cy="1250829"/>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p:nvPr/>
        </p:nvCxnSpPr>
        <p:spPr>
          <a:xfrm rot="16200000" flipV="1">
            <a:off x="4364125" y="2962036"/>
            <a:ext cx="1204489" cy="1245936"/>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rot="20904355">
            <a:off x="2073459" y="1558413"/>
            <a:ext cx="3221617" cy="878663"/>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err="1">
                <a:solidFill>
                  <a:prstClr val="black"/>
                </a:solidFill>
                <a:latin typeface="Agency FB" panose="020B0503020202020204" pitchFamily="34" charset="0"/>
              </a:rPr>
              <a:t>Tigray</a:t>
            </a:r>
            <a:r>
              <a:rPr lang="en-US" sz="1400" b="1" dirty="0">
                <a:solidFill>
                  <a:prstClr val="black"/>
                </a:solidFill>
                <a:latin typeface="Agency FB" panose="020B0503020202020204" pitchFamily="34" charset="0"/>
              </a:rPr>
              <a:t> forum of Associations of Persons with Disabilities</a:t>
            </a:r>
            <a:endParaRPr lang="am-ET" sz="1400" b="1" dirty="0">
              <a:solidFill>
                <a:prstClr val="black"/>
              </a:solidFill>
            </a:endParaRPr>
          </a:p>
        </p:txBody>
      </p:sp>
      <p:cxnSp>
        <p:nvCxnSpPr>
          <p:cNvPr id="129" name="Curved Connector 128"/>
          <p:cNvCxnSpPr/>
          <p:nvPr/>
        </p:nvCxnSpPr>
        <p:spPr>
          <a:xfrm flipV="1">
            <a:off x="6750115" y="3287559"/>
            <a:ext cx="1485181" cy="899690"/>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urved Connector 131"/>
          <p:cNvCxnSpPr>
            <a:stCxn id="87" idx="0"/>
          </p:cNvCxnSpPr>
          <p:nvPr/>
        </p:nvCxnSpPr>
        <p:spPr>
          <a:xfrm rot="5400000" flipH="1" flipV="1">
            <a:off x="5579793" y="2560345"/>
            <a:ext cx="1874111" cy="1024652"/>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Curved Connector 166"/>
          <p:cNvCxnSpPr/>
          <p:nvPr/>
        </p:nvCxnSpPr>
        <p:spPr>
          <a:xfrm>
            <a:off x="6816599" y="4390723"/>
            <a:ext cx="678676" cy="237108"/>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2" name="Flowchart: Alternate Process 191"/>
          <p:cNvSpPr/>
          <p:nvPr/>
        </p:nvSpPr>
        <p:spPr>
          <a:xfrm>
            <a:off x="5003174" y="5924798"/>
            <a:ext cx="1972325" cy="555251"/>
          </a:xfrm>
          <a:prstGeom prst="flowChartAlternateProcess">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Agency FB" panose="020B0503020202020204" pitchFamily="34" charset="0"/>
              </a:rPr>
              <a:t>FEAPD</a:t>
            </a:r>
            <a:endParaRPr lang="en-US" sz="2400" b="1" dirty="0">
              <a:solidFill>
                <a:prstClr val="black"/>
              </a:solidFill>
              <a:latin typeface="Agency FB" panose="020B0503020202020204" pitchFamily="34" charset="0"/>
            </a:endParaRPr>
          </a:p>
        </p:txBody>
      </p:sp>
      <p:sp>
        <p:nvSpPr>
          <p:cNvPr id="193" name="Wave 192"/>
          <p:cNvSpPr/>
          <p:nvPr/>
        </p:nvSpPr>
        <p:spPr>
          <a:xfrm rot="5400000">
            <a:off x="5382358" y="4557041"/>
            <a:ext cx="1296966" cy="1438547"/>
          </a:xfrm>
          <a:prstGeom prst="wave">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8" name="Straight Arrow Connector 227"/>
          <p:cNvCxnSpPr>
            <a:stCxn id="193" idx="3"/>
            <a:endCxn id="193" idx="1"/>
          </p:cNvCxnSpPr>
          <p:nvPr/>
        </p:nvCxnSpPr>
        <p:spPr>
          <a:xfrm flipV="1">
            <a:off x="6030841" y="4627832"/>
            <a:ext cx="0" cy="129696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Curved Connector 233"/>
          <p:cNvCxnSpPr/>
          <p:nvPr/>
        </p:nvCxnSpPr>
        <p:spPr>
          <a:xfrm rot="16200000" flipV="1">
            <a:off x="3331310" y="1333353"/>
            <a:ext cx="485503" cy="561999"/>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rot="21085883">
            <a:off x="2372183" y="941159"/>
            <a:ext cx="2626269" cy="632175"/>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Agency FB" panose="020B0503020202020204" pitchFamily="34" charset="0"/>
              </a:rPr>
              <a:t>Accessible Ethiopia</a:t>
            </a:r>
          </a:p>
        </p:txBody>
      </p:sp>
      <p:cxnSp>
        <p:nvCxnSpPr>
          <p:cNvPr id="243" name="Curved Connector 242"/>
          <p:cNvCxnSpPr/>
          <p:nvPr/>
        </p:nvCxnSpPr>
        <p:spPr>
          <a:xfrm rot="16200000" flipV="1">
            <a:off x="2804506" y="2192779"/>
            <a:ext cx="155914" cy="1196271"/>
          </a:xfrm>
          <a:prstGeom prst="curvedConnector2">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Curved Connector 248"/>
          <p:cNvCxnSpPr/>
          <p:nvPr/>
        </p:nvCxnSpPr>
        <p:spPr>
          <a:xfrm rot="5400000" flipH="1" flipV="1">
            <a:off x="9145598" y="1443480"/>
            <a:ext cx="1022119" cy="813648"/>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6750115" y="2135615"/>
            <a:ext cx="3313368" cy="847143"/>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Agency FB" panose="020B0503020202020204" pitchFamily="34" charset="0"/>
              </a:rPr>
              <a:t>Hope for the Blind and Handicapped Rehabilitating Association </a:t>
            </a:r>
          </a:p>
        </p:txBody>
      </p:sp>
      <p:sp>
        <p:nvSpPr>
          <p:cNvPr id="253" name="Cloud 252"/>
          <p:cNvSpPr/>
          <p:nvPr/>
        </p:nvSpPr>
        <p:spPr>
          <a:xfrm rot="2364434">
            <a:off x="8772514" y="565172"/>
            <a:ext cx="2523321" cy="1430596"/>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err="1">
                <a:solidFill>
                  <a:sysClr val="windowText" lastClr="000000"/>
                </a:solidFill>
                <a:latin typeface="Agency FB" panose="020B0503020202020204" pitchFamily="34" charset="0"/>
                <a:cs typeface="Arial" pitchFamily="34" charset="0"/>
              </a:rPr>
              <a:t>Benishangul</a:t>
            </a:r>
            <a:r>
              <a:rPr lang="en-US" sz="1400" b="1" dirty="0">
                <a:solidFill>
                  <a:sysClr val="windowText" lastClr="000000"/>
                </a:solidFill>
                <a:latin typeface="Agency FB" panose="020B0503020202020204" pitchFamily="34" charset="0"/>
                <a:cs typeface="Arial" pitchFamily="34" charset="0"/>
              </a:rPr>
              <a:t> </a:t>
            </a:r>
            <a:r>
              <a:rPr lang="en-US" sz="1400" b="1" dirty="0" err="1">
                <a:solidFill>
                  <a:sysClr val="windowText" lastClr="000000"/>
                </a:solidFill>
                <a:latin typeface="Agency FB" panose="020B0503020202020204" pitchFamily="34" charset="0"/>
                <a:cs typeface="Arial" pitchFamily="34" charset="0"/>
              </a:rPr>
              <a:t>Gumuz</a:t>
            </a:r>
            <a:r>
              <a:rPr lang="en-US" sz="1400" b="1" dirty="0">
                <a:solidFill>
                  <a:sysClr val="windowText" lastClr="000000"/>
                </a:solidFill>
                <a:latin typeface="Agency FB" panose="020B0503020202020204" pitchFamily="34" charset="0"/>
                <a:cs typeface="Arial" pitchFamily="34" charset="0"/>
              </a:rPr>
              <a:t> Association of Persons with Disabilities</a:t>
            </a:r>
          </a:p>
        </p:txBody>
      </p:sp>
      <p:cxnSp>
        <p:nvCxnSpPr>
          <p:cNvPr id="256" name="Curved Connector 255"/>
          <p:cNvCxnSpPr/>
          <p:nvPr/>
        </p:nvCxnSpPr>
        <p:spPr>
          <a:xfrm rot="5400000" flipH="1" flipV="1">
            <a:off x="7409143" y="1226645"/>
            <a:ext cx="602690" cy="435565"/>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5" name="Oval 264"/>
          <p:cNvSpPr/>
          <p:nvPr/>
        </p:nvSpPr>
        <p:spPr>
          <a:xfrm rot="914935">
            <a:off x="6671324" y="1083999"/>
            <a:ext cx="2822833" cy="566453"/>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prstClr val="black"/>
                </a:solidFill>
                <a:latin typeface="Agency FB" panose="020B0503020202020204" pitchFamily="34" charset="0"/>
              </a:rPr>
              <a:t>Addis </a:t>
            </a:r>
            <a:r>
              <a:rPr lang="en-US" sz="1400" b="1" dirty="0" err="1">
                <a:solidFill>
                  <a:prstClr val="black"/>
                </a:solidFill>
                <a:latin typeface="Agency FB" panose="020B0503020202020204" pitchFamily="34" charset="0"/>
              </a:rPr>
              <a:t>Hiwot</a:t>
            </a:r>
            <a:r>
              <a:rPr lang="en-US" sz="1400" b="1" dirty="0">
                <a:solidFill>
                  <a:prstClr val="black"/>
                </a:solidFill>
                <a:latin typeface="Agency FB" panose="020B0503020202020204" pitchFamily="34" charset="0"/>
              </a:rPr>
              <a:t> Center for The Blind</a:t>
            </a:r>
          </a:p>
        </p:txBody>
      </p:sp>
      <p:cxnSp>
        <p:nvCxnSpPr>
          <p:cNvPr id="268" name="Curved Connector 267"/>
          <p:cNvCxnSpPr/>
          <p:nvPr/>
        </p:nvCxnSpPr>
        <p:spPr>
          <a:xfrm rot="10800000">
            <a:off x="4645508" y="1143086"/>
            <a:ext cx="594267" cy="301343"/>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4375059" y="2826531"/>
            <a:ext cx="2788217" cy="1223506"/>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smtClean="0">
                <a:solidFill>
                  <a:prstClr val="black"/>
                </a:solidFill>
                <a:latin typeface="Agency FB" panose="020B0503020202020204" pitchFamily="34" charset="0"/>
              </a:rPr>
              <a:t> </a:t>
            </a:r>
            <a:r>
              <a:rPr lang="en-US" sz="1400" b="1" dirty="0">
                <a:solidFill>
                  <a:prstClr val="black"/>
                </a:solidFill>
                <a:latin typeface="Agency FB" panose="020B0503020202020204" pitchFamily="34" charset="0"/>
              </a:rPr>
              <a:t>Oromia </a:t>
            </a:r>
            <a:r>
              <a:rPr lang="en-US" sz="1400" b="1" dirty="0" smtClean="0">
                <a:solidFill>
                  <a:prstClr val="black"/>
                </a:solidFill>
                <a:latin typeface="Agency FB" panose="020B0503020202020204" pitchFamily="34" charset="0"/>
              </a:rPr>
              <a:t> region of Persons with Disability Associations </a:t>
            </a:r>
            <a:endParaRPr lang="am-ET" sz="1400" b="1" dirty="0">
              <a:solidFill>
                <a:prstClr val="black"/>
              </a:solidFill>
            </a:endParaRPr>
          </a:p>
        </p:txBody>
      </p:sp>
      <p:sp>
        <p:nvSpPr>
          <p:cNvPr id="277" name="Cloud 276"/>
          <p:cNvSpPr/>
          <p:nvPr/>
        </p:nvSpPr>
        <p:spPr>
          <a:xfrm rot="193365">
            <a:off x="3547627" y="-119822"/>
            <a:ext cx="3452057" cy="1146309"/>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smtClean="0">
                <a:solidFill>
                  <a:prstClr val="black"/>
                </a:solidFill>
                <a:latin typeface="Agency FB" panose="020B0503020202020204" pitchFamily="34" charset="0"/>
              </a:rPr>
              <a:t>Afar Association </a:t>
            </a:r>
            <a:r>
              <a:rPr lang="en-US" sz="1400" b="1" dirty="0">
                <a:solidFill>
                  <a:prstClr val="black"/>
                </a:solidFill>
                <a:latin typeface="Agency FB" panose="020B0503020202020204" pitchFamily="34" charset="0"/>
              </a:rPr>
              <a:t>of Persons with Disabilities </a:t>
            </a:r>
          </a:p>
        </p:txBody>
      </p:sp>
      <p:cxnSp>
        <p:nvCxnSpPr>
          <p:cNvPr id="282" name="Curved Connector 281"/>
          <p:cNvCxnSpPr/>
          <p:nvPr/>
        </p:nvCxnSpPr>
        <p:spPr>
          <a:xfrm rot="5400000" flipH="1" flipV="1">
            <a:off x="9380888" y="2718857"/>
            <a:ext cx="976937" cy="506709"/>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88" name="Cloud 287"/>
          <p:cNvSpPr/>
          <p:nvPr/>
        </p:nvSpPr>
        <p:spPr>
          <a:xfrm rot="2610675">
            <a:off x="9959295" y="1539271"/>
            <a:ext cx="2558541" cy="1950234"/>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Agency FB" panose="020B0503020202020204" pitchFamily="34" charset="0"/>
              </a:rPr>
              <a:t>The </a:t>
            </a:r>
            <a:r>
              <a:rPr lang="en-US" sz="1400" b="1" dirty="0" err="1">
                <a:solidFill>
                  <a:prstClr val="black"/>
                </a:solidFill>
                <a:latin typeface="Agency FB" panose="020B0503020202020204" pitchFamily="34" charset="0"/>
              </a:rPr>
              <a:t>Fikir</a:t>
            </a:r>
            <a:r>
              <a:rPr lang="en-US" sz="1400" b="1" dirty="0">
                <a:solidFill>
                  <a:prstClr val="black"/>
                </a:solidFill>
                <a:latin typeface="Agency FB" panose="020B0503020202020204" pitchFamily="34" charset="0"/>
              </a:rPr>
              <a:t> Ethiopia National Association on Intellectual Disability (FENAID)</a:t>
            </a:r>
          </a:p>
        </p:txBody>
      </p:sp>
      <p:sp>
        <p:nvSpPr>
          <p:cNvPr id="289" name="Oval 288"/>
          <p:cNvSpPr/>
          <p:nvPr/>
        </p:nvSpPr>
        <p:spPr>
          <a:xfrm rot="557124">
            <a:off x="6904203" y="2988599"/>
            <a:ext cx="3304465" cy="889177"/>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prstClr val="black"/>
                </a:solidFill>
                <a:latin typeface="Agency FB" panose="020B0503020202020204" pitchFamily="34" charset="0"/>
              </a:rPr>
              <a:t>SNNP Region Union of Associations of Persons with Disabilities</a:t>
            </a:r>
          </a:p>
        </p:txBody>
      </p:sp>
      <p:cxnSp>
        <p:nvCxnSpPr>
          <p:cNvPr id="291" name="Curved Connector 290"/>
          <p:cNvCxnSpPr/>
          <p:nvPr/>
        </p:nvCxnSpPr>
        <p:spPr>
          <a:xfrm flipV="1">
            <a:off x="9412941" y="3578554"/>
            <a:ext cx="920701" cy="544805"/>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rot="725807">
            <a:off x="6770049" y="3872478"/>
            <a:ext cx="3517043" cy="759716"/>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prstClr val="black"/>
                </a:solidFill>
                <a:latin typeface="Agency FB" panose="020B0503020202020204" pitchFamily="34" charset="0"/>
              </a:rPr>
              <a:t>Finot</a:t>
            </a:r>
            <a:r>
              <a:rPr lang="en-US" sz="1400" b="1" dirty="0" smtClean="0">
                <a:solidFill>
                  <a:prstClr val="black"/>
                </a:solidFill>
                <a:latin typeface="Agency FB" panose="020B0503020202020204" pitchFamily="34" charset="0"/>
              </a:rPr>
              <a:t> Rehabilitation </a:t>
            </a:r>
            <a:r>
              <a:rPr lang="en-US" sz="1400" b="1" dirty="0">
                <a:solidFill>
                  <a:prstClr val="black"/>
                </a:solidFill>
                <a:latin typeface="Agency FB" panose="020B0503020202020204" pitchFamily="34" charset="0"/>
              </a:rPr>
              <a:t>for Women with Disabilities Association</a:t>
            </a:r>
          </a:p>
        </p:txBody>
      </p:sp>
      <p:sp>
        <p:nvSpPr>
          <p:cNvPr id="296" name="Cloud 295"/>
          <p:cNvSpPr/>
          <p:nvPr/>
        </p:nvSpPr>
        <p:spPr>
          <a:xfrm rot="2310430">
            <a:off x="9971786" y="2881234"/>
            <a:ext cx="2295223" cy="1251044"/>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prstClr val="black"/>
                </a:solidFill>
                <a:latin typeface="Agency FB" panose="020B0503020202020204" pitchFamily="34" charset="0"/>
              </a:rPr>
              <a:t>The Ethiopian National Association of Persons Affected by Leprosy (ENAPAL)</a:t>
            </a:r>
          </a:p>
        </p:txBody>
      </p:sp>
      <p:cxnSp>
        <p:nvCxnSpPr>
          <p:cNvPr id="298" name="Curved Connector 297"/>
          <p:cNvCxnSpPr/>
          <p:nvPr/>
        </p:nvCxnSpPr>
        <p:spPr>
          <a:xfrm>
            <a:off x="8528570" y="5221927"/>
            <a:ext cx="1259797" cy="625362"/>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rot="1495478">
            <a:off x="6998276" y="4691848"/>
            <a:ext cx="3358142" cy="1205782"/>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prstClr val="black"/>
                </a:solidFill>
                <a:latin typeface="Agency FB" panose="020B0503020202020204" pitchFamily="34" charset="0"/>
              </a:rPr>
              <a:t>The Ethiopian National Development Association of Persons with Physical Disabilities (ENDAPPD)</a:t>
            </a:r>
          </a:p>
        </p:txBody>
      </p:sp>
      <p:sp>
        <p:nvSpPr>
          <p:cNvPr id="303" name="Cloud 302"/>
          <p:cNvSpPr/>
          <p:nvPr/>
        </p:nvSpPr>
        <p:spPr>
          <a:xfrm rot="1671161">
            <a:off x="9227000" y="4815982"/>
            <a:ext cx="2832225" cy="1302723"/>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prstClr val="black"/>
                </a:solidFill>
                <a:latin typeface="Agency FB" panose="020B0503020202020204" pitchFamily="34" charset="0"/>
              </a:rPr>
              <a:t>Somali Region Federation of Associations of Persons with Disabilities</a:t>
            </a:r>
          </a:p>
        </p:txBody>
      </p:sp>
      <p:sp>
        <p:nvSpPr>
          <p:cNvPr id="309" name="Cloud 308"/>
          <p:cNvSpPr/>
          <p:nvPr/>
        </p:nvSpPr>
        <p:spPr>
          <a:xfrm rot="19810388">
            <a:off x="106364" y="1508457"/>
            <a:ext cx="3026079" cy="1793741"/>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smtClean="0">
                <a:solidFill>
                  <a:prstClr val="black"/>
                </a:solidFill>
                <a:latin typeface="Agency FB" panose="020B0503020202020204" pitchFamily="34" charset="0"/>
              </a:rPr>
              <a:t>Amhara Region of Associations </a:t>
            </a:r>
            <a:r>
              <a:rPr lang="en-US" sz="1400" b="1" dirty="0">
                <a:solidFill>
                  <a:prstClr val="black"/>
                </a:solidFill>
                <a:latin typeface="Agency FB" panose="020B0503020202020204" pitchFamily="34" charset="0"/>
              </a:rPr>
              <a:t>of Persons with </a:t>
            </a:r>
            <a:r>
              <a:rPr lang="en-US" sz="1400" b="1" dirty="0" smtClean="0">
                <a:solidFill>
                  <a:prstClr val="black"/>
                </a:solidFill>
                <a:latin typeface="Agency FB" panose="020B0503020202020204" pitchFamily="34" charset="0"/>
              </a:rPr>
              <a:t>Disabilities</a:t>
            </a:r>
            <a:endParaRPr lang="en-US" sz="1400" b="1" dirty="0">
              <a:solidFill>
                <a:prstClr val="black"/>
              </a:solidFill>
              <a:latin typeface="Agency FB" panose="020B0503020202020204" pitchFamily="34" charset="0"/>
            </a:endParaRPr>
          </a:p>
        </p:txBody>
      </p:sp>
      <p:cxnSp>
        <p:nvCxnSpPr>
          <p:cNvPr id="311" name="Curved Connector 310"/>
          <p:cNvCxnSpPr>
            <a:stCxn id="316" idx="4"/>
          </p:cNvCxnSpPr>
          <p:nvPr/>
        </p:nvCxnSpPr>
        <p:spPr>
          <a:xfrm rot="5400000">
            <a:off x="1946747" y="4128110"/>
            <a:ext cx="182066" cy="913628"/>
          </a:xfrm>
          <a:prstGeom prst="curvedConnector2">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15" name="Cloud 314"/>
          <p:cNvSpPr/>
          <p:nvPr/>
        </p:nvSpPr>
        <p:spPr>
          <a:xfrm rot="21266334">
            <a:off x="705469" y="5134815"/>
            <a:ext cx="3133572" cy="852990"/>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latin typeface="Agency FB" panose="020B0503020202020204" pitchFamily="34" charset="0"/>
                <a:cs typeface="Arial" pitchFamily="34" charset="0"/>
              </a:rPr>
              <a:t>South </a:t>
            </a:r>
            <a:r>
              <a:rPr lang="en-US" sz="1400" b="1" dirty="0">
                <a:solidFill>
                  <a:sysClr val="windowText" lastClr="000000"/>
                </a:solidFill>
                <a:latin typeface="Agency FB" panose="020B0503020202020204" pitchFamily="34" charset="0"/>
                <a:cs typeface="Arial" pitchFamily="34" charset="0"/>
              </a:rPr>
              <a:t>West Ethiopia Peoples Region Union of Associations of Persons with Disabilities </a:t>
            </a:r>
          </a:p>
        </p:txBody>
      </p:sp>
      <p:sp>
        <p:nvSpPr>
          <p:cNvPr id="316" name="Oval 315"/>
          <p:cNvSpPr/>
          <p:nvPr/>
        </p:nvSpPr>
        <p:spPr>
          <a:xfrm rot="21096604">
            <a:off x="963769" y="3887553"/>
            <a:ext cx="2972704" cy="60960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prstClr val="black"/>
                </a:solidFill>
                <a:latin typeface="Agency FB" panose="020B0503020202020204" pitchFamily="34" charset="0"/>
              </a:rPr>
              <a:t>Fana</a:t>
            </a:r>
            <a:r>
              <a:rPr lang="en-US" sz="1400" b="1" dirty="0">
                <a:solidFill>
                  <a:prstClr val="black"/>
                </a:solidFill>
                <a:latin typeface="Agency FB" panose="020B0503020202020204" pitchFamily="34" charset="0"/>
              </a:rPr>
              <a:t> Versatile Disabilities Organization </a:t>
            </a:r>
          </a:p>
        </p:txBody>
      </p:sp>
      <p:cxnSp>
        <p:nvCxnSpPr>
          <p:cNvPr id="317" name="Curved Connector 316"/>
          <p:cNvCxnSpPr/>
          <p:nvPr/>
        </p:nvCxnSpPr>
        <p:spPr>
          <a:xfrm rot="10800000" flipV="1">
            <a:off x="1467413" y="3882900"/>
            <a:ext cx="925552" cy="276941"/>
          </a:xfrm>
          <a:prstGeom prst="curvedConnector3">
            <a:avLst>
              <a:gd name="adj1" fmla="val 50000"/>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19" name="Oval 318"/>
          <p:cNvSpPr/>
          <p:nvPr/>
        </p:nvSpPr>
        <p:spPr>
          <a:xfrm rot="20962209">
            <a:off x="1673524" y="3143537"/>
            <a:ext cx="2842108" cy="72390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schemeClr val="tx1"/>
                </a:solidFill>
                <a:latin typeface="Agency FB" panose="020B0503020202020204" pitchFamily="34" charset="0"/>
              </a:rPr>
              <a:t>Ethiopian Lawyers with Disabilities Association</a:t>
            </a:r>
          </a:p>
        </p:txBody>
      </p:sp>
      <p:sp>
        <p:nvSpPr>
          <p:cNvPr id="320" name="Cloud 319"/>
          <p:cNvSpPr/>
          <p:nvPr/>
        </p:nvSpPr>
        <p:spPr>
          <a:xfrm rot="18893200">
            <a:off x="-635053" y="3327728"/>
            <a:ext cx="2713903" cy="1621630"/>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sysClr val="windowText" lastClr="000000"/>
                </a:solidFill>
                <a:latin typeface="Agency FB" panose="020B0503020202020204" pitchFamily="34" charset="0"/>
                <a:cs typeface="Arial" pitchFamily="34" charset="0"/>
              </a:rPr>
              <a:t>The Ethiopian Women with Disabilities National Association (EWDNA</a:t>
            </a:r>
            <a:r>
              <a:rPr lang="en-US" sz="1400" b="1" dirty="0" smtClean="0">
                <a:solidFill>
                  <a:sysClr val="windowText" lastClr="000000"/>
                </a:solidFill>
                <a:latin typeface="Agency FB" panose="020B0503020202020204" pitchFamily="34" charset="0"/>
                <a:cs typeface="Arial" pitchFamily="34" charset="0"/>
              </a:rPr>
              <a:t>)</a:t>
            </a:r>
            <a:endParaRPr lang="en-US" sz="1400" b="1" dirty="0">
              <a:solidFill>
                <a:sysClr val="windowText" lastClr="000000"/>
              </a:solidFill>
              <a:latin typeface="Agency FB" panose="020B0503020202020204" pitchFamily="34" charset="0"/>
              <a:cs typeface="Arial" pitchFamily="34" charset="0"/>
            </a:endParaRPr>
          </a:p>
        </p:txBody>
      </p:sp>
      <p:sp>
        <p:nvSpPr>
          <p:cNvPr id="321" name="Cloud 320"/>
          <p:cNvSpPr/>
          <p:nvPr/>
        </p:nvSpPr>
        <p:spPr>
          <a:xfrm rot="20065551">
            <a:off x="1608590" y="270470"/>
            <a:ext cx="2632694" cy="1135836"/>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err="1">
                <a:solidFill>
                  <a:prstClr val="black"/>
                </a:solidFill>
                <a:latin typeface="Agency FB" panose="020B0503020202020204" pitchFamily="34" charset="0"/>
              </a:rPr>
              <a:t>Harar</a:t>
            </a:r>
            <a:r>
              <a:rPr lang="en-US" sz="1400" b="1" dirty="0">
                <a:solidFill>
                  <a:prstClr val="black"/>
                </a:solidFill>
                <a:latin typeface="Agency FB" panose="020B0503020202020204" pitchFamily="34" charset="0"/>
              </a:rPr>
              <a:t> Union of Persons with Disabilities</a:t>
            </a:r>
          </a:p>
        </p:txBody>
      </p:sp>
      <p:sp>
        <p:nvSpPr>
          <p:cNvPr id="322" name="Cloud 321"/>
          <p:cNvSpPr/>
          <p:nvPr/>
        </p:nvSpPr>
        <p:spPr>
          <a:xfrm rot="1298302">
            <a:off x="6461563" y="99639"/>
            <a:ext cx="3082729" cy="978066"/>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Agency FB" panose="020B0503020202020204" pitchFamily="34" charset="0"/>
              </a:rPr>
              <a:t>The Ethiopian National Association of the Blind (ENAB)</a:t>
            </a:r>
          </a:p>
        </p:txBody>
      </p:sp>
      <p:sp>
        <p:nvSpPr>
          <p:cNvPr id="324" name="Flowchart: Process 323"/>
          <p:cNvSpPr/>
          <p:nvPr/>
        </p:nvSpPr>
        <p:spPr>
          <a:xfrm rot="19403151">
            <a:off x="-318608" y="385497"/>
            <a:ext cx="2388863" cy="802448"/>
          </a:xfrm>
          <a:prstGeom prst="flowChartProcess">
            <a:avLst/>
          </a:prstGeom>
          <a:solidFill>
            <a:schemeClr val="accent2">
              <a:lumMod val="60000"/>
              <a:lumOff val="4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defRPr/>
            </a:pPr>
            <a:r>
              <a:rPr lang="en-US" sz="2400" b="1" u="sng" dirty="0" smtClean="0">
                <a:solidFill>
                  <a:prstClr val="black"/>
                </a:solidFill>
                <a:latin typeface="Agency FB" panose="020B0503020202020204" pitchFamily="34" charset="0"/>
                <a:cs typeface="Arial" pitchFamily="34" charset="0"/>
              </a:rPr>
              <a:t>FEAPD Member Associations are:</a:t>
            </a:r>
            <a:endParaRPr lang="en-US" sz="2400" b="1" u="sng" dirty="0">
              <a:solidFill>
                <a:prstClr val="black"/>
              </a:solidFill>
              <a:latin typeface="Agency FB" panose="020B0503020202020204" pitchFamily="34" charset="0"/>
              <a:cs typeface="Arial" pitchFamily="34" charset="0"/>
            </a:endParaRPr>
          </a:p>
        </p:txBody>
      </p:sp>
      <p:sp>
        <p:nvSpPr>
          <p:cNvPr id="47" name="Cloud 46"/>
          <p:cNvSpPr/>
          <p:nvPr/>
        </p:nvSpPr>
        <p:spPr>
          <a:xfrm rot="21138019">
            <a:off x="821291" y="4336102"/>
            <a:ext cx="3133572" cy="852990"/>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gency FB" panose="020B0503020202020204" pitchFamily="34" charset="0"/>
                <a:cs typeface="Arial" pitchFamily="34" charset="0"/>
              </a:rPr>
              <a:t>Equal Opportunity Association of Women with Disabilities living with HIV/AIDS</a:t>
            </a:r>
          </a:p>
        </p:txBody>
      </p:sp>
      <p:sp>
        <p:nvSpPr>
          <p:cNvPr id="48" name="Oval 47"/>
          <p:cNvSpPr/>
          <p:nvPr/>
        </p:nvSpPr>
        <p:spPr>
          <a:xfrm rot="20965329">
            <a:off x="1927095" y="2482065"/>
            <a:ext cx="2842108" cy="72390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gency FB" panose="020B0503020202020204" pitchFamily="34" charset="0"/>
              </a:rPr>
              <a:t>Gambella region  </a:t>
            </a:r>
            <a:r>
              <a:rPr lang="en-US" sz="1400" b="1" dirty="0">
                <a:solidFill>
                  <a:schemeClr val="tx1"/>
                </a:solidFill>
                <a:latin typeface="Agency FB" panose="020B0503020202020204" pitchFamily="34" charset="0"/>
              </a:rPr>
              <a:t>Association of Persons with Disabilities</a:t>
            </a:r>
          </a:p>
        </p:txBody>
      </p:sp>
      <p:sp>
        <p:nvSpPr>
          <p:cNvPr id="50" name="Oval 49"/>
          <p:cNvSpPr/>
          <p:nvPr/>
        </p:nvSpPr>
        <p:spPr>
          <a:xfrm>
            <a:off x="4566917" y="1757057"/>
            <a:ext cx="2788217" cy="1223506"/>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err="1">
                <a:solidFill>
                  <a:prstClr val="black"/>
                </a:solidFill>
                <a:latin typeface="Agency FB" panose="020B0503020202020204" pitchFamily="34" charset="0"/>
              </a:rPr>
              <a:t>Sidama</a:t>
            </a:r>
            <a:r>
              <a:rPr lang="en-US" sz="1400" b="1" dirty="0">
                <a:solidFill>
                  <a:prstClr val="black"/>
                </a:solidFill>
                <a:latin typeface="Agency FB" panose="020B0503020202020204" pitchFamily="34" charset="0"/>
              </a:rPr>
              <a:t> Region Union of Associations of Persons with Disabilities</a:t>
            </a:r>
          </a:p>
        </p:txBody>
      </p:sp>
      <p:sp>
        <p:nvSpPr>
          <p:cNvPr id="51" name="Oval 50"/>
          <p:cNvSpPr/>
          <p:nvPr/>
        </p:nvSpPr>
        <p:spPr>
          <a:xfrm>
            <a:off x="4286908" y="962050"/>
            <a:ext cx="2842108" cy="865234"/>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err="1">
                <a:solidFill>
                  <a:schemeClr val="tx1"/>
                </a:solidFill>
                <a:latin typeface="Agency FB" panose="020B0503020202020204" pitchFamily="34" charset="0"/>
              </a:rPr>
              <a:t>Diredawa</a:t>
            </a:r>
            <a:r>
              <a:rPr lang="en-US" sz="1400" b="1" dirty="0">
                <a:solidFill>
                  <a:schemeClr val="tx1"/>
                </a:solidFill>
                <a:latin typeface="Agency FB" panose="020B0503020202020204" pitchFamily="34" charset="0"/>
              </a:rPr>
              <a:t> Union of Associations of Persons with Disabilities</a:t>
            </a:r>
          </a:p>
        </p:txBody>
      </p:sp>
      <p:sp>
        <p:nvSpPr>
          <p:cNvPr id="52" name="Cloud 51"/>
          <p:cNvSpPr/>
          <p:nvPr/>
        </p:nvSpPr>
        <p:spPr>
          <a:xfrm rot="430962">
            <a:off x="6520733" y="1631278"/>
            <a:ext cx="3452057" cy="599870"/>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Agency FB" panose="020B0503020202020204" pitchFamily="34" charset="0"/>
              </a:rPr>
              <a:t>The Ethiopian National Association of the Deaf (ENAD)</a:t>
            </a:r>
          </a:p>
        </p:txBody>
      </p:sp>
      <p:sp>
        <p:nvSpPr>
          <p:cNvPr id="53" name="Cloud 52"/>
          <p:cNvSpPr/>
          <p:nvPr/>
        </p:nvSpPr>
        <p:spPr>
          <a:xfrm rot="2310430">
            <a:off x="9778055" y="3856086"/>
            <a:ext cx="2295223" cy="1251044"/>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prstClr val="black"/>
                </a:solidFill>
                <a:latin typeface="Agency FB" panose="020B0503020202020204" pitchFamily="34" charset="0"/>
              </a:rPr>
              <a:t>The Ethiopian National Association of the Deaf-Blind (ENADB)</a:t>
            </a:r>
          </a:p>
        </p:txBody>
      </p:sp>
    </p:spTree>
    <p:extLst>
      <p:ext uri="{BB962C8B-B14F-4D97-AF65-F5344CB8AC3E}">
        <p14:creationId xmlns:p14="http://schemas.microsoft.com/office/powerpoint/2010/main" val="28407913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500" fill="hold"/>
                                        <p:tgtEl>
                                          <p:spTgt spid="324"/>
                                        </p:tgtEl>
                                        <p:attrNameLst>
                                          <p:attrName>ppt_x</p:attrName>
                                        </p:attrNameLst>
                                      </p:cBhvr>
                                      <p:tavLst>
                                        <p:tav tm="0">
                                          <p:val>
                                            <p:strVal val="#ppt_x"/>
                                          </p:val>
                                        </p:tav>
                                        <p:tav tm="100000">
                                          <p:val>
                                            <p:strVal val="#ppt_x"/>
                                          </p:val>
                                        </p:tav>
                                      </p:tavLst>
                                    </p:anim>
                                    <p:anim calcmode="lin" valueType="num">
                                      <p:cBhvr additive="base">
                                        <p:cTn id="8" dur="500" fill="hold"/>
                                        <p:tgtEl>
                                          <p:spTgt spid="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additive="base">
                                        <p:cTn id="13" dur="500" fill="hold"/>
                                        <p:tgtEl>
                                          <p:spTgt spid="192"/>
                                        </p:tgtEl>
                                        <p:attrNameLst>
                                          <p:attrName>ppt_x</p:attrName>
                                        </p:attrNameLst>
                                      </p:cBhvr>
                                      <p:tavLst>
                                        <p:tav tm="0">
                                          <p:val>
                                            <p:strVal val="#ppt_x"/>
                                          </p:val>
                                        </p:tav>
                                        <p:tav tm="100000">
                                          <p:val>
                                            <p:strVal val="#ppt_x"/>
                                          </p:val>
                                        </p:tav>
                                      </p:tavLst>
                                    </p:anim>
                                    <p:anim calcmode="lin" valueType="num">
                                      <p:cBhvr additive="base">
                                        <p:cTn id="14" dur="500" fill="hold"/>
                                        <p:tgtEl>
                                          <p:spTgt spid="19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500" fill="hold"/>
                                        <p:tgtEl>
                                          <p:spTgt spid="193"/>
                                        </p:tgtEl>
                                        <p:attrNameLst>
                                          <p:attrName>ppt_x</p:attrName>
                                        </p:attrNameLst>
                                      </p:cBhvr>
                                      <p:tavLst>
                                        <p:tav tm="0">
                                          <p:val>
                                            <p:strVal val="#ppt_x"/>
                                          </p:val>
                                        </p:tav>
                                        <p:tav tm="100000">
                                          <p:val>
                                            <p:strVal val="#ppt_x"/>
                                          </p:val>
                                        </p:tav>
                                      </p:tavLst>
                                    </p:anim>
                                    <p:anim calcmode="lin" valueType="num">
                                      <p:cBhvr additive="base">
                                        <p:cTn id="18" dur="500" fill="hold"/>
                                        <p:tgtEl>
                                          <p:spTgt spid="19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8"/>
                                        </p:tgtEl>
                                        <p:attrNameLst>
                                          <p:attrName>style.visibility</p:attrName>
                                        </p:attrNameLst>
                                      </p:cBhvr>
                                      <p:to>
                                        <p:strVal val="visible"/>
                                      </p:to>
                                    </p:set>
                                    <p:anim calcmode="lin" valueType="num">
                                      <p:cBhvr additive="base">
                                        <p:cTn id="21" dur="500" fill="hold"/>
                                        <p:tgtEl>
                                          <p:spTgt spid="228"/>
                                        </p:tgtEl>
                                        <p:attrNameLst>
                                          <p:attrName>ppt_x</p:attrName>
                                        </p:attrNameLst>
                                      </p:cBhvr>
                                      <p:tavLst>
                                        <p:tav tm="0">
                                          <p:val>
                                            <p:strVal val="#ppt_x"/>
                                          </p:val>
                                        </p:tav>
                                        <p:tav tm="100000">
                                          <p:val>
                                            <p:strVal val="#ppt_x"/>
                                          </p:val>
                                        </p:tav>
                                      </p:tavLst>
                                    </p:anim>
                                    <p:anim calcmode="lin" valueType="num">
                                      <p:cBhvr additive="base">
                                        <p:cTn id="22" dur="500" fill="hold"/>
                                        <p:tgtEl>
                                          <p:spTgt spid="2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ppt_x"/>
                                          </p:val>
                                        </p:tav>
                                        <p:tav tm="100000">
                                          <p:val>
                                            <p:strVal val="#ppt_x"/>
                                          </p:val>
                                        </p:tav>
                                      </p:tavLst>
                                    </p:anim>
                                    <p:anim calcmode="lin" valueType="num">
                                      <p:cBhvr additive="base">
                                        <p:cTn id="2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6"/>
                                        </p:tgtEl>
                                        <p:attrNameLst>
                                          <p:attrName>style.visibility</p:attrName>
                                        </p:attrNameLst>
                                      </p:cBhvr>
                                      <p:to>
                                        <p:strVal val="visible"/>
                                      </p:to>
                                    </p:set>
                                    <p:anim calcmode="lin" valueType="num">
                                      <p:cBhvr additive="base">
                                        <p:cTn id="31" dur="500" fill="hold"/>
                                        <p:tgtEl>
                                          <p:spTgt spid="316"/>
                                        </p:tgtEl>
                                        <p:attrNameLst>
                                          <p:attrName>ppt_x</p:attrName>
                                        </p:attrNameLst>
                                      </p:cBhvr>
                                      <p:tavLst>
                                        <p:tav tm="0">
                                          <p:val>
                                            <p:strVal val="#ppt_x"/>
                                          </p:val>
                                        </p:tav>
                                        <p:tav tm="100000">
                                          <p:val>
                                            <p:strVal val="#ppt_x"/>
                                          </p:val>
                                        </p:tav>
                                      </p:tavLst>
                                    </p:anim>
                                    <p:anim calcmode="lin" valueType="num">
                                      <p:cBhvr additive="base">
                                        <p:cTn id="32" dur="500" fill="hold"/>
                                        <p:tgtEl>
                                          <p:spTgt spid="3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5"/>
                                        </p:tgtEl>
                                        <p:attrNameLst>
                                          <p:attrName>style.visibility</p:attrName>
                                        </p:attrNameLst>
                                      </p:cBhvr>
                                      <p:to>
                                        <p:strVal val="visible"/>
                                      </p:to>
                                    </p:set>
                                    <p:anim calcmode="lin" valueType="num">
                                      <p:cBhvr additive="base">
                                        <p:cTn id="41" dur="500" fill="hold"/>
                                        <p:tgtEl>
                                          <p:spTgt spid="125"/>
                                        </p:tgtEl>
                                        <p:attrNameLst>
                                          <p:attrName>ppt_x</p:attrName>
                                        </p:attrNameLst>
                                      </p:cBhvr>
                                      <p:tavLst>
                                        <p:tav tm="0">
                                          <p:val>
                                            <p:strVal val="#ppt_x"/>
                                          </p:val>
                                        </p:tav>
                                        <p:tav tm="100000">
                                          <p:val>
                                            <p:strVal val="#ppt_x"/>
                                          </p:val>
                                        </p:tav>
                                      </p:tavLst>
                                    </p:anim>
                                    <p:anim calcmode="lin" valueType="num">
                                      <p:cBhvr additive="base">
                                        <p:cTn id="42" dur="500" fill="hold"/>
                                        <p:tgtEl>
                                          <p:spTgt spid="1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2"/>
                                        </p:tgtEl>
                                        <p:attrNameLst>
                                          <p:attrName>style.visibility</p:attrName>
                                        </p:attrNameLst>
                                      </p:cBhvr>
                                      <p:to>
                                        <p:strVal val="visible"/>
                                      </p:to>
                                    </p:set>
                                    <p:anim calcmode="lin" valueType="num">
                                      <p:cBhvr additive="base">
                                        <p:cTn id="45" dur="500" fill="hold"/>
                                        <p:tgtEl>
                                          <p:spTgt spid="102"/>
                                        </p:tgtEl>
                                        <p:attrNameLst>
                                          <p:attrName>ppt_x</p:attrName>
                                        </p:attrNameLst>
                                      </p:cBhvr>
                                      <p:tavLst>
                                        <p:tav tm="0">
                                          <p:val>
                                            <p:strVal val="#ppt_x"/>
                                          </p:val>
                                        </p:tav>
                                        <p:tav tm="100000">
                                          <p:val>
                                            <p:strVal val="#ppt_x"/>
                                          </p:val>
                                        </p:tav>
                                      </p:tavLst>
                                    </p:anim>
                                    <p:anim calcmode="lin" valueType="num">
                                      <p:cBhvr additive="base">
                                        <p:cTn id="46"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6"/>
                                        </p:tgtEl>
                                        <p:attrNameLst>
                                          <p:attrName>style.visibility</p:attrName>
                                        </p:attrNameLst>
                                      </p:cBhvr>
                                      <p:to>
                                        <p:strVal val="visible"/>
                                      </p:to>
                                    </p:set>
                                    <p:anim calcmode="lin" valueType="num">
                                      <p:cBhvr additive="base">
                                        <p:cTn id="51" dur="500" fill="hold"/>
                                        <p:tgtEl>
                                          <p:spTgt spid="276"/>
                                        </p:tgtEl>
                                        <p:attrNameLst>
                                          <p:attrName>ppt_x</p:attrName>
                                        </p:attrNameLst>
                                      </p:cBhvr>
                                      <p:tavLst>
                                        <p:tav tm="0">
                                          <p:val>
                                            <p:strVal val="#ppt_x"/>
                                          </p:val>
                                        </p:tav>
                                        <p:tav tm="100000">
                                          <p:val>
                                            <p:strVal val="#ppt_x"/>
                                          </p:val>
                                        </p:tav>
                                      </p:tavLst>
                                    </p:anim>
                                    <p:anim calcmode="lin" valueType="num">
                                      <p:cBhvr additive="base">
                                        <p:cTn id="52" dur="500" fill="hold"/>
                                        <p:tgtEl>
                                          <p:spTgt spid="2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2"/>
                                        </p:tgtEl>
                                        <p:attrNameLst>
                                          <p:attrName>style.visibility</p:attrName>
                                        </p:attrNameLst>
                                      </p:cBhvr>
                                      <p:to>
                                        <p:strVal val="visible"/>
                                      </p:to>
                                    </p:set>
                                    <p:anim calcmode="lin" valueType="num">
                                      <p:cBhvr additive="base">
                                        <p:cTn id="61" dur="500" fill="hold"/>
                                        <p:tgtEl>
                                          <p:spTgt spid="252"/>
                                        </p:tgtEl>
                                        <p:attrNameLst>
                                          <p:attrName>ppt_x</p:attrName>
                                        </p:attrNameLst>
                                      </p:cBhvr>
                                      <p:tavLst>
                                        <p:tav tm="0">
                                          <p:val>
                                            <p:strVal val="#ppt_x"/>
                                          </p:val>
                                        </p:tav>
                                        <p:tav tm="100000">
                                          <p:val>
                                            <p:strVal val="#ppt_x"/>
                                          </p:val>
                                        </p:tav>
                                      </p:tavLst>
                                    </p:anim>
                                    <p:anim calcmode="lin" valueType="num">
                                      <p:cBhvr additive="base">
                                        <p:cTn id="62" dur="500" fill="hold"/>
                                        <p:tgtEl>
                                          <p:spTgt spid="25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additive="base">
                                        <p:cTn id="65" dur="500" fill="hold"/>
                                        <p:tgtEl>
                                          <p:spTgt spid="58"/>
                                        </p:tgtEl>
                                        <p:attrNameLst>
                                          <p:attrName>ppt_x</p:attrName>
                                        </p:attrNameLst>
                                      </p:cBhvr>
                                      <p:tavLst>
                                        <p:tav tm="0">
                                          <p:val>
                                            <p:strVal val="#ppt_x"/>
                                          </p:val>
                                        </p:tav>
                                        <p:tav tm="100000">
                                          <p:val>
                                            <p:strVal val="#ppt_x"/>
                                          </p:val>
                                        </p:tav>
                                      </p:tavLst>
                                    </p:anim>
                                    <p:anim calcmode="lin" valueType="num">
                                      <p:cBhvr additive="base">
                                        <p:cTn id="6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95"/>
                                        </p:tgtEl>
                                        <p:attrNameLst>
                                          <p:attrName>style.visibility</p:attrName>
                                        </p:attrNameLst>
                                      </p:cBhvr>
                                      <p:to>
                                        <p:strVal val="visible"/>
                                      </p:to>
                                    </p:set>
                                    <p:anim calcmode="lin" valueType="num">
                                      <p:cBhvr additive="base">
                                        <p:cTn id="71" dur="500" fill="hold"/>
                                        <p:tgtEl>
                                          <p:spTgt spid="295"/>
                                        </p:tgtEl>
                                        <p:attrNameLst>
                                          <p:attrName>ppt_x</p:attrName>
                                        </p:attrNameLst>
                                      </p:cBhvr>
                                      <p:tavLst>
                                        <p:tav tm="0">
                                          <p:val>
                                            <p:strVal val="#ppt_x"/>
                                          </p:val>
                                        </p:tav>
                                        <p:tav tm="100000">
                                          <p:val>
                                            <p:strVal val="#ppt_x"/>
                                          </p:val>
                                        </p:tav>
                                      </p:tavLst>
                                    </p:anim>
                                    <p:anim calcmode="lin" valueType="num">
                                      <p:cBhvr additive="base">
                                        <p:cTn id="72" dur="500" fill="hold"/>
                                        <p:tgtEl>
                                          <p:spTgt spid="29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9"/>
                                        </p:tgtEl>
                                        <p:attrNameLst>
                                          <p:attrName>style.visibility</p:attrName>
                                        </p:attrNameLst>
                                      </p:cBhvr>
                                      <p:to>
                                        <p:strVal val="visible"/>
                                      </p:to>
                                    </p:set>
                                    <p:anim calcmode="lin" valueType="num">
                                      <p:cBhvr additive="base">
                                        <p:cTn id="81" dur="500" fill="hold"/>
                                        <p:tgtEl>
                                          <p:spTgt spid="319"/>
                                        </p:tgtEl>
                                        <p:attrNameLst>
                                          <p:attrName>ppt_x</p:attrName>
                                        </p:attrNameLst>
                                      </p:cBhvr>
                                      <p:tavLst>
                                        <p:tav tm="0">
                                          <p:val>
                                            <p:strVal val="#ppt_x"/>
                                          </p:val>
                                        </p:tav>
                                        <p:tav tm="100000">
                                          <p:val>
                                            <p:strVal val="#ppt_x"/>
                                          </p:val>
                                        </p:tav>
                                      </p:tavLst>
                                    </p:anim>
                                    <p:anim calcmode="lin" valueType="num">
                                      <p:cBhvr additive="base">
                                        <p:cTn id="82" dur="500" fill="hold"/>
                                        <p:tgtEl>
                                          <p:spTgt spid="31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7"/>
                                        </p:tgtEl>
                                        <p:attrNameLst>
                                          <p:attrName>style.visibility</p:attrName>
                                        </p:attrNameLst>
                                      </p:cBhvr>
                                      <p:to>
                                        <p:strVal val="visible"/>
                                      </p:to>
                                    </p:set>
                                    <p:anim calcmode="lin" valueType="num">
                                      <p:cBhvr additive="base">
                                        <p:cTn id="91" dur="500" fill="hold"/>
                                        <p:tgtEl>
                                          <p:spTgt spid="237"/>
                                        </p:tgtEl>
                                        <p:attrNameLst>
                                          <p:attrName>ppt_x</p:attrName>
                                        </p:attrNameLst>
                                      </p:cBhvr>
                                      <p:tavLst>
                                        <p:tav tm="0">
                                          <p:val>
                                            <p:strVal val="#ppt_x"/>
                                          </p:val>
                                        </p:tav>
                                        <p:tav tm="100000">
                                          <p:val>
                                            <p:strVal val="#ppt_x"/>
                                          </p:val>
                                        </p:tav>
                                      </p:tavLst>
                                    </p:anim>
                                    <p:anim calcmode="lin" valueType="num">
                                      <p:cBhvr additive="base">
                                        <p:cTn id="92" dur="500" fill="hold"/>
                                        <p:tgtEl>
                                          <p:spTgt spid="23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500" fill="hold"/>
                                        <p:tgtEl>
                                          <p:spTgt spid="98"/>
                                        </p:tgtEl>
                                        <p:attrNameLst>
                                          <p:attrName>ppt_x</p:attrName>
                                        </p:attrNameLst>
                                      </p:cBhvr>
                                      <p:tavLst>
                                        <p:tav tm="0">
                                          <p:val>
                                            <p:strVal val="#ppt_x"/>
                                          </p:val>
                                        </p:tav>
                                        <p:tav tm="100000">
                                          <p:val>
                                            <p:strVal val="#ppt_x"/>
                                          </p:val>
                                        </p:tav>
                                      </p:tavLst>
                                    </p:anim>
                                    <p:anim calcmode="lin" valueType="num">
                                      <p:cBhvr additive="base">
                                        <p:cTn id="9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65"/>
                                        </p:tgtEl>
                                        <p:attrNameLst>
                                          <p:attrName>style.visibility</p:attrName>
                                        </p:attrNameLst>
                                      </p:cBhvr>
                                      <p:to>
                                        <p:strVal val="visible"/>
                                      </p:to>
                                    </p:set>
                                    <p:anim calcmode="lin" valueType="num">
                                      <p:cBhvr additive="base">
                                        <p:cTn id="101" dur="500" fill="hold"/>
                                        <p:tgtEl>
                                          <p:spTgt spid="265"/>
                                        </p:tgtEl>
                                        <p:attrNameLst>
                                          <p:attrName>ppt_x</p:attrName>
                                        </p:attrNameLst>
                                      </p:cBhvr>
                                      <p:tavLst>
                                        <p:tav tm="0">
                                          <p:val>
                                            <p:strVal val="#ppt_x"/>
                                          </p:val>
                                        </p:tav>
                                        <p:tav tm="100000">
                                          <p:val>
                                            <p:strVal val="#ppt_x"/>
                                          </p:val>
                                        </p:tav>
                                      </p:tavLst>
                                    </p:anim>
                                    <p:anim calcmode="lin" valueType="num">
                                      <p:cBhvr additive="base">
                                        <p:cTn id="102" dur="500" fill="hold"/>
                                        <p:tgtEl>
                                          <p:spTgt spid="26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32"/>
                                        </p:tgtEl>
                                        <p:attrNameLst>
                                          <p:attrName>style.visibility</p:attrName>
                                        </p:attrNameLst>
                                      </p:cBhvr>
                                      <p:to>
                                        <p:strVal val="visible"/>
                                      </p:to>
                                    </p:set>
                                    <p:anim calcmode="lin" valueType="num">
                                      <p:cBhvr additive="base">
                                        <p:cTn id="105" dur="500" fill="hold"/>
                                        <p:tgtEl>
                                          <p:spTgt spid="132"/>
                                        </p:tgtEl>
                                        <p:attrNameLst>
                                          <p:attrName>ppt_x</p:attrName>
                                        </p:attrNameLst>
                                      </p:cBhvr>
                                      <p:tavLst>
                                        <p:tav tm="0">
                                          <p:val>
                                            <p:strVal val="#ppt_x"/>
                                          </p:val>
                                        </p:tav>
                                        <p:tav tm="100000">
                                          <p:val>
                                            <p:strVal val="#ppt_x"/>
                                          </p:val>
                                        </p:tav>
                                      </p:tavLst>
                                    </p:anim>
                                    <p:anim calcmode="lin" valueType="num">
                                      <p:cBhvr additive="base">
                                        <p:cTn id="106"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89"/>
                                        </p:tgtEl>
                                        <p:attrNameLst>
                                          <p:attrName>style.visibility</p:attrName>
                                        </p:attrNameLst>
                                      </p:cBhvr>
                                      <p:to>
                                        <p:strVal val="visible"/>
                                      </p:to>
                                    </p:set>
                                    <p:anim calcmode="lin" valueType="num">
                                      <p:cBhvr additive="base">
                                        <p:cTn id="111" dur="500" fill="hold"/>
                                        <p:tgtEl>
                                          <p:spTgt spid="289"/>
                                        </p:tgtEl>
                                        <p:attrNameLst>
                                          <p:attrName>ppt_x</p:attrName>
                                        </p:attrNameLst>
                                      </p:cBhvr>
                                      <p:tavLst>
                                        <p:tav tm="0">
                                          <p:val>
                                            <p:strVal val="#ppt_x"/>
                                          </p:val>
                                        </p:tav>
                                        <p:tav tm="100000">
                                          <p:val>
                                            <p:strVal val="#ppt_x"/>
                                          </p:val>
                                        </p:tav>
                                      </p:tavLst>
                                    </p:anim>
                                    <p:anim calcmode="lin" valueType="num">
                                      <p:cBhvr additive="base">
                                        <p:cTn id="112" dur="500" fill="hold"/>
                                        <p:tgtEl>
                                          <p:spTgt spid="289"/>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29"/>
                                        </p:tgtEl>
                                        <p:attrNameLst>
                                          <p:attrName>style.visibility</p:attrName>
                                        </p:attrNameLst>
                                      </p:cBhvr>
                                      <p:to>
                                        <p:strVal val="visible"/>
                                      </p:to>
                                    </p:set>
                                    <p:anim calcmode="lin" valueType="num">
                                      <p:cBhvr additive="base">
                                        <p:cTn id="115" dur="500" fill="hold"/>
                                        <p:tgtEl>
                                          <p:spTgt spid="129"/>
                                        </p:tgtEl>
                                        <p:attrNameLst>
                                          <p:attrName>ppt_x</p:attrName>
                                        </p:attrNameLst>
                                      </p:cBhvr>
                                      <p:tavLst>
                                        <p:tav tm="0">
                                          <p:val>
                                            <p:strVal val="#ppt_x"/>
                                          </p:val>
                                        </p:tav>
                                        <p:tav tm="100000">
                                          <p:val>
                                            <p:strVal val="#ppt_x"/>
                                          </p:val>
                                        </p:tav>
                                      </p:tavLst>
                                    </p:anim>
                                    <p:anim calcmode="lin" valueType="num">
                                      <p:cBhvr additive="base">
                                        <p:cTn id="11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02"/>
                                        </p:tgtEl>
                                        <p:attrNameLst>
                                          <p:attrName>style.visibility</p:attrName>
                                        </p:attrNameLst>
                                      </p:cBhvr>
                                      <p:to>
                                        <p:strVal val="visible"/>
                                      </p:to>
                                    </p:set>
                                    <p:anim calcmode="lin" valueType="num">
                                      <p:cBhvr additive="base">
                                        <p:cTn id="121" dur="500" fill="hold"/>
                                        <p:tgtEl>
                                          <p:spTgt spid="302"/>
                                        </p:tgtEl>
                                        <p:attrNameLst>
                                          <p:attrName>ppt_x</p:attrName>
                                        </p:attrNameLst>
                                      </p:cBhvr>
                                      <p:tavLst>
                                        <p:tav tm="0">
                                          <p:val>
                                            <p:strVal val="#ppt_x"/>
                                          </p:val>
                                        </p:tav>
                                        <p:tav tm="100000">
                                          <p:val>
                                            <p:strVal val="#ppt_x"/>
                                          </p:val>
                                        </p:tav>
                                      </p:tavLst>
                                    </p:anim>
                                    <p:anim calcmode="lin" valueType="num">
                                      <p:cBhvr additive="base">
                                        <p:cTn id="122" dur="500" fill="hold"/>
                                        <p:tgtEl>
                                          <p:spTgt spid="302"/>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167"/>
                                        </p:tgtEl>
                                        <p:attrNameLst>
                                          <p:attrName>style.visibility</p:attrName>
                                        </p:attrNameLst>
                                      </p:cBhvr>
                                      <p:to>
                                        <p:strVal val="visible"/>
                                      </p:to>
                                    </p:set>
                                    <p:anim calcmode="lin" valueType="num">
                                      <p:cBhvr additive="base">
                                        <p:cTn id="125" dur="500" fill="hold"/>
                                        <p:tgtEl>
                                          <p:spTgt spid="167"/>
                                        </p:tgtEl>
                                        <p:attrNameLst>
                                          <p:attrName>ppt_x</p:attrName>
                                        </p:attrNameLst>
                                      </p:cBhvr>
                                      <p:tavLst>
                                        <p:tav tm="0">
                                          <p:val>
                                            <p:strVal val="#ppt_x"/>
                                          </p:val>
                                        </p:tav>
                                        <p:tav tm="100000">
                                          <p:val>
                                            <p:strVal val="#ppt_x"/>
                                          </p:val>
                                        </p:tav>
                                      </p:tavLst>
                                    </p:anim>
                                    <p:anim calcmode="lin" valueType="num">
                                      <p:cBhvr additive="base">
                                        <p:cTn id="126"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20"/>
                                        </p:tgtEl>
                                        <p:attrNameLst>
                                          <p:attrName>style.visibility</p:attrName>
                                        </p:attrNameLst>
                                      </p:cBhvr>
                                      <p:to>
                                        <p:strVal val="visible"/>
                                      </p:to>
                                    </p:set>
                                    <p:anim calcmode="lin" valueType="num">
                                      <p:cBhvr additive="base">
                                        <p:cTn id="131" dur="500" fill="hold"/>
                                        <p:tgtEl>
                                          <p:spTgt spid="320"/>
                                        </p:tgtEl>
                                        <p:attrNameLst>
                                          <p:attrName>ppt_x</p:attrName>
                                        </p:attrNameLst>
                                      </p:cBhvr>
                                      <p:tavLst>
                                        <p:tav tm="0">
                                          <p:val>
                                            <p:strVal val="#ppt_x"/>
                                          </p:val>
                                        </p:tav>
                                        <p:tav tm="100000">
                                          <p:val>
                                            <p:strVal val="#ppt_x"/>
                                          </p:val>
                                        </p:tav>
                                      </p:tavLst>
                                    </p:anim>
                                    <p:anim calcmode="lin" valueType="num">
                                      <p:cBhvr additive="base">
                                        <p:cTn id="132" dur="500" fill="hold"/>
                                        <p:tgtEl>
                                          <p:spTgt spid="320"/>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17"/>
                                        </p:tgtEl>
                                        <p:attrNameLst>
                                          <p:attrName>style.visibility</p:attrName>
                                        </p:attrNameLst>
                                      </p:cBhvr>
                                      <p:to>
                                        <p:strVal val="visible"/>
                                      </p:to>
                                    </p:set>
                                    <p:anim calcmode="lin" valueType="num">
                                      <p:cBhvr additive="base">
                                        <p:cTn id="135" dur="500" fill="hold"/>
                                        <p:tgtEl>
                                          <p:spTgt spid="317"/>
                                        </p:tgtEl>
                                        <p:attrNameLst>
                                          <p:attrName>ppt_x</p:attrName>
                                        </p:attrNameLst>
                                      </p:cBhvr>
                                      <p:tavLst>
                                        <p:tav tm="0">
                                          <p:val>
                                            <p:strVal val="#ppt_x"/>
                                          </p:val>
                                        </p:tav>
                                        <p:tav tm="100000">
                                          <p:val>
                                            <p:strVal val="#ppt_x"/>
                                          </p:val>
                                        </p:tav>
                                      </p:tavLst>
                                    </p:anim>
                                    <p:anim calcmode="lin" valueType="num">
                                      <p:cBhvr additive="base">
                                        <p:cTn id="136" dur="500" fill="hold"/>
                                        <p:tgtEl>
                                          <p:spTgt spid="317"/>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34"/>
                                        </p:tgtEl>
                                        <p:attrNameLst>
                                          <p:attrName>style.visibility</p:attrName>
                                        </p:attrNameLst>
                                      </p:cBhvr>
                                      <p:to>
                                        <p:strVal val="visible"/>
                                      </p:to>
                                    </p:set>
                                    <p:anim calcmode="lin" valueType="num">
                                      <p:cBhvr additive="base">
                                        <p:cTn id="139" dur="500" fill="hold"/>
                                        <p:tgtEl>
                                          <p:spTgt spid="234"/>
                                        </p:tgtEl>
                                        <p:attrNameLst>
                                          <p:attrName>ppt_x</p:attrName>
                                        </p:attrNameLst>
                                      </p:cBhvr>
                                      <p:tavLst>
                                        <p:tav tm="0">
                                          <p:val>
                                            <p:strVal val="#ppt_x"/>
                                          </p:val>
                                        </p:tav>
                                        <p:tav tm="100000">
                                          <p:val>
                                            <p:strVal val="#ppt_x"/>
                                          </p:val>
                                        </p:tav>
                                      </p:tavLst>
                                    </p:anim>
                                    <p:anim calcmode="lin" valueType="num">
                                      <p:cBhvr additive="base">
                                        <p:cTn id="140"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22"/>
                                        </p:tgtEl>
                                        <p:attrNameLst>
                                          <p:attrName>style.visibility</p:attrName>
                                        </p:attrNameLst>
                                      </p:cBhvr>
                                      <p:to>
                                        <p:strVal val="visible"/>
                                      </p:to>
                                    </p:set>
                                    <p:anim calcmode="lin" valueType="num">
                                      <p:cBhvr additive="base">
                                        <p:cTn id="145" dur="500" fill="hold"/>
                                        <p:tgtEl>
                                          <p:spTgt spid="322"/>
                                        </p:tgtEl>
                                        <p:attrNameLst>
                                          <p:attrName>ppt_x</p:attrName>
                                        </p:attrNameLst>
                                      </p:cBhvr>
                                      <p:tavLst>
                                        <p:tav tm="0">
                                          <p:val>
                                            <p:strVal val="#ppt_x"/>
                                          </p:val>
                                        </p:tav>
                                        <p:tav tm="100000">
                                          <p:val>
                                            <p:strVal val="#ppt_x"/>
                                          </p:val>
                                        </p:tav>
                                      </p:tavLst>
                                    </p:anim>
                                    <p:anim calcmode="lin" valueType="num">
                                      <p:cBhvr additive="base">
                                        <p:cTn id="146" dur="500" fill="hold"/>
                                        <p:tgtEl>
                                          <p:spTgt spid="322"/>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256"/>
                                        </p:tgtEl>
                                        <p:attrNameLst>
                                          <p:attrName>style.visibility</p:attrName>
                                        </p:attrNameLst>
                                      </p:cBhvr>
                                      <p:to>
                                        <p:strVal val="visible"/>
                                      </p:to>
                                    </p:set>
                                    <p:anim calcmode="lin" valueType="num">
                                      <p:cBhvr additive="base">
                                        <p:cTn id="149" dur="500" fill="hold"/>
                                        <p:tgtEl>
                                          <p:spTgt spid="256"/>
                                        </p:tgtEl>
                                        <p:attrNameLst>
                                          <p:attrName>ppt_x</p:attrName>
                                        </p:attrNameLst>
                                      </p:cBhvr>
                                      <p:tavLst>
                                        <p:tav tm="0">
                                          <p:val>
                                            <p:strVal val="#ppt_x"/>
                                          </p:val>
                                        </p:tav>
                                        <p:tav tm="100000">
                                          <p:val>
                                            <p:strVal val="#ppt_x"/>
                                          </p:val>
                                        </p:tav>
                                      </p:tavLst>
                                    </p:anim>
                                    <p:anim calcmode="lin" valueType="num">
                                      <p:cBhvr additive="base">
                                        <p:cTn id="150"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288"/>
                                        </p:tgtEl>
                                        <p:attrNameLst>
                                          <p:attrName>style.visibility</p:attrName>
                                        </p:attrNameLst>
                                      </p:cBhvr>
                                      <p:to>
                                        <p:strVal val="visible"/>
                                      </p:to>
                                    </p:set>
                                    <p:anim calcmode="lin" valueType="num">
                                      <p:cBhvr additive="base">
                                        <p:cTn id="155" dur="500" fill="hold"/>
                                        <p:tgtEl>
                                          <p:spTgt spid="288"/>
                                        </p:tgtEl>
                                        <p:attrNameLst>
                                          <p:attrName>ppt_x</p:attrName>
                                        </p:attrNameLst>
                                      </p:cBhvr>
                                      <p:tavLst>
                                        <p:tav tm="0">
                                          <p:val>
                                            <p:strVal val="#ppt_x"/>
                                          </p:val>
                                        </p:tav>
                                        <p:tav tm="100000">
                                          <p:val>
                                            <p:strVal val="#ppt_x"/>
                                          </p:val>
                                        </p:tav>
                                      </p:tavLst>
                                    </p:anim>
                                    <p:anim calcmode="lin" valueType="num">
                                      <p:cBhvr additive="base">
                                        <p:cTn id="156" dur="500" fill="hold"/>
                                        <p:tgtEl>
                                          <p:spTgt spid="288"/>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82"/>
                                        </p:tgtEl>
                                        <p:attrNameLst>
                                          <p:attrName>style.visibility</p:attrName>
                                        </p:attrNameLst>
                                      </p:cBhvr>
                                      <p:to>
                                        <p:strVal val="visible"/>
                                      </p:to>
                                    </p:set>
                                    <p:anim calcmode="lin" valueType="num">
                                      <p:cBhvr additive="base">
                                        <p:cTn id="159" dur="500" fill="hold"/>
                                        <p:tgtEl>
                                          <p:spTgt spid="282"/>
                                        </p:tgtEl>
                                        <p:attrNameLst>
                                          <p:attrName>ppt_x</p:attrName>
                                        </p:attrNameLst>
                                      </p:cBhvr>
                                      <p:tavLst>
                                        <p:tav tm="0">
                                          <p:val>
                                            <p:strVal val="#ppt_x"/>
                                          </p:val>
                                        </p:tav>
                                        <p:tav tm="100000">
                                          <p:val>
                                            <p:strVal val="#ppt_x"/>
                                          </p:val>
                                        </p:tav>
                                      </p:tavLst>
                                    </p:anim>
                                    <p:anim calcmode="lin" valueType="num">
                                      <p:cBhvr additive="base">
                                        <p:cTn id="160"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303"/>
                                        </p:tgtEl>
                                        <p:attrNameLst>
                                          <p:attrName>style.visibility</p:attrName>
                                        </p:attrNameLst>
                                      </p:cBhvr>
                                      <p:to>
                                        <p:strVal val="visible"/>
                                      </p:to>
                                    </p:set>
                                    <p:anim calcmode="lin" valueType="num">
                                      <p:cBhvr additive="base">
                                        <p:cTn id="165" dur="500" fill="hold"/>
                                        <p:tgtEl>
                                          <p:spTgt spid="303"/>
                                        </p:tgtEl>
                                        <p:attrNameLst>
                                          <p:attrName>ppt_x</p:attrName>
                                        </p:attrNameLst>
                                      </p:cBhvr>
                                      <p:tavLst>
                                        <p:tav tm="0">
                                          <p:val>
                                            <p:strVal val="#ppt_x"/>
                                          </p:val>
                                        </p:tav>
                                        <p:tav tm="100000">
                                          <p:val>
                                            <p:strVal val="#ppt_x"/>
                                          </p:val>
                                        </p:tav>
                                      </p:tavLst>
                                    </p:anim>
                                    <p:anim calcmode="lin" valueType="num">
                                      <p:cBhvr additive="base">
                                        <p:cTn id="166" dur="500" fill="hold"/>
                                        <p:tgtEl>
                                          <p:spTgt spid="30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298"/>
                                        </p:tgtEl>
                                        <p:attrNameLst>
                                          <p:attrName>style.visibility</p:attrName>
                                        </p:attrNameLst>
                                      </p:cBhvr>
                                      <p:to>
                                        <p:strVal val="visible"/>
                                      </p:to>
                                    </p:set>
                                    <p:anim calcmode="lin" valueType="num">
                                      <p:cBhvr additive="base">
                                        <p:cTn id="169" dur="500" fill="hold"/>
                                        <p:tgtEl>
                                          <p:spTgt spid="298"/>
                                        </p:tgtEl>
                                        <p:attrNameLst>
                                          <p:attrName>ppt_x</p:attrName>
                                        </p:attrNameLst>
                                      </p:cBhvr>
                                      <p:tavLst>
                                        <p:tav tm="0">
                                          <p:val>
                                            <p:strVal val="#ppt_x"/>
                                          </p:val>
                                        </p:tav>
                                        <p:tav tm="100000">
                                          <p:val>
                                            <p:strVal val="#ppt_x"/>
                                          </p:val>
                                        </p:tav>
                                      </p:tavLst>
                                    </p:anim>
                                    <p:anim calcmode="lin" valueType="num">
                                      <p:cBhvr additive="base">
                                        <p:cTn id="170" dur="500" fill="hold"/>
                                        <p:tgtEl>
                                          <p:spTgt spid="298"/>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15"/>
                                        </p:tgtEl>
                                        <p:attrNameLst>
                                          <p:attrName>style.visibility</p:attrName>
                                        </p:attrNameLst>
                                      </p:cBhvr>
                                      <p:to>
                                        <p:strVal val="visible"/>
                                      </p:to>
                                    </p:set>
                                    <p:anim calcmode="lin" valueType="num">
                                      <p:cBhvr additive="base">
                                        <p:cTn id="175" dur="500" fill="hold"/>
                                        <p:tgtEl>
                                          <p:spTgt spid="315"/>
                                        </p:tgtEl>
                                        <p:attrNameLst>
                                          <p:attrName>ppt_x</p:attrName>
                                        </p:attrNameLst>
                                      </p:cBhvr>
                                      <p:tavLst>
                                        <p:tav tm="0">
                                          <p:val>
                                            <p:strVal val="#ppt_x"/>
                                          </p:val>
                                        </p:tav>
                                        <p:tav tm="100000">
                                          <p:val>
                                            <p:strVal val="#ppt_x"/>
                                          </p:val>
                                        </p:tav>
                                      </p:tavLst>
                                    </p:anim>
                                    <p:anim calcmode="lin" valueType="num">
                                      <p:cBhvr additive="base">
                                        <p:cTn id="176" dur="500" fill="hold"/>
                                        <p:tgtEl>
                                          <p:spTgt spid="315"/>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311"/>
                                        </p:tgtEl>
                                        <p:attrNameLst>
                                          <p:attrName>style.visibility</p:attrName>
                                        </p:attrNameLst>
                                      </p:cBhvr>
                                      <p:to>
                                        <p:strVal val="visible"/>
                                      </p:to>
                                    </p:set>
                                    <p:anim calcmode="lin" valueType="num">
                                      <p:cBhvr additive="base">
                                        <p:cTn id="179" dur="500" fill="hold"/>
                                        <p:tgtEl>
                                          <p:spTgt spid="311"/>
                                        </p:tgtEl>
                                        <p:attrNameLst>
                                          <p:attrName>ppt_x</p:attrName>
                                        </p:attrNameLst>
                                      </p:cBhvr>
                                      <p:tavLst>
                                        <p:tav tm="0">
                                          <p:val>
                                            <p:strVal val="#ppt_x"/>
                                          </p:val>
                                        </p:tav>
                                        <p:tav tm="100000">
                                          <p:val>
                                            <p:strVal val="#ppt_x"/>
                                          </p:val>
                                        </p:tav>
                                      </p:tavLst>
                                    </p:anim>
                                    <p:anim calcmode="lin" valueType="num">
                                      <p:cBhvr additive="base">
                                        <p:cTn id="180"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309"/>
                                        </p:tgtEl>
                                        <p:attrNameLst>
                                          <p:attrName>style.visibility</p:attrName>
                                        </p:attrNameLst>
                                      </p:cBhvr>
                                      <p:to>
                                        <p:strVal val="visible"/>
                                      </p:to>
                                    </p:set>
                                    <p:anim calcmode="lin" valueType="num">
                                      <p:cBhvr additive="base">
                                        <p:cTn id="185" dur="500" fill="hold"/>
                                        <p:tgtEl>
                                          <p:spTgt spid="309"/>
                                        </p:tgtEl>
                                        <p:attrNameLst>
                                          <p:attrName>ppt_x</p:attrName>
                                        </p:attrNameLst>
                                      </p:cBhvr>
                                      <p:tavLst>
                                        <p:tav tm="0">
                                          <p:val>
                                            <p:strVal val="#ppt_x"/>
                                          </p:val>
                                        </p:tav>
                                        <p:tav tm="100000">
                                          <p:val>
                                            <p:strVal val="#ppt_x"/>
                                          </p:val>
                                        </p:tav>
                                      </p:tavLst>
                                    </p:anim>
                                    <p:anim calcmode="lin" valueType="num">
                                      <p:cBhvr additive="base">
                                        <p:cTn id="186" dur="500" fill="hold"/>
                                        <p:tgtEl>
                                          <p:spTgt spid="309"/>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243"/>
                                        </p:tgtEl>
                                        <p:attrNameLst>
                                          <p:attrName>style.visibility</p:attrName>
                                        </p:attrNameLst>
                                      </p:cBhvr>
                                      <p:to>
                                        <p:strVal val="visible"/>
                                      </p:to>
                                    </p:set>
                                    <p:anim calcmode="lin" valueType="num">
                                      <p:cBhvr additive="base">
                                        <p:cTn id="189" dur="500" fill="hold"/>
                                        <p:tgtEl>
                                          <p:spTgt spid="243"/>
                                        </p:tgtEl>
                                        <p:attrNameLst>
                                          <p:attrName>ppt_x</p:attrName>
                                        </p:attrNameLst>
                                      </p:cBhvr>
                                      <p:tavLst>
                                        <p:tav tm="0">
                                          <p:val>
                                            <p:strVal val="#ppt_x"/>
                                          </p:val>
                                        </p:tav>
                                        <p:tav tm="100000">
                                          <p:val>
                                            <p:strVal val="#ppt_x"/>
                                          </p:val>
                                        </p:tav>
                                      </p:tavLst>
                                    </p:anim>
                                    <p:anim calcmode="lin" valueType="num">
                                      <p:cBhvr additive="base">
                                        <p:cTn id="190"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277"/>
                                        </p:tgtEl>
                                        <p:attrNameLst>
                                          <p:attrName>style.visibility</p:attrName>
                                        </p:attrNameLst>
                                      </p:cBhvr>
                                      <p:to>
                                        <p:strVal val="visible"/>
                                      </p:to>
                                    </p:set>
                                    <p:anim calcmode="lin" valueType="num">
                                      <p:cBhvr additive="base">
                                        <p:cTn id="195" dur="500" fill="hold"/>
                                        <p:tgtEl>
                                          <p:spTgt spid="277"/>
                                        </p:tgtEl>
                                        <p:attrNameLst>
                                          <p:attrName>ppt_x</p:attrName>
                                        </p:attrNameLst>
                                      </p:cBhvr>
                                      <p:tavLst>
                                        <p:tav tm="0">
                                          <p:val>
                                            <p:strVal val="#ppt_x"/>
                                          </p:val>
                                        </p:tav>
                                        <p:tav tm="100000">
                                          <p:val>
                                            <p:strVal val="#ppt_x"/>
                                          </p:val>
                                        </p:tav>
                                      </p:tavLst>
                                    </p:anim>
                                    <p:anim calcmode="lin" valueType="num">
                                      <p:cBhvr additive="base">
                                        <p:cTn id="196" dur="500" fill="hold"/>
                                        <p:tgtEl>
                                          <p:spTgt spid="277"/>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268"/>
                                        </p:tgtEl>
                                        <p:attrNameLst>
                                          <p:attrName>style.visibility</p:attrName>
                                        </p:attrNameLst>
                                      </p:cBhvr>
                                      <p:to>
                                        <p:strVal val="visible"/>
                                      </p:to>
                                    </p:set>
                                    <p:anim calcmode="lin" valueType="num">
                                      <p:cBhvr additive="base">
                                        <p:cTn id="199" dur="500" fill="hold"/>
                                        <p:tgtEl>
                                          <p:spTgt spid="268"/>
                                        </p:tgtEl>
                                        <p:attrNameLst>
                                          <p:attrName>ppt_x</p:attrName>
                                        </p:attrNameLst>
                                      </p:cBhvr>
                                      <p:tavLst>
                                        <p:tav tm="0">
                                          <p:val>
                                            <p:strVal val="#ppt_x"/>
                                          </p:val>
                                        </p:tav>
                                        <p:tav tm="100000">
                                          <p:val>
                                            <p:strVal val="#ppt_x"/>
                                          </p:val>
                                        </p:tav>
                                      </p:tavLst>
                                    </p:anim>
                                    <p:anim calcmode="lin" valueType="num">
                                      <p:cBhvr additive="base">
                                        <p:cTn id="200" dur="500" fill="hold"/>
                                        <p:tgtEl>
                                          <p:spTgt spid="268"/>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253"/>
                                        </p:tgtEl>
                                        <p:attrNameLst>
                                          <p:attrName>style.visibility</p:attrName>
                                        </p:attrNameLst>
                                      </p:cBhvr>
                                      <p:to>
                                        <p:strVal val="visible"/>
                                      </p:to>
                                    </p:set>
                                    <p:anim calcmode="lin" valueType="num">
                                      <p:cBhvr additive="base">
                                        <p:cTn id="205" dur="500" fill="hold"/>
                                        <p:tgtEl>
                                          <p:spTgt spid="253"/>
                                        </p:tgtEl>
                                        <p:attrNameLst>
                                          <p:attrName>ppt_x</p:attrName>
                                        </p:attrNameLst>
                                      </p:cBhvr>
                                      <p:tavLst>
                                        <p:tav tm="0">
                                          <p:val>
                                            <p:strVal val="#ppt_x"/>
                                          </p:val>
                                        </p:tav>
                                        <p:tav tm="100000">
                                          <p:val>
                                            <p:strVal val="#ppt_x"/>
                                          </p:val>
                                        </p:tav>
                                      </p:tavLst>
                                    </p:anim>
                                    <p:anim calcmode="lin" valueType="num">
                                      <p:cBhvr additive="base">
                                        <p:cTn id="206" dur="500" fill="hold"/>
                                        <p:tgtEl>
                                          <p:spTgt spid="253"/>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249"/>
                                        </p:tgtEl>
                                        <p:attrNameLst>
                                          <p:attrName>style.visibility</p:attrName>
                                        </p:attrNameLst>
                                      </p:cBhvr>
                                      <p:to>
                                        <p:strVal val="visible"/>
                                      </p:to>
                                    </p:set>
                                    <p:anim calcmode="lin" valueType="num">
                                      <p:cBhvr additive="base">
                                        <p:cTn id="209" dur="500" fill="hold"/>
                                        <p:tgtEl>
                                          <p:spTgt spid="249"/>
                                        </p:tgtEl>
                                        <p:attrNameLst>
                                          <p:attrName>ppt_x</p:attrName>
                                        </p:attrNameLst>
                                      </p:cBhvr>
                                      <p:tavLst>
                                        <p:tav tm="0">
                                          <p:val>
                                            <p:strVal val="#ppt_x"/>
                                          </p:val>
                                        </p:tav>
                                        <p:tav tm="100000">
                                          <p:val>
                                            <p:strVal val="#ppt_x"/>
                                          </p:val>
                                        </p:tav>
                                      </p:tavLst>
                                    </p:anim>
                                    <p:anim calcmode="lin" valueType="num">
                                      <p:cBhvr additive="base">
                                        <p:cTn id="210" dur="500" fill="hold"/>
                                        <p:tgtEl>
                                          <p:spTgt spid="249"/>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4" fill="hold" grpId="0" nodeType="clickEffect">
                                  <p:stCondLst>
                                    <p:cond delay="0"/>
                                  </p:stCondLst>
                                  <p:childTnLst>
                                    <p:set>
                                      <p:cBhvr>
                                        <p:cTn id="214" dur="1" fill="hold">
                                          <p:stCondLst>
                                            <p:cond delay="0"/>
                                          </p:stCondLst>
                                        </p:cTn>
                                        <p:tgtEl>
                                          <p:spTgt spid="296"/>
                                        </p:tgtEl>
                                        <p:attrNameLst>
                                          <p:attrName>style.visibility</p:attrName>
                                        </p:attrNameLst>
                                      </p:cBhvr>
                                      <p:to>
                                        <p:strVal val="visible"/>
                                      </p:to>
                                    </p:set>
                                    <p:anim calcmode="lin" valueType="num">
                                      <p:cBhvr additive="base">
                                        <p:cTn id="215" dur="500" fill="hold"/>
                                        <p:tgtEl>
                                          <p:spTgt spid="296"/>
                                        </p:tgtEl>
                                        <p:attrNameLst>
                                          <p:attrName>ppt_x</p:attrName>
                                        </p:attrNameLst>
                                      </p:cBhvr>
                                      <p:tavLst>
                                        <p:tav tm="0">
                                          <p:val>
                                            <p:strVal val="#ppt_x"/>
                                          </p:val>
                                        </p:tav>
                                        <p:tav tm="100000">
                                          <p:val>
                                            <p:strVal val="#ppt_x"/>
                                          </p:val>
                                        </p:tav>
                                      </p:tavLst>
                                    </p:anim>
                                    <p:anim calcmode="lin" valueType="num">
                                      <p:cBhvr additive="base">
                                        <p:cTn id="216" dur="500" fill="hold"/>
                                        <p:tgtEl>
                                          <p:spTgt spid="296"/>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291"/>
                                        </p:tgtEl>
                                        <p:attrNameLst>
                                          <p:attrName>style.visibility</p:attrName>
                                        </p:attrNameLst>
                                      </p:cBhvr>
                                      <p:to>
                                        <p:strVal val="visible"/>
                                      </p:to>
                                    </p:set>
                                    <p:anim calcmode="lin" valueType="num">
                                      <p:cBhvr additive="base">
                                        <p:cTn id="219" dur="500" fill="hold"/>
                                        <p:tgtEl>
                                          <p:spTgt spid="291"/>
                                        </p:tgtEl>
                                        <p:attrNameLst>
                                          <p:attrName>ppt_x</p:attrName>
                                        </p:attrNameLst>
                                      </p:cBhvr>
                                      <p:tavLst>
                                        <p:tav tm="0">
                                          <p:val>
                                            <p:strVal val="#ppt_x"/>
                                          </p:val>
                                        </p:tav>
                                        <p:tav tm="100000">
                                          <p:val>
                                            <p:strVal val="#ppt_x"/>
                                          </p:val>
                                        </p:tav>
                                      </p:tavLst>
                                    </p:anim>
                                    <p:anim calcmode="lin" valueType="num">
                                      <p:cBhvr additive="base">
                                        <p:cTn id="220" dur="500" fill="hold"/>
                                        <p:tgtEl>
                                          <p:spTgt spid="291"/>
                                        </p:tgtEl>
                                        <p:attrNameLst>
                                          <p:attrName>ppt_y</p:attrName>
                                        </p:attrNameLst>
                                      </p:cBhvr>
                                      <p:tavLst>
                                        <p:tav tm="0">
                                          <p:val>
                                            <p:strVal val="1+#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321"/>
                                        </p:tgtEl>
                                        <p:attrNameLst>
                                          <p:attrName>style.visibility</p:attrName>
                                        </p:attrNameLst>
                                      </p:cBhvr>
                                      <p:to>
                                        <p:strVal val="visible"/>
                                      </p:to>
                                    </p:set>
                                    <p:anim calcmode="lin" valueType="num">
                                      <p:cBhvr additive="base">
                                        <p:cTn id="225" dur="500" fill="hold"/>
                                        <p:tgtEl>
                                          <p:spTgt spid="321"/>
                                        </p:tgtEl>
                                        <p:attrNameLst>
                                          <p:attrName>ppt_x</p:attrName>
                                        </p:attrNameLst>
                                      </p:cBhvr>
                                      <p:tavLst>
                                        <p:tav tm="0">
                                          <p:val>
                                            <p:strVal val="#ppt_x"/>
                                          </p:val>
                                        </p:tav>
                                        <p:tav tm="100000">
                                          <p:val>
                                            <p:strVal val="#ppt_x"/>
                                          </p:val>
                                        </p:tav>
                                      </p:tavLst>
                                    </p:anim>
                                    <p:anim calcmode="lin" valueType="num">
                                      <p:cBhvr additive="base">
                                        <p:cTn id="226"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47"/>
                                        </p:tgtEl>
                                        <p:attrNameLst>
                                          <p:attrName>style.visibility</p:attrName>
                                        </p:attrNameLst>
                                      </p:cBhvr>
                                      <p:to>
                                        <p:strVal val="visible"/>
                                      </p:to>
                                    </p:set>
                                    <p:anim calcmode="lin" valueType="num">
                                      <p:cBhvr additive="base">
                                        <p:cTn id="231" dur="500" fill="hold"/>
                                        <p:tgtEl>
                                          <p:spTgt spid="47"/>
                                        </p:tgtEl>
                                        <p:attrNameLst>
                                          <p:attrName>ppt_x</p:attrName>
                                        </p:attrNameLst>
                                      </p:cBhvr>
                                      <p:tavLst>
                                        <p:tav tm="0">
                                          <p:val>
                                            <p:strVal val="#ppt_x"/>
                                          </p:val>
                                        </p:tav>
                                        <p:tav tm="100000">
                                          <p:val>
                                            <p:strVal val="#ppt_x"/>
                                          </p:val>
                                        </p:tav>
                                      </p:tavLst>
                                    </p:anim>
                                    <p:anim calcmode="lin" valueType="num">
                                      <p:cBhvr additive="base">
                                        <p:cTn id="2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ntr" presetSubtype="4" fill="hold" grpId="0" nodeType="clickEffect">
                                  <p:stCondLst>
                                    <p:cond delay="0"/>
                                  </p:stCondLst>
                                  <p:childTnLst>
                                    <p:set>
                                      <p:cBhvr>
                                        <p:cTn id="236" dur="1" fill="hold">
                                          <p:stCondLst>
                                            <p:cond delay="0"/>
                                          </p:stCondLst>
                                        </p:cTn>
                                        <p:tgtEl>
                                          <p:spTgt spid="48"/>
                                        </p:tgtEl>
                                        <p:attrNameLst>
                                          <p:attrName>style.visibility</p:attrName>
                                        </p:attrNameLst>
                                      </p:cBhvr>
                                      <p:to>
                                        <p:strVal val="visible"/>
                                      </p:to>
                                    </p:set>
                                    <p:anim calcmode="lin" valueType="num">
                                      <p:cBhvr additive="base">
                                        <p:cTn id="237" dur="500" fill="hold"/>
                                        <p:tgtEl>
                                          <p:spTgt spid="48"/>
                                        </p:tgtEl>
                                        <p:attrNameLst>
                                          <p:attrName>ppt_x</p:attrName>
                                        </p:attrNameLst>
                                      </p:cBhvr>
                                      <p:tavLst>
                                        <p:tav tm="0">
                                          <p:val>
                                            <p:strVal val="#ppt_x"/>
                                          </p:val>
                                        </p:tav>
                                        <p:tav tm="100000">
                                          <p:val>
                                            <p:strVal val="#ppt_x"/>
                                          </p:val>
                                        </p:tav>
                                      </p:tavLst>
                                    </p:anim>
                                    <p:anim calcmode="lin" valueType="num">
                                      <p:cBhvr additive="base">
                                        <p:cTn id="2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50"/>
                                        </p:tgtEl>
                                        <p:attrNameLst>
                                          <p:attrName>style.visibility</p:attrName>
                                        </p:attrNameLst>
                                      </p:cBhvr>
                                      <p:to>
                                        <p:strVal val="visible"/>
                                      </p:to>
                                    </p:set>
                                    <p:anim calcmode="lin" valueType="num">
                                      <p:cBhvr additive="base">
                                        <p:cTn id="243" dur="500" fill="hold"/>
                                        <p:tgtEl>
                                          <p:spTgt spid="50"/>
                                        </p:tgtEl>
                                        <p:attrNameLst>
                                          <p:attrName>ppt_x</p:attrName>
                                        </p:attrNameLst>
                                      </p:cBhvr>
                                      <p:tavLst>
                                        <p:tav tm="0">
                                          <p:val>
                                            <p:strVal val="#ppt_x"/>
                                          </p:val>
                                        </p:tav>
                                        <p:tav tm="100000">
                                          <p:val>
                                            <p:strVal val="#ppt_x"/>
                                          </p:val>
                                        </p:tav>
                                      </p:tavLst>
                                    </p:anim>
                                    <p:anim calcmode="lin" valueType="num">
                                      <p:cBhvr additive="base">
                                        <p:cTn id="2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51"/>
                                        </p:tgtEl>
                                        <p:attrNameLst>
                                          <p:attrName>style.visibility</p:attrName>
                                        </p:attrNameLst>
                                      </p:cBhvr>
                                      <p:to>
                                        <p:strVal val="visible"/>
                                      </p:to>
                                    </p:set>
                                    <p:anim calcmode="lin" valueType="num">
                                      <p:cBhvr additive="base">
                                        <p:cTn id="249" dur="500" fill="hold"/>
                                        <p:tgtEl>
                                          <p:spTgt spid="51"/>
                                        </p:tgtEl>
                                        <p:attrNameLst>
                                          <p:attrName>ppt_x</p:attrName>
                                        </p:attrNameLst>
                                      </p:cBhvr>
                                      <p:tavLst>
                                        <p:tav tm="0">
                                          <p:val>
                                            <p:strVal val="#ppt_x"/>
                                          </p:val>
                                        </p:tav>
                                        <p:tav tm="100000">
                                          <p:val>
                                            <p:strVal val="#ppt_x"/>
                                          </p:val>
                                        </p:tav>
                                      </p:tavLst>
                                    </p:anim>
                                    <p:anim calcmode="lin" valueType="num">
                                      <p:cBhvr additive="base">
                                        <p:cTn id="25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ntr" presetSubtype="4" fill="hold" grpId="0" nodeType="clickEffect">
                                  <p:stCondLst>
                                    <p:cond delay="0"/>
                                  </p:stCondLst>
                                  <p:childTnLst>
                                    <p:set>
                                      <p:cBhvr>
                                        <p:cTn id="254" dur="1" fill="hold">
                                          <p:stCondLst>
                                            <p:cond delay="0"/>
                                          </p:stCondLst>
                                        </p:cTn>
                                        <p:tgtEl>
                                          <p:spTgt spid="52"/>
                                        </p:tgtEl>
                                        <p:attrNameLst>
                                          <p:attrName>style.visibility</p:attrName>
                                        </p:attrNameLst>
                                      </p:cBhvr>
                                      <p:to>
                                        <p:strVal val="visible"/>
                                      </p:to>
                                    </p:set>
                                    <p:anim calcmode="lin" valueType="num">
                                      <p:cBhvr additive="base">
                                        <p:cTn id="255" dur="500" fill="hold"/>
                                        <p:tgtEl>
                                          <p:spTgt spid="52"/>
                                        </p:tgtEl>
                                        <p:attrNameLst>
                                          <p:attrName>ppt_x</p:attrName>
                                        </p:attrNameLst>
                                      </p:cBhvr>
                                      <p:tavLst>
                                        <p:tav tm="0">
                                          <p:val>
                                            <p:strVal val="#ppt_x"/>
                                          </p:val>
                                        </p:tav>
                                        <p:tav tm="100000">
                                          <p:val>
                                            <p:strVal val="#ppt_x"/>
                                          </p:val>
                                        </p:tav>
                                      </p:tavLst>
                                    </p:anim>
                                    <p:anim calcmode="lin" valueType="num">
                                      <p:cBhvr additive="base">
                                        <p:cTn id="25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2" presetClass="entr" presetSubtype="4" fill="hold" grpId="0" nodeType="clickEffect">
                                  <p:stCondLst>
                                    <p:cond delay="0"/>
                                  </p:stCondLst>
                                  <p:childTnLst>
                                    <p:set>
                                      <p:cBhvr>
                                        <p:cTn id="260" dur="1" fill="hold">
                                          <p:stCondLst>
                                            <p:cond delay="0"/>
                                          </p:stCondLst>
                                        </p:cTn>
                                        <p:tgtEl>
                                          <p:spTgt spid="53"/>
                                        </p:tgtEl>
                                        <p:attrNameLst>
                                          <p:attrName>style.visibility</p:attrName>
                                        </p:attrNameLst>
                                      </p:cBhvr>
                                      <p:to>
                                        <p:strVal val="visible"/>
                                      </p:to>
                                    </p:set>
                                    <p:anim calcmode="lin" valueType="num">
                                      <p:cBhvr additive="base">
                                        <p:cTn id="261" dur="500" fill="hold"/>
                                        <p:tgtEl>
                                          <p:spTgt spid="53"/>
                                        </p:tgtEl>
                                        <p:attrNameLst>
                                          <p:attrName>ppt_x</p:attrName>
                                        </p:attrNameLst>
                                      </p:cBhvr>
                                      <p:tavLst>
                                        <p:tav tm="0">
                                          <p:val>
                                            <p:strVal val="#ppt_x"/>
                                          </p:val>
                                        </p:tav>
                                        <p:tav tm="100000">
                                          <p:val>
                                            <p:strVal val="#ppt_x"/>
                                          </p:val>
                                        </p:tav>
                                      </p:tavLst>
                                    </p:anim>
                                    <p:anim calcmode="lin" valueType="num">
                                      <p:cBhvr additive="base">
                                        <p:cTn id="26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25" grpId="0" animBg="1"/>
      <p:bldP spid="192" grpId="0" animBg="1"/>
      <p:bldP spid="193" grpId="0" animBg="1"/>
      <p:bldP spid="237" grpId="0" animBg="1"/>
      <p:bldP spid="252" grpId="0" animBg="1"/>
      <p:bldP spid="253" grpId="0" animBg="1"/>
      <p:bldP spid="265" grpId="0" animBg="1"/>
      <p:bldP spid="276" grpId="0" animBg="1"/>
      <p:bldP spid="277" grpId="0" animBg="1"/>
      <p:bldP spid="288" grpId="0" animBg="1"/>
      <p:bldP spid="289" grpId="0" animBg="1"/>
      <p:bldP spid="295" grpId="0" animBg="1"/>
      <p:bldP spid="296" grpId="0" animBg="1"/>
      <p:bldP spid="302" grpId="0" animBg="1"/>
      <p:bldP spid="303" grpId="0" animBg="1"/>
      <p:bldP spid="309" grpId="0" animBg="1"/>
      <p:bldP spid="315" grpId="0" animBg="1"/>
      <p:bldP spid="316" grpId="0" animBg="1"/>
      <p:bldP spid="319" grpId="0" animBg="1"/>
      <p:bldP spid="320" grpId="0" animBg="1"/>
      <p:bldP spid="321" grpId="0" animBg="1"/>
      <p:bldP spid="322" grpId="0" animBg="1"/>
      <p:bldP spid="324" grpId="0" animBg="1"/>
      <p:bldP spid="47" grpId="0" animBg="1"/>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892"/>
            <a:ext cx="10515600" cy="461818"/>
          </a:xfrm>
        </p:spPr>
        <p:txBody>
          <a:bodyPr>
            <a:noAutofit/>
          </a:bodyPr>
          <a:lstStyle/>
          <a:p>
            <a:r>
              <a:rPr lang="en-US" sz="3600" b="1" dirty="0" smtClean="0"/>
              <a:t>FEAPD objectives</a:t>
            </a:r>
            <a:endParaRPr lang="en-US" sz="3600" b="1" dirty="0"/>
          </a:p>
        </p:txBody>
      </p:sp>
      <p:sp>
        <p:nvSpPr>
          <p:cNvPr id="3" name="Content Placeholder 2"/>
          <p:cNvSpPr>
            <a:spLocks noGrp="1"/>
          </p:cNvSpPr>
          <p:nvPr>
            <p:ph idx="1"/>
          </p:nvPr>
        </p:nvSpPr>
        <p:spPr>
          <a:xfrm>
            <a:off x="221673" y="535710"/>
            <a:ext cx="11647054" cy="6243781"/>
          </a:xfrm>
        </p:spPr>
        <p:txBody>
          <a:bodyPr>
            <a:normAutofit fontScale="85000" lnSpcReduction="20000"/>
          </a:bodyPr>
          <a:lstStyle/>
          <a:p>
            <a:pPr lvl="0"/>
            <a:r>
              <a:rPr lang="en-US" dirty="0"/>
              <a:t>Enhance the public awareness on disability and persons with disabilities, </a:t>
            </a:r>
          </a:p>
          <a:p>
            <a:pPr lvl="0"/>
            <a:r>
              <a:rPr lang="en-US" dirty="0"/>
              <a:t>Enhance the institutional capacities of OPDs and other stakeholders in addressing disability issues,</a:t>
            </a:r>
          </a:p>
          <a:p>
            <a:pPr lvl="0"/>
            <a:r>
              <a:rPr lang="en-US" dirty="0"/>
              <a:t>Promoting inclusive education</a:t>
            </a:r>
          </a:p>
          <a:p>
            <a:pPr lvl="0"/>
            <a:r>
              <a:rPr lang="en-US" dirty="0"/>
              <a:t>Promoting health HIV/AIDS services for persons with disabilities</a:t>
            </a:r>
          </a:p>
          <a:p>
            <a:pPr lvl="0"/>
            <a:r>
              <a:rPr lang="en-US" dirty="0"/>
              <a:t>Economically empowering persons with disabilities, women, children &amp; youth development</a:t>
            </a:r>
          </a:p>
          <a:p>
            <a:pPr lvl="0"/>
            <a:r>
              <a:rPr lang="en-US" dirty="0"/>
              <a:t>Advocate the rights of persons with disabilities, </a:t>
            </a:r>
          </a:p>
          <a:p>
            <a:pPr lvl="0"/>
            <a:r>
              <a:rPr lang="en-US" dirty="0"/>
              <a:t>Promote disability right movement</a:t>
            </a:r>
          </a:p>
          <a:p>
            <a:pPr lvl="0"/>
            <a:r>
              <a:rPr lang="en-US" dirty="0"/>
              <a:t>Conduct emergency response activities </a:t>
            </a:r>
          </a:p>
          <a:p>
            <a:pPr lvl="0"/>
            <a:r>
              <a:rPr lang="en-US" dirty="0"/>
              <a:t>Initiating and promoting research in the area of disability and access information</a:t>
            </a:r>
          </a:p>
          <a:p>
            <a:pPr lvl="0"/>
            <a:r>
              <a:rPr lang="en-US" dirty="0"/>
              <a:t>Participating in continental and global disability alliance.</a:t>
            </a:r>
          </a:p>
          <a:p>
            <a:pPr lvl="0"/>
            <a:r>
              <a:rPr lang="en-US" dirty="0"/>
              <a:t>Improve the availability of disability related information,</a:t>
            </a:r>
          </a:p>
          <a:p>
            <a:pPr lvl="0"/>
            <a:r>
              <a:rPr lang="en-US" dirty="0"/>
              <a:t>Mobilize resources used to address disability related challenges in the country.</a:t>
            </a:r>
          </a:p>
          <a:p>
            <a:pPr lvl="0"/>
            <a:r>
              <a:rPr lang="en-US" dirty="0"/>
              <a:t>Strengthen partnership and collaboration.</a:t>
            </a:r>
          </a:p>
          <a:p>
            <a:pPr lvl="0"/>
            <a:r>
              <a:rPr lang="en-US" dirty="0"/>
              <a:t>Reduce the disability information gaps in the country,</a:t>
            </a:r>
          </a:p>
          <a:p>
            <a:pPr>
              <a:buFont typeface="Wingdings" panose="05000000000000000000" pitchFamily="2" charset="2"/>
              <a:buChar char="v"/>
            </a:pPr>
            <a:endParaRPr lang="en-US" dirty="0" smtClean="0">
              <a:latin typeface="Cambria" pitchFamily="18" charset="0"/>
              <a:ea typeface="Cambria" pitchFamily="18" charset="0"/>
            </a:endParaRPr>
          </a:p>
          <a:p>
            <a:pPr>
              <a:buFont typeface="Wingdings" panose="05000000000000000000" pitchFamily="2" charset="2"/>
              <a:buChar char="v"/>
            </a:pPr>
            <a:endParaRPr lang="en-US" dirty="0">
              <a:latin typeface="Cambria" pitchFamily="18" charset="0"/>
              <a:ea typeface="Cambria" pitchFamily="18"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56411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0" y="180752"/>
            <a:ext cx="11610753" cy="435935"/>
          </a:xfrm>
        </p:spPr>
        <p:txBody>
          <a:bodyPr>
            <a:noAutofit/>
          </a:bodyPr>
          <a:lstStyle/>
          <a:p>
            <a:r>
              <a:rPr lang="en-US" sz="3600" dirty="0" smtClean="0"/>
              <a:t>FEAPD Programmatic </a:t>
            </a:r>
            <a:r>
              <a:rPr lang="en-US" sz="3600" dirty="0"/>
              <a:t>A</a:t>
            </a:r>
            <a:r>
              <a:rPr lang="en-US" sz="3600" dirty="0" smtClean="0"/>
              <a:t>rea</a:t>
            </a:r>
            <a:endParaRPr lang="en-US" sz="3600" dirty="0"/>
          </a:p>
        </p:txBody>
      </p:sp>
      <p:sp>
        <p:nvSpPr>
          <p:cNvPr id="3" name="Content Placeholder 2"/>
          <p:cNvSpPr>
            <a:spLocks noGrp="1"/>
          </p:cNvSpPr>
          <p:nvPr>
            <p:ph idx="1"/>
          </p:nvPr>
        </p:nvSpPr>
        <p:spPr>
          <a:xfrm>
            <a:off x="297711" y="754912"/>
            <a:ext cx="11610753" cy="5879804"/>
          </a:xfrm>
        </p:spPr>
        <p:txBody>
          <a:bodyPr>
            <a:normAutofit fontScale="92500" lnSpcReduction="20000"/>
          </a:bodyPr>
          <a:lstStyle/>
          <a:p>
            <a:r>
              <a:rPr lang="en-US" dirty="0">
                <a:latin typeface="Cambria" pitchFamily="18" charset="0"/>
                <a:ea typeface="Cambria" pitchFamily="18" charset="0"/>
              </a:rPr>
              <a:t>Capacity </a:t>
            </a:r>
            <a:r>
              <a:rPr lang="en-US" dirty="0" smtClean="0">
                <a:latin typeface="Cambria" pitchFamily="18" charset="0"/>
                <a:ea typeface="Cambria" pitchFamily="18" charset="0"/>
              </a:rPr>
              <a:t>Building </a:t>
            </a:r>
          </a:p>
          <a:p>
            <a:r>
              <a:rPr lang="en-US" dirty="0" smtClean="0"/>
              <a:t>Advocacy</a:t>
            </a:r>
          </a:p>
          <a:p>
            <a:r>
              <a:rPr lang="en-US" dirty="0">
                <a:latin typeface="Cambria" pitchFamily="18" charset="0"/>
                <a:ea typeface="Cambria" pitchFamily="18" charset="0"/>
              </a:rPr>
              <a:t>Inclusive Education</a:t>
            </a:r>
          </a:p>
          <a:p>
            <a:r>
              <a:rPr lang="en-US" dirty="0">
                <a:latin typeface="Cambria" pitchFamily="18" charset="0"/>
                <a:ea typeface="Cambria" pitchFamily="18" charset="0"/>
              </a:rPr>
              <a:t>Inclusive </a:t>
            </a:r>
            <a:r>
              <a:rPr lang="en-US" dirty="0" smtClean="0">
                <a:latin typeface="Cambria" pitchFamily="18" charset="0"/>
                <a:ea typeface="Cambria" pitchFamily="18" charset="0"/>
              </a:rPr>
              <a:t>Health</a:t>
            </a:r>
          </a:p>
          <a:p>
            <a:r>
              <a:rPr lang="en-US" dirty="0" smtClean="0">
                <a:latin typeface="Cambria" pitchFamily="18" charset="0"/>
                <a:ea typeface="Cambria" pitchFamily="18" charset="0"/>
              </a:rPr>
              <a:t>Awareness Raising </a:t>
            </a:r>
          </a:p>
          <a:p>
            <a:r>
              <a:rPr lang="en-US" dirty="0"/>
              <a:t>Economic Empowerment </a:t>
            </a:r>
            <a:endParaRPr lang="en-US" dirty="0" smtClean="0">
              <a:latin typeface="Cambria" pitchFamily="18" charset="0"/>
              <a:ea typeface="Cambria" pitchFamily="18" charset="0"/>
            </a:endParaRPr>
          </a:p>
          <a:p>
            <a:r>
              <a:rPr lang="en-US" dirty="0" smtClean="0">
                <a:latin typeface="Cambria" pitchFamily="18" charset="0"/>
                <a:ea typeface="Cambria" pitchFamily="18" charset="0"/>
              </a:rPr>
              <a:t>Humanitarian &amp; Emergency Response</a:t>
            </a:r>
          </a:p>
          <a:p>
            <a:r>
              <a:rPr lang="en-US" dirty="0" smtClean="0">
                <a:latin typeface="Cambria" pitchFamily="18" charset="0"/>
                <a:ea typeface="Cambria" pitchFamily="18" charset="0"/>
              </a:rPr>
              <a:t>Gender And Inclusion</a:t>
            </a:r>
          </a:p>
          <a:p>
            <a:r>
              <a:rPr lang="en-US" dirty="0" smtClean="0"/>
              <a:t>Legal Advisory</a:t>
            </a:r>
          </a:p>
          <a:p>
            <a:r>
              <a:rPr lang="en-US" dirty="0" smtClean="0"/>
              <a:t>Livelihood</a:t>
            </a:r>
          </a:p>
          <a:p>
            <a:r>
              <a:rPr lang="en-US" smtClean="0"/>
              <a:t>WASH</a:t>
            </a:r>
            <a:endParaRPr lang="en-US" dirty="0" smtClean="0"/>
          </a:p>
          <a:p>
            <a:r>
              <a:rPr lang="en-US" dirty="0" smtClean="0"/>
              <a:t>Resource Mobilization And Fundraising </a:t>
            </a:r>
          </a:p>
          <a:p>
            <a:r>
              <a:rPr lang="en-US" dirty="0" smtClean="0"/>
              <a:t>Partnership And Membership</a:t>
            </a:r>
          </a:p>
          <a:p>
            <a:r>
              <a:rPr lang="en-US" dirty="0" smtClean="0"/>
              <a:t>TVET and </a:t>
            </a:r>
            <a:r>
              <a:rPr lang="en-US" dirty="0"/>
              <a:t>V</a:t>
            </a:r>
            <a:r>
              <a:rPr lang="en-US" dirty="0" smtClean="0"/>
              <a:t>ocational </a:t>
            </a:r>
            <a:r>
              <a:rPr lang="en-US" dirty="0"/>
              <a:t>T</a:t>
            </a:r>
            <a:r>
              <a:rPr lang="en-US" dirty="0" smtClean="0"/>
              <a:t>raining </a:t>
            </a:r>
          </a:p>
          <a:p>
            <a:endParaRPr lang="en-US" dirty="0" smtClean="0"/>
          </a:p>
          <a:p>
            <a:endParaRPr lang="en-US" dirty="0" smtClean="0"/>
          </a:p>
          <a:p>
            <a:endParaRPr lang="en-US" dirty="0"/>
          </a:p>
        </p:txBody>
      </p:sp>
    </p:spTree>
    <p:extLst>
      <p:ext uri="{BB962C8B-B14F-4D97-AF65-F5344CB8AC3E}">
        <p14:creationId xmlns:p14="http://schemas.microsoft.com/office/powerpoint/2010/main" val="407769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86905"/>
          </a:xfrm>
        </p:spPr>
        <p:txBody>
          <a:bodyPr>
            <a:normAutofit fontScale="90000"/>
          </a:bodyPr>
          <a:lstStyle/>
          <a:p>
            <a:r>
              <a:rPr lang="en-US" dirty="0" smtClean="0"/>
              <a:t>FEAPD     </a:t>
            </a:r>
            <a:endParaRPr lang="en-US" dirty="0"/>
          </a:p>
        </p:txBody>
      </p:sp>
      <p:graphicFrame>
        <p:nvGraphicFramePr>
          <p:cNvPr id="4" name="Content Placeholder 3"/>
          <p:cNvGraphicFramePr>
            <a:graphicFrameLocks noGrp="1"/>
          </p:cNvGraphicFramePr>
          <p:nvPr>
            <p:ph idx="1"/>
            <p:extLst/>
          </p:nvPr>
        </p:nvGraphicFramePr>
        <p:xfrm>
          <a:off x="145279" y="752030"/>
          <a:ext cx="11895745" cy="5896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163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2327</Words>
  <Application>Microsoft Office PowerPoint</Application>
  <PresentationFormat>Widescreen</PresentationFormat>
  <Paragraphs>301</Paragraphs>
  <Slides>29</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Agency FB</vt:lpstr>
      <vt:lpstr>Algerian</vt:lpstr>
      <vt:lpstr>Arial</vt:lpstr>
      <vt:lpstr>Arial Narrow</vt:lpstr>
      <vt:lpstr>Calibri</vt:lpstr>
      <vt:lpstr>Calibri Light</vt:lpstr>
      <vt:lpstr>Cambria</vt:lpstr>
      <vt:lpstr>Gill Sans MT</vt:lpstr>
      <vt:lpstr>Nyala</vt:lpstr>
      <vt:lpstr>Times New Roman</vt:lpstr>
      <vt:lpstr>Trebuchet MS</vt:lpstr>
      <vt:lpstr>Verdana</vt:lpstr>
      <vt:lpstr>Wingdings</vt:lpstr>
      <vt:lpstr>Office Theme</vt:lpstr>
      <vt:lpstr>PowerPoint Presentation</vt:lpstr>
      <vt:lpstr>Outline of the presentation</vt:lpstr>
      <vt:lpstr>PowerPoint Presentation</vt:lpstr>
      <vt:lpstr>PowerPoint Presentation</vt:lpstr>
      <vt:lpstr>PowerPoint Presentation</vt:lpstr>
      <vt:lpstr>PowerPoint Presentation</vt:lpstr>
      <vt:lpstr>FEAPD objectives</vt:lpstr>
      <vt:lpstr>FEAPD Programmatic Area</vt:lpstr>
      <vt:lpstr>FEAPD     </vt:lpstr>
      <vt:lpstr>FEAPD Policy and Manuals</vt:lpstr>
      <vt:lpstr>PowerPoint Presentation</vt:lpstr>
      <vt:lpstr>Donors &amp; Implementing partners</vt:lpstr>
      <vt:lpstr>FEAPD Active Project 92,077,398 ETB</vt:lpstr>
      <vt:lpstr>PowerPoint Presentation</vt:lpstr>
      <vt:lpstr>Some of the high level achievements of FEAPD</vt:lpstr>
      <vt:lpstr>Cont..</vt:lpstr>
      <vt:lpstr>Cont..</vt:lpstr>
      <vt:lpstr>Participation on National Dialog</vt:lpstr>
      <vt:lpstr>Cont..</vt:lpstr>
      <vt:lpstr>Cont..</vt:lpstr>
      <vt:lpstr>OPDs Mapping</vt:lpstr>
      <vt:lpstr>IDPD</vt:lpstr>
      <vt:lpstr>COVID-19 emergency project  </vt:lpstr>
      <vt:lpstr>Achievements of FEAPD-Save the Children partnership project</vt:lpstr>
      <vt:lpstr>Cont..</vt:lpstr>
      <vt:lpstr>PowerPoint Presentation</vt:lpstr>
      <vt:lpstr>PowerPoint Presentation</vt:lpstr>
      <vt:lpstr>Opportunities and Challenges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61</cp:revision>
  <dcterms:created xsi:type="dcterms:W3CDTF">2022-08-24T17:55:32Z</dcterms:created>
  <dcterms:modified xsi:type="dcterms:W3CDTF">2022-09-02T07:08:27Z</dcterms:modified>
</cp:coreProperties>
</file>