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1.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comment2.xml" ContentType="application/vnd.openxmlformats-officedocument.presentationml.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648" r:id="rId4"/>
    <p:sldMasterId id="2147483688" r:id="rId5"/>
  </p:sldMasterIdLst>
  <p:notesMasterIdLst>
    <p:notesMasterId r:id="rId201"/>
  </p:notesMasterIdLst>
  <p:handoutMasterIdLst>
    <p:handoutMasterId r:id="rId202"/>
  </p:handoutMasterIdLst>
  <p:sldIdLst>
    <p:sldId id="1792" r:id="rId6"/>
    <p:sldId id="2006" r:id="rId7"/>
    <p:sldId id="1232" r:id="rId8"/>
    <p:sldId id="1809" r:id="rId9"/>
    <p:sldId id="1807" r:id="rId10"/>
    <p:sldId id="1810" r:id="rId11"/>
    <p:sldId id="507" r:id="rId12"/>
    <p:sldId id="511" r:id="rId13"/>
    <p:sldId id="512" r:id="rId14"/>
    <p:sldId id="516" r:id="rId15"/>
    <p:sldId id="518" r:id="rId16"/>
    <p:sldId id="526" r:id="rId17"/>
    <p:sldId id="519" r:id="rId18"/>
    <p:sldId id="527" r:id="rId19"/>
    <p:sldId id="520" r:id="rId20"/>
    <p:sldId id="532" r:id="rId21"/>
    <p:sldId id="531" r:id="rId22"/>
    <p:sldId id="1598" r:id="rId23"/>
    <p:sldId id="2011" r:id="rId24"/>
    <p:sldId id="2012" r:id="rId25"/>
    <p:sldId id="2017" r:id="rId26"/>
    <p:sldId id="2018" r:id="rId27"/>
    <p:sldId id="2013" r:id="rId28"/>
    <p:sldId id="2014" r:id="rId29"/>
    <p:sldId id="1267" r:id="rId30"/>
    <p:sldId id="1619" r:id="rId31"/>
    <p:sldId id="1620" r:id="rId32"/>
    <p:sldId id="296" r:id="rId33"/>
    <p:sldId id="1616" r:id="rId34"/>
    <p:sldId id="1864" r:id="rId35"/>
    <p:sldId id="1865" r:id="rId36"/>
    <p:sldId id="1866" r:id="rId37"/>
    <p:sldId id="1821" r:id="rId38"/>
    <p:sldId id="1820" r:id="rId39"/>
    <p:sldId id="1782" r:id="rId40"/>
    <p:sldId id="1794" r:id="rId41"/>
    <p:sldId id="1825" r:id="rId42"/>
    <p:sldId id="1823" r:id="rId43"/>
    <p:sldId id="1826" r:id="rId44"/>
    <p:sldId id="1751" r:id="rId45"/>
    <p:sldId id="1828" r:id="rId46"/>
    <p:sldId id="1997" r:id="rId47"/>
    <p:sldId id="1752" r:id="rId48"/>
    <p:sldId id="1830" r:id="rId49"/>
    <p:sldId id="1784" r:id="rId50"/>
    <p:sldId id="1785" r:id="rId51"/>
    <p:sldId id="1758" r:id="rId52"/>
    <p:sldId id="370" r:id="rId53"/>
    <p:sldId id="1861" r:id="rId54"/>
    <p:sldId id="1969" r:id="rId55"/>
    <p:sldId id="1970" r:id="rId56"/>
    <p:sldId id="1971" r:id="rId57"/>
    <p:sldId id="1972" r:id="rId58"/>
    <p:sldId id="1974" r:id="rId59"/>
    <p:sldId id="1975" r:id="rId60"/>
    <p:sldId id="2008" r:id="rId61"/>
    <p:sldId id="1976" r:id="rId62"/>
    <p:sldId id="1977" r:id="rId63"/>
    <p:sldId id="256" r:id="rId64"/>
    <p:sldId id="283" r:id="rId65"/>
    <p:sldId id="298" r:id="rId66"/>
    <p:sldId id="294" r:id="rId67"/>
    <p:sldId id="2020" r:id="rId68"/>
    <p:sldId id="297" r:id="rId69"/>
    <p:sldId id="284" r:id="rId70"/>
    <p:sldId id="285" r:id="rId71"/>
    <p:sldId id="258" r:id="rId72"/>
    <p:sldId id="288" r:id="rId73"/>
    <p:sldId id="289" r:id="rId74"/>
    <p:sldId id="290" r:id="rId75"/>
    <p:sldId id="291" r:id="rId76"/>
    <p:sldId id="293" r:id="rId77"/>
    <p:sldId id="295" r:id="rId78"/>
    <p:sldId id="273" r:id="rId79"/>
    <p:sldId id="274" r:id="rId80"/>
    <p:sldId id="275" r:id="rId81"/>
    <p:sldId id="276" r:id="rId82"/>
    <p:sldId id="278" r:id="rId83"/>
    <p:sldId id="277" r:id="rId84"/>
    <p:sldId id="279" r:id="rId85"/>
    <p:sldId id="257" r:id="rId86"/>
    <p:sldId id="260" r:id="rId87"/>
    <p:sldId id="1831" r:id="rId88"/>
    <p:sldId id="1868" r:id="rId89"/>
    <p:sldId id="1850" r:id="rId90"/>
    <p:sldId id="1852" r:id="rId91"/>
    <p:sldId id="1853" r:id="rId92"/>
    <p:sldId id="1854" r:id="rId93"/>
    <p:sldId id="1855" r:id="rId94"/>
    <p:sldId id="1857" r:id="rId95"/>
    <p:sldId id="1858" r:id="rId96"/>
    <p:sldId id="1860" r:id="rId97"/>
    <p:sldId id="1844" r:id="rId98"/>
    <p:sldId id="1867" r:id="rId99"/>
    <p:sldId id="1869" r:id="rId100"/>
    <p:sldId id="1870" r:id="rId101"/>
    <p:sldId id="1871" r:id="rId102"/>
    <p:sldId id="1872" r:id="rId103"/>
    <p:sldId id="1873" r:id="rId104"/>
    <p:sldId id="1874" r:id="rId105"/>
    <p:sldId id="1875" r:id="rId106"/>
    <p:sldId id="1876" r:id="rId107"/>
    <p:sldId id="1877" r:id="rId108"/>
    <p:sldId id="1879" r:id="rId109"/>
    <p:sldId id="1880" r:id="rId110"/>
    <p:sldId id="1985" r:id="rId111"/>
    <p:sldId id="1987" r:id="rId112"/>
    <p:sldId id="1989" r:id="rId113"/>
    <p:sldId id="1990" r:id="rId114"/>
    <p:sldId id="1991" r:id="rId115"/>
    <p:sldId id="1992" r:id="rId116"/>
    <p:sldId id="1881" r:id="rId117"/>
    <p:sldId id="1882" r:id="rId118"/>
    <p:sldId id="1883" r:id="rId119"/>
    <p:sldId id="1884" r:id="rId120"/>
    <p:sldId id="1885" r:id="rId121"/>
    <p:sldId id="1886" r:id="rId122"/>
    <p:sldId id="1887" r:id="rId123"/>
    <p:sldId id="1888" r:id="rId124"/>
    <p:sldId id="1889" r:id="rId125"/>
    <p:sldId id="1897" r:id="rId126"/>
    <p:sldId id="1890" r:id="rId127"/>
    <p:sldId id="1891" r:id="rId128"/>
    <p:sldId id="1892" r:id="rId129"/>
    <p:sldId id="1893" r:id="rId130"/>
    <p:sldId id="1894" r:id="rId131"/>
    <p:sldId id="1895" r:id="rId132"/>
    <p:sldId id="1896" r:id="rId133"/>
    <p:sldId id="1993" r:id="rId134"/>
    <p:sldId id="1994" r:id="rId135"/>
    <p:sldId id="1995" r:id="rId136"/>
    <p:sldId id="1801" r:id="rId137"/>
    <p:sldId id="1898" r:id="rId138"/>
    <p:sldId id="1899" r:id="rId139"/>
    <p:sldId id="1928" r:id="rId140"/>
    <p:sldId id="1901" r:id="rId141"/>
    <p:sldId id="1902" r:id="rId142"/>
    <p:sldId id="1903" r:id="rId143"/>
    <p:sldId id="1904" r:id="rId144"/>
    <p:sldId id="1905" r:id="rId145"/>
    <p:sldId id="1907" r:id="rId146"/>
    <p:sldId id="1908" r:id="rId147"/>
    <p:sldId id="1910" r:id="rId148"/>
    <p:sldId id="1911" r:id="rId149"/>
    <p:sldId id="1912" r:id="rId150"/>
    <p:sldId id="1913" r:id="rId151"/>
    <p:sldId id="1914" r:id="rId152"/>
    <p:sldId id="1915" r:id="rId153"/>
    <p:sldId id="1921" r:id="rId154"/>
    <p:sldId id="1922" r:id="rId155"/>
    <p:sldId id="1925" r:id="rId156"/>
    <p:sldId id="1926" r:id="rId157"/>
    <p:sldId id="1714" r:id="rId158"/>
    <p:sldId id="2002" r:id="rId159"/>
    <p:sldId id="1283" r:id="rId160"/>
    <p:sldId id="1934" r:id="rId161"/>
    <p:sldId id="1935" r:id="rId162"/>
    <p:sldId id="1936" r:id="rId163"/>
    <p:sldId id="1937" r:id="rId164"/>
    <p:sldId id="1938" r:id="rId165"/>
    <p:sldId id="1940" r:id="rId166"/>
    <p:sldId id="1941" r:id="rId167"/>
    <p:sldId id="1942" r:id="rId168"/>
    <p:sldId id="1952" r:id="rId169"/>
    <p:sldId id="1953" r:id="rId170"/>
    <p:sldId id="1954" r:id="rId171"/>
    <p:sldId id="1955" r:id="rId172"/>
    <p:sldId id="1956" r:id="rId173"/>
    <p:sldId id="1957" r:id="rId174"/>
    <p:sldId id="1958" r:id="rId175"/>
    <p:sldId id="1959" r:id="rId176"/>
    <p:sldId id="1960" r:id="rId177"/>
    <p:sldId id="1961" r:id="rId178"/>
    <p:sldId id="1962" r:id="rId179"/>
    <p:sldId id="1963" r:id="rId180"/>
    <p:sldId id="2021" r:id="rId181"/>
    <p:sldId id="2024" r:id="rId182"/>
    <p:sldId id="2025" r:id="rId183"/>
    <p:sldId id="2026" r:id="rId184"/>
    <p:sldId id="1967" r:id="rId185"/>
    <p:sldId id="1968" r:id="rId186"/>
    <p:sldId id="2003" r:id="rId187"/>
    <p:sldId id="2027" r:id="rId188"/>
    <p:sldId id="1706" r:id="rId189"/>
    <p:sldId id="1789" r:id="rId190"/>
    <p:sldId id="1791" r:id="rId191"/>
    <p:sldId id="1739" r:id="rId192"/>
    <p:sldId id="1738" r:id="rId193"/>
    <p:sldId id="1652" r:id="rId194"/>
    <p:sldId id="1653" r:id="rId195"/>
    <p:sldId id="1269" r:id="rId196"/>
    <p:sldId id="1717" r:id="rId197"/>
    <p:sldId id="2009" r:id="rId198"/>
    <p:sldId id="2010" r:id="rId199"/>
    <p:sldId id="1862" r:id="rId20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A5AB9EC1-351F-4FFA-ABD8-396F21722D66}">
          <p14:sldIdLst>
            <p14:sldId id="1792"/>
            <p14:sldId id="2006"/>
            <p14:sldId id="1232"/>
            <p14:sldId id="1809"/>
            <p14:sldId id="1807"/>
            <p14:sldId id="1810"/>
            <p14:sldId id="507"/>
            <p14:sldId id="511"/>
            <p14:sldId id="512"/>
            <p14:sldId id="516"/>
            <p14:sldId id="518"/>
            <p14:sldId id="526"/>
            <p14:sldId id="519"/>
            <p14:sldId id="527"/>
            <p14:sldId id="520"/>
            <p14:sldId id="532"/>
            <p14:sldId id="531"/>
            <p14:sldId id="1598"/>
            <p14:sldId id="2011"/>
            <p14:sldId id="2012"/>
            <p14:sldId id="2017"/>
            <p14:sldId id="2018"/>
            <p14:sldId id="2013"/>
            <p14:sldId id="2014"/>
            <p14:sldId id="1267"/>
            <p14:sldId id="1619"/>
            <p14:sldId id="1620"/>
            <p14:sldId id="296"/>
            <p14:sldId id="1616"/>
            <p14:sldId id="1864"/>
            <p14:sldId id="1865"/>
            <p14:sldId id="1866"/>
            <p14:sldId id="1821"/>
            <p14:sldId id="1820"/>
            <p14:sldId id="1782"/>
            <p14:sldId id="1794"/>
            <p14:sldId id="1825"/>
            <p14:sldId id="1823"/>
            <p14:sldId id="1826"/>
            <p14:sldId id="1751"/>
            <p14:sldId id="1828"/>
            <p14:sldId id="1997"/>
            <p14:sldId id="1752"/>
            <p14:sldId id="1830"/>
            <p14:sldId id="1784"/>
            <p14:sldId id="1785"/>
            <p14:sldId id="1758"/>
            <p14:sldId id="370"/>
            <p14:sldId id="1861"/>
            <p14:sldId id="1969"/>
            <p14:sldId id="1970"/>
            <p14:sldId id="1971"/>
            <p14:sldId id="1972"/>
            <p14:sldId id="1974"/>
            <p14:sldId id="1975"/>
            <p14:sldId id="2008"/>
            <p14:sldId id="1976"/>
            <p14:sldId id="1977"/>
            <p14:sldId id="256"/>
            <p14:sldId id="283"/>
            <p14:sldId id="298"/>
            <p14:sldId id="294"/>
            <p14:sldId id="2020"/>
            <p14:sldId id="297"/>
            <p14:sldId id="284"/>
            <p14:sldId id="285"/>
            <p14:sldId id="258"/>
            <p14:sldId id="288"/>
            <p14:sldId id="289"/>
            <p14:sldId id="290"/>
            <p14:sldId id="291"/>
            <p14:sldId id="293"/>
            <p14:sldId id="295"/>
            <p14:sldId id="273"/>
            <p14:sldId id="274"/>
            <p14:sldId id="275"/>
            <p14:sldId id="276"/>
            <p14:sldId id="278"/>
            <p14:sldId id="277"/>
            <p14:sldId id="279"/>
            <p14:sldId id="257"/>
            <p14:sldId id="260"/>
            <p14:sldId id="1831"/>
            <p14:sldId id="1868"/>
            <p14:sldId id="1850"/>
            <p14:sldId id="1852"/>
            <p14:sldId id="1853"/>
            <p14:sldId id="1854"/>
            <p14:sldId id="1855"/>
            <p14:sldId id="1857"/>
            <p14:sldId id="1858"/>
            <p14:sldId id="1860"/>
            <p14:sldId id="1844"/>
            <p14:sldId id="1867"/>
            <p14:sldId id="1869"/>
            <p14:sldId id="1870"/>
            <p14:sldId id="1871"/>
            <p14:sldId id="1872"/>
            <p14:sldId id="1873"/>
            <p14:sldId id="1874"/>
            <p14:sldId id="1875"/>
            <p14:sldId id="1876"/>
            <p14:sldId id="1877"/>
            <p14:sldId id="1879"/>
            <p14:sldId id="1880"/>
            <p14:sldId id="1985"/>
            <p14:sldId id="1987"/>
            <p14:sldId id="1989"/>
            <p14:sldId id="1990"/>
            <p14:sldId id="1991"/>
            <p14:sldId id="1992"/>
            <p14:sldId id="1881"/>
            <p14:sldId id="1882"/>
            <p14:sldId id="1883"/>
            <p14:sldId id="1884"/>
            <p14:sldId id="1885"/>
            <p14:sldId id="1886"/>
            <p14:sldId id="1887"/>
            <p14:sldId id="1888"/>
            <p14:sldId id="1889"/>
            <p14:sldId id="1897"/>
            <p14:sldId id="1890"/>
            <p14:sldId id="1891"/>
            <p14:sldId id="1892"/>
            <p14:sldId id="1893"/>
            <p14:sldId id="1894"/>
            <p14:sldId id="1895"/>
            <p14:sldId id="1896"/>
            <p14:sldId id="1993"/>
            <p14:sldId id="1994"/>
            <p14:sldId id="1995"/>
            <p14:sldId id="1801"/>
            <p14:sldId id="1898"/>
            <p14:sldId id="1899"/>
            <p14:sldId id="1928"/>
            <p14:sldId id="1901"/>
            <p14:sldId id="1902"/>
            <p14:sldId id="1903"/>
            <p14:sldId id="1904"/>
            <p14:sldId id="1905"/>
            <p14:sldId id="1907"/>
            <p14:sldId id="1908"/>
            <p14:sldId id="1910"/>
            <p14:sldId id="1911"/>
            <p14:sldId id="1912"/>
            <p14:sldId id="1913"/>
            <p14:sldId id="1914"/>
            <p14:sldId id="1915"/>
            <p14:sldId id="1921"/>
            <p14:sldId id="1922"/>
            <p14:sldId id="1925"/>
            <p14:sldId id="1926"/>
            <p14:sldId id="1714"/>
            <p14:sldId id="2002"/>
            <p14:sldId id="1283"/>
            <p14:sldId id="1934"/>
            <p14:sldId id="1935"/>
            <p14:sldId id="1936"/>
            <p14:sldId id="1937"/>
            <p14:sldId id="1938"/>
            <p14:sldId id="1940"/>
            <p14:sldId id="1941"/>
            <p14:sldId id="1942"/>
            <p14:sldId id="1952"/>
            <p14:sldId id="1953"/>
            <p14:sldId id="1954"/>
            <p14:sldId id="1955"/>
            <p14:sldId id="1956"/>
            <p14:sldId id="1957"/>
            <p14:sldId id="1958"/>
            <p14:sldId id="1959"/>
            <p14:sldId id="1960"/>
            <p14:sldId id="1961"/>
            <p14:sldId id="1962"/>
            <p14:sldId id="1963"/>
            <p14:sldId id="2021"/>
            <p14:sldId id="2024"/>
            <p14:sldId id="2025"/>
            <p14:sldId id="2026"/>
            <p14:sldId id="1967"/>
            <p14:sldId id="1968"/>
            <p14:sldId id="2003"/>
            <p14:sldId id="2027"/>
            <p14:sldId id="1706"/>
            <p14:sldId id="1789"/>
            <p14:sldId id="1791"/>
            <p14:sldId id="1739"/>
            <p14:sldId id="1738"/>
            <p14:sldId id="1652"/>
            <p14:sldId id="1653"/>
            <p14:sldId id="1269"/>
            <p14:sldId id="1717"/>
            <p14:sldId id="2009"/>
            <p14:sldId id="2010"/>
            <p14:sldId id="1862"/>
          </p14:sldIdLst>
        </p14:section>
      </p14:sectionLst>
    </p:ext>
    <p:ext uri="{EFAFB233-063F-42B5-8137-9DF3F51BA10A}">
      <p15:sldGuideLst xmlns:p15="http://schemas.microsoft.com/office/powerpoint/2012/main">
        <p15:guide id="1" orient="horz" pos="3973">
          <p15:clr>
            <a:srgbClr val="A4A3A4"/>
          </p15:clr>
        </p15:guide>
        <p15:guide id="2" orient="horz" pos="738">
          <p15:clr>
            <a:srgbClr val="A4A3A4"/>
          </p15:clr>
        </p15:guide>
        <p15:guide id="3" orient="horz" pos="997">
          <p15:clr>
            <a:srgbClr val="A4A3A4"/>
          </p15:clr>
        </p15:guide>
        <p15:guide id="4" pos="5658">
          <p15:clr>
            <a:srgbClr val="A4A3A4"/>
          </p15:clr>
        </p15:guide>
        <p15:guide id="5" pos="95">
          <p15:clr>
            <a:srgbClr val="A4A3A4"/>
          </p15:clr>
        </p15:guide>
        <p15:guide id="6" pos="272">
          <p15:clr>
            <a:srgbClr val="A4A3A4"/>
          </p15:clr>
        </p15:guide>
        <p15:guide id="7" pos="2879">
          <p15:clr>
            <a:srgbClr val="A4A3A4"/>
          </p15:clr>
        </p15:guide>
      </p15:sldGuideLst>
    </p:ext>
    <p:ext uri="{2D200454-40CA-4A62-9FC3-DE9A4176ACB9}">
      <p15:notesGuideLst xmlns:p15="http://schemas.microsoft.com/office/powerpoint/2012/main">
        <p15:guide id="1" orient="horz" pos="3015" userDrawn="1">
          <p15:clr>
            <a:srgbClr val="A4A3A4"/>
          </p15:clr>
        </p15:guide>
        <p15:guide id="2" pos="2303" userDrawn="1">
          <p15:clr>
            <a:srgbClr val="A4A3A4"/>
          </p15:clr>
        </p15:guide>
        <p15:guide id="3" orient="horz" pos="2928"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feinstein" initials="C" lastIdx="0" clrIdx="0"/>
  <p:cmAuthor id="1" name="Feinstein, Clare" initials="FC" lastIdx="31" clrIdx="1"/>
  <p:cmAuthor id="2" name="Jane Calder" initials="JC" lastIdx="99" clrIdx="2"/>
  <p:cmAuthor id="3" name="Nikolaidis, Nicole" initials="NN" lastIdx="199" clrIdx="3"/>
  <p:cmAuthor id="4" name="Nicole Nikolaidis" initials="NN" lastIdx="2" clrIdx="4"/>
  <p:cmAuthor id="5" name="Blackburn, Claire" initials="BC" lastIdx="88" clrIdx="5"/>
  <p:cmAuthor id="6" name="Veldhuizen, Caroline" initials="VC" lastIdx="220" clrIdx="6"/>
  <p:cmAuthor id="7" name="Rebecca Smith" initials="RS" lastIdx="13" clrIdx="7"/>
  <p:cmAuthor id="8" name="Passerini, Marta" initials="PM" lastIdx="18" clrIdx="8"/>
  <p:cmAuthor id="9" name="Tengnas, Karin" initials="TK" lastIdx="24" clrIdx="9"/>
  <p:cmAuthor id="10" name="de Ferrari, Anna" initials="dFA" lastIdx="28" clrIdx="10"/>
  <p:cmAuthor id="11" name="Rea" initials="R" lastIdx="6" clrIdx="11"/>
  <p:cmAuthor id="12" name="Orsander, Martina" initials="OM" lastIdx="5"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340"/>
    <a:srgbClr val="F60006"/>
    <a:srgbClr val="FFFF66"/>
    <a:srgbClr val="D1CCBD"/>
    <a:srgbClr val="009CA6"/>
    <a:srgbClr val="F2A900"/>
    <a:srgbClr val="FF4C02"/>
    <a:srgbClr val="9A3324"/>
    <a:srgbClr val="DA291C"/>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1" autoAdjust="0"/>
    <p:restoredTop sz="95714" autoAdjust="0"/>
  </p:normalViewPr>
  <p:slideViewPr>
    <p:cSldViewPr snapToGrid="0">
      <p:cViewPr varScale="1">
        <p:scale>
          <a:sx n="68" d="100"/>
          <a:sy n="68" d="100"/>
        </p:scale>
        <p:origin x="1782" y="60"/>
      </p:cViewPr>
      <p:guideLst>
        <p:guide orient="horz" pos="3973"/>
        <p:guide orient="horz" pos="738"/>
        <p:guide orient="horz" pos="997"/>
        <p:guide pos="5658"/>
        <p:guide pos="95"/>
        <p:guide pos="272"/>
        <p:guide pos="2879"/>
      </p:guideLst>
    </p:cSldViewPr>
  </p:slideViewPr>
  <p:notesTextViewPr>
    <p:cViewPr>
      <p:scale>
        <a:sx n="3" d="2"/>
        <a:sy n="3" d="2"/>
      </p:scale>
      <p:origin x="0" y="0"/>
    </p:cViewPr>
  </p:notesTextViewPr>
  <p:sorterViewPr>
    <p:cViewPr varScale="1">
      <p:scale>
        <a:sx n="100" d="100"/>
        <a:sy n="100" d="100"/>
      </p:scale>
      <p:origin x="0" y="-44838"/>
    </p:cViewPr>
  </p:sorterViewPr>
  <p:notesViewPr>
    <p:cSldViewPr snapToGrid="0">
      <p:cViewPr>
        <p:scale>
          <a:sx n="1" d="2"/>
          <a:sy n="1" d="2"/>
        </p:scale>
        <p:origin x="3379" y="432"/>
      </p:cViewPr>
      <p:guideLst>
        <p:guide orient="horz" pos="3015"/>
        <p:guide pos="2303"/>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theme" Target="theme/theme1.xml"/><Relationship Id="rId201" Type="http://schemas.openxmlformats.org/officeDocument/2006/relationships/notesMaster" Target="notesMasters/notes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handoutMaster" Target="handoutMasters/handoutMaster1.xml"/><Relationship Id="rId207"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204"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s>
</file>

<file path=ppt/comments/comment1.xml><?xml version="1.0" encoding="utf-8"?>
<p:cmLst xmlns:a="http://schemas.openxmlformats.org/drawingml/2006/main" xmlns:r="http://schemas.openxmlformats.org/officeDocument/2006/relationships" xmlns:p="http://schemas.openxmlformats.org/presentationml/2006/main">
  <p:cm authorId="12" dt="2020-10-12T13:19:31.937" idx="5">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2" dt="2020-10-12T13:13:38.850" idx="4">
    <p:pos x="6085" y="218"/>
    <p:text>See if Abner has local pictures to replace with</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9A575-7438-467F-B9B5-39534E2B2B20}" type="doc">
      <dgm:prSet loTypeId="urn:microsoft.com/office/officeart/2005/8/layout/cycle5" loCatId="cycle" qsTypeId="urn:microsoft.com/office/officeart/2005/8/quickstyle/simple1" qsCatId="simple" csTypeId="urn:microsoft.com/office/officeart/2005/8/colors/accent2_3" csCatId="accent2" phldr="1"/>
      <dgm:spPr/>
      <dgm:t>
        <a:bodyPr/>
        <a:lstStyle/>
        <a:p>
          <a:endParaRPr lang="sv-SE"/>
        </a:p>
      </dgm:t>
    </dgm:pt>
    <dgm:pt modelId="{BFE6B6D1-C7BE-40B3-AB43-5BA3D53B8B4B}">
      <dgm:prSet phldrT="[Text]"/>
      <dgm:spPr/>
      <dgm:t>
        <a:bodyPr/>
        <a:lstStyle/>
        <a:p>
          <a:r>
            <a:rPr lang="en-US" noProof="0" dirty="0"/>
            <a:t>Isolation /self pity/ fear/ depression</a:t>
          </a:r>
        </a:p>
      </dgm:t>
    </dgm:pt>
    <dgm:pt modelId="{819A2E2B-9A5E-4ACD-BABA-AD403643431F}" type="parTrans" cxnId="{91294CB3-722E-40D8-97D2-9BC4F6E8F7D4}">
      <dgm:prSet/>
      <dgm:spPr/>
      <dgm:t>
        <a:bodyPr/>
        <a:lstStyle/>
        <a:p>
          <a:endParaRPr lang="en-US" noProof="0" dirty="0"/>
        </a:p>
      </dgm:t>
    </dgm:pt>
    <dgm:pt modelId="{696F4720-B622-4B93-AE29-92F27690EDD0}" type="sibTrans" cxnId="{91294CB3-722E-40D8-97D2-9BC4F6E8F7D4}">
      <dgm:prSet/>
      <dgm:spPr/>
      <dgm:t>
        <a:bodyPr/>
        <a:lstStyle/>
        <a:p>
          <a:endParaRPr lang="en-US" noProof="0" dirty="0"/>
        </a:p>
      </dgm:t>
    </dgm:pt>
    <dgm:pt modelId="{7B2ECBB4-D63F-4085-A5C7-144B6234C88A}">
      <dgm:prSet phldrT="[Text]"/>
      <dgm:spPr/>
      <dgm:t>
        <a:bodyPr/>
        <a:lstStyle/>
        <a:p>
          <a:r>
            <a:rPr lang="en-US" noProof="0" dirty="0"/>
            <a:t>Counselling/ Acceptance </a:t>
          </a:r>
        </a:p>
      </dgm:t>
    </dgm:pt>
    <dgm:pt modelId="{3EAD508A-B885-421F-BF7F-6FFD16239C02}" type="parTrans" cxnId="{CBEED85B-8E22-4A2B-95D9-3A6C05A4F823}">
      <dgm:prSet/>
      <dgm:spPr/>
      <dgm:t>
        <a:bodyPr/>
        <a:lstStyle/>
        <a:p>
          <a:endParaRPr lang="en-US" noProof="0" dirty="0"/>
        </a:p>
      </dgm:t>
    </dgm:pt>
    <dgm:pt modelId="{0DABA426-E0E3-476B-83EF-220AD18A7315}" type="sibTrans" cxnId="{CBEED85B-8E22-4A2B-95D9-3A6C05A4F823}">
      <dgm:prSet/>
      <dgm:spPr/>
      <dgm:t>
        <a:bodyPr/>
        <a:lstStyle/>
        <a:p>
          <a:endParaRPr lang="en-US" noProof="0" dirty="0"/>
        </a:p>
      </dgm:t>
    </dgm:pt>
    <dgm:pt modelId="{5476C21C-8933-4872-968A-B97F211B42A9}">
      <dgm:prSet phldrT="[Text]"/>
      <dgm:spPr/>
      <dgm:t>
        <a:bodyPr/>
        <a:lstStyle/>
        <a:p>
          <a:r>
            <a:rPr lang="en-US" noProof="0" dirty="0"/>
            <a:t>Understand Rights/ get role models</a:t>
          </a:r>
        </a:p>
      </dgm:t>
    </dgm:pt>
    <dgm:pt modelId="{D0BE7A65-799E-4785-82F6-EA77BDB6FE65}" type="parTrans" cxnId="{C960A9A8-30E5-4C22-BBE9-F1811D5667CE}">
      <dgm:prSet/>
      <dgm:spPr/>
      <dgm:t>
        <a:bodyPr/>
        <a:lstStyle/>
        <a:p>
          <a:endParaRPr lang="en-US" noProof="0" dirty="0"/>
        </a:p>
      </dgm:t>
    </dgm:pt>
    <dgm:pt modelId="{D54EAC2A-E077-4011-8265-D436F1D2C5F5}" type="sibTrans" cxnId="{C960A9A8-30E5-4C22-BBE9-F1811D5667CE}">
      <dgm:prSet/>
      <dgm:spPr/>
      <dgm:t>
        <a:bodyPr/>
        <a:lstStyle/>
        <a:p>
          <a:endParaRPr lang="en-US" noProof="0" dirty="0"/>
        </a:p>
      </dgm:t>
    </dgm:pt>
    <dgm:pt modelId="{800932BD-D544-404A-84E8-117A9F64BEDC}">
      <dgm:prSet phldrT="[Text]"/>
      <dgm:spPr/>
      <dgm:t>
        <a:bodyPr/>
        <a:lstStyle/>
        <a:p>
          <a:r>
            <a:rPr lang="en-US" noProof="0" dirty="0"/>
            <a:t>Self-worth</a:t>
          </a:r>
        </a:p>
      </dgm:t>
    </dgm:pt>
    <dgm:pt modelId="{EAEC733E-432A-48DD-8490-EC9B94C42AE0}" type="parTrans" cxnId="{28879740-2DF3-4B86-A911-C23668B9633E}">
      <dgm:prSet/>
      <dgm:spPr/>
      <dgm:t>
        <a:bodyPr/>
        <a:lstStyle/>
        <a:p>
          <a:endParaRPr lang="en-US" noProof="0" dirty="0"/>
        </a:p>
      </dgm:t>
    </dgm:pt>
    <dgm:pt modelId="{B6AC371D-9109-475A-B63C-A47078691648}" type="sibTrans" cxnId="{28879740-2DF3-4B86-A911-C23668B9633E}">
      <dgm:prSet/>
      <dgm:spPr/>
      <dgm:t>
        <a:bodyPr/>
        <a:lstStyle/>
        <a:p>
          <a:endParaRPr lang="en-US" noProof="0" dirty="0"/>
        </a:p>
      </dgm:t>
    </dgm:pt>
    <dgm:pt modelId="{F4BCE04C-6BE8-4CB2-AAA5-882C3A1648BD}">
      <dgm:prSet phldrT="[Text]"/>
      <dgm:spPr/>
      <dgm:t>
        <a:bodyPr/>
        <a:lstStyle/>
        <a:p>
          <a:r>
            <a:rPr lang="en-US" noProof="0" dirty="0"/>
            <a:t>Participation/ Inclusion</a:t>
          </a:r>
        </a:p>
      </dgm:t>
    </dgm:pt>
    <dgm:pt modelId="{65ECB634-1AD8-4953-8207-E6A779704221}" type="parTrans" cxnId="{3F067ACC-774C-49CB-9589-18A15D4B01EB}">
      <dgm:prSet/>
      <dgm:spPr/>
      <dgm:t>
        <a:bodyPr/>
        <a:lstStyle/>
        <a:p>
          <a:endParaRPr lang="en-US" noProof="0" dirty="0"/>
        </a:p>
      </dgm:t>
    </dgm:pt>
    <dgm:pt modelId="{9CA34E42-9F25-4E5B-B6A6-BFD76EC66050}" type="sibTrans" cxnId="{3F067ACC-774C-49CB-9589-18A15D4B01EB}">
      <dgm:prSet/>
      <dgm:spPr/>
      <dgm:t>
        <a:bodyPr/>
        <a:lstStyle/>
        <a:p>
          <a:endParaRPr lang="en-US" noProof="0" dirty="0"/>
        </a:p>
      </dgm:t>
    </dgm:pt>
    <dgm:pt modelId="{07777AE1-D128-41A4-8C6A-9029CE968802}">
      <dgm:prSet phldrT="[Text]"/>
      <dgm:spPr/>
      <dgm:t>
        <a:bodyPr/>
        <a:lstStyle/>
        <a:p>
          <a:r>
            <a:rPr lang="en-US" noProof="0" dirty="0"/>
            <a:t>Identification/ Diagnosis	</a:t>
          </a:r>
        </a:p>
      </dgm:t>
    </dgm:pt>
    <dgm:pt modelId="{F5C94FFF-F636-4CE2-80E1-70D4251EC823}" type="parTrans" cxnId="{13AC1C96-FA6F-4F3F-9195-E48F3E0DB53A}">
      <dgm:prSet/>
      <dgm:spPr/>
      <dgm:t>
        <a:bodyPr/>
        <a:lstStyle/>
        <a:p>
          <a:endParaRPr lang="sv-SE"/>
        </a:p>
      </dgm:t>
    </dgm:pt>
    <dgm:pt modelId="{5A77E08C-7BAD-4534-A110-3DBCAFB29E84}" type="sibTrans" cxnId="{13AC1C96-FA6F-4F3F-9195-E48F3E0DB53A}">
      <dgm:prSet/>
      <dgm:spPr/>
      <dgm:t>
        <a:bodyPr/>
        <a:lstStyle/>
        <a:p>
          <a:endParaRPr lang="sv-SE"/>
        </a:p>
      </dgm:t>
    </dgm:pt>
    <dgm:pt modelId="{FE161C26-B2D6-4AB4-81E0-D64C2B73DE80}" type="pres">
      <dgm:prSet presAssocID="{A3E9A575-7438-467F-B9B5-39534E2B2B20}" presName="cycle" presStyleCnt="0">
        <dgm:presLayoutVars>
          <dgm:dir/>
          <dgm:resizeHandles val="exact"/>
        </dgm:presLayoutVars>
      </dgm:prSet>
      <dgm:spPr/>
    </dgm:pt>
    <dgm:pt modelId="{65C0A23D-7D7F-44CD-BA3B-39E892921417}" type="pres">
      <dgm:prSet presAssocID="{BFE6B6D1-C7BE-40B3-AB43-5BA3D53B8B4B}" presName="node" presStyleLbl="node1" presStyleIdx="0" presStyleCnt="6">
        <dgm:presLayoutVars>
          <dgm:bulletEnabled val="1"/>
        </dgm:presLayoutVars>
      </dgm:prSet>
      <dgm:spPr/>
    </dgm:pt>
    <dgm:pt modelId="{60258BE8-E862-4720-82B6-E61DB98B0379}" type="pres">
      <dgm:prSet presAssocID="{BFE6B6D1-C7BE-40B3-AB43-5BA3D53B8B4B}" presName="spNode" presStyleCnt="0"/>
      <dgm:spPr/>
    </dgm:pt>
    <dgm:pt modelId="{AD8C372A-9E15-4D3A-B86D-52CDAC41426A}" type="pres">
      <dgm:prSet presAssocID="{696F4720-B622-4B93-AE29-92F27690EDD0}" presName="sibTrans" presStyleLbl="sibTrans1D1" presStyleIdx="0" presStyleCnt="6"/>
      <dgm:spPr/>
    </dgm:pt>
    <dgm:pt modelId="{A87C800F-9C92-4524-980E-8C5EB4DDA173}" type="pres">
      <dgm:prSet presAssocID="{07777AE1-D128-41A4-8C6A-9029CE968802}" presName="node" presStyleLbl="node1" presStyleIdx="1" presStyleCnt="6">
        <dgm:presLayoutVars>
          <dgm:bulletEnabled val="1"/>
        </dgm:presLayoutVars>
      </dgm:prSet>
      <dgm:spPr/>
    </dgm:pt>
    <dgm:pt modelId="{8CB3C85A-83E7-42F5-AFA6-8A0766888AA0}" type="pres">
      <dgm:prSet presAssocID="{07777AE1-D128-41A4-8C6A-9029CE968802}" presName="spNode" presStyleCnt="0"/>
      <dgm:spPr/>
    </dgm:pt>
    <dgm:pt modelId="{409CE435-0071-4994-9AEA-27C23FFF6FAE}" type="pres">
      <dgm:prSet presAssocID="{5A77E08C-7BAD-4534-A110-3DBCAFB29E84}" presName="sibTrans" presStyleLbl="sibTrans1D1" presStyleIdx="1" presStyleCnt="6"/>
      <dgm:spPr/>
    </dgm:pt>
    <dgm:pt modelId="{3E70DE28-5A2A-4FBC-80B7-8CAFBD9F6A1D}" type="pres">
      <dgm:prSet presAssocID="{7B2ECBB4-D63F-4085-A5C7-144B6234C88A}" presName="node" presStyleLbl="node1" presStyleIdx="2" presStyleCnt="6">
        <dgm:presLayoutVars>
          <dgm:bulletEnabled val="1"/>
        </dgm:presLayoutVars>
      </dgm:prSet>
      <dgm:spPr/>
    </dgm:pt>
    <dgm:pt modelId="{4F677332-3345-45B2-91C2-46DFD7756EBC}" type="pres">
      <dgm:prSet presAssocID="{7B2ECBB4-D63F-4085-A5C7-144B6234C88A}" presName="spNode" presStyleCnt="0"/>
      <dgm:spPr/>
    </dgm:pt>
    <dgm:pt modelId="{424A6DF7-EC02-4BC9-B0E7-4A51FC724CD4}" type="pres">
      <dgm:prSet presAssocID="{0DABA426-E0E3-476B-83EF-220AD18A7315}" presName="sibTrans" presStyleLbl="sibTrans1D1" presStyleIdx="2" presStyleCnt="6"/>
      <dgm:spPr/>
    </dgm:pt>
    <dgm:pt modelId="{EE6788DF-478D-4AE2-81CE-C41339928440}" type="pres">
      <dgm:prSet presAssocID="{5476C21C-8933-4872-968A-B97F211B42A9}" presName="node" presStyleLbl="node1" presStyleIdx="3" presStyleCnt="6">
        <dgm:presLayoutVars>
          <dgm:bulletEnabled val="1"/>
        </dgm:presLayoutVars>
      </dgm:prSet>
      <dgm:spPr/>
    </dgm:pt>
    <dgm:pt modelId="{8FFFE67C-2D8B-40C1-892C-C8FC05771559}" type="pres">
      <dgm:prSet presAssocID="{5476C21C-8933-4872-968A-B97F211B42A9}" presName="spNode" presStyleCnt="0"/>
      <dgm:spPr/>
    </dgm:pt>
    <dgm:pt modelId="{F4A8955E-3D89-40B7-B126-4D5251C4A63F}" type="pres">
      <dgm:prSet presAssocID="{D54EAC2A-E077-4011-8265-D436F1D2C5F5}" presName="sibTrans" presStyleLbl="sibTrans1D1" presStyleIdx="3" presStyleCnt="6"/>
      <dgm:spPr/>
    </dgm:pt>
    <dgm:pt modelId="{ACE79242-45D7-471A-89D2-E21F0E0B2148}" type="pres">
      <dgm:prSet presAssocID="{800932BD-D544-404A-84E8-117A9F64BEDC}" presName="node" presStyleLbl="node1" presStyleIdx="4" presStyleCnt="6">
        <dgm:presLayoutVars>
          <dgm:bulletEnabled val="1"/>
        </dgm:presLayoutVars>
      </dgm:prSet>
      <dgm:spPr/>
    </dgm:pt>
    <dgm:pt modelId="{A82A4AA8-0FF5-4855-862E-049C040961C5}" type="pres">
      <dgm:prSet presAssocID="{800932BD-D544-404A-84E8-117A9F64BEDC}" presName="spNode" presStyleCnt="0"/>
      <dgm:spPr/>
    </dgm:pt>
    <dgm:pt modelId="{3FA01277-3995-4CC8-974E-669D49F1369F}" type="pres">
      <dgm:prSet presAssocID="{B6AC371D-9109-475A-B63C-A47078691648}" presName="sibTrans" presStyleLbl="sibTrans1D1" presStyleIdx="4" presStyleCnt="6"/>
      <dgm:spPr/>
    </dgm:pt>
    <dgm:pt modelId="{8A812E90-D6B9-4401-8A0D-842C5E442098}" type="pres">
      <dgm:prSet presAssocID="{F4BCE04C-6BE8-4CB2-AAA5-882C3A1648BD}" presName="node" presStyleLbl="node1" presStyleIdx="5" presStyleCnt="6">
        <dgm:presLayoutVars>
          <dgm:bulletEnabled val="1"/>
        </dgm:presLayoutVars>
      </dgm:prSet>
      <dgm:spPr/>
    </dgm:pt>
    <dgm:pt modelId="{C2B6BAFC-E977-4ACE-8DAA-485B0080A93F}" type="pres">
      <dgm:prSet presAssocID="{F4BCE04C-6BE8-4CB2-AAA5-882C3A1648BD}" presName="spNode" presStyleCnt="0"/>
      <dgm:spPr/>
    </dgm:pt>
    <dgm:pt modelId="{AC46F058-A41F-42DE-87D6-FF06BF73905F}" type="pres">
      <dgm:prSet presAssocID="{9CA34E42-9F25-4E5B-B6A6-BFD76EC66050}" presName="sibTrans" presStyleLbl="sibTrans1D1" presStyleIdx="5" presStyleCnt="6"/>
      <dgm:spPr/>
    </dgm:pt>
  </dgm:ptLst>
  <dgm:cxnLst>
    <dgm:cxn modelId="{4A299726-1BAC-4584-AF11-C1181A4BF9A6}" type="presOf" srcId="{BFE6B6D1-C7BE-40B3-AB43-5BA3D53B8B4B}" destId="{65C0A23D-7D7F-44CD-BA3B-39E892921417}" srcOrd="0" destOrd="0" presId="urn:microsoft.com/office/officeart/2005/8/layout/cycle5"/>
    <dgm:cxn modelId="{28879740-2DF3-4B86-A911-C23668B9633E}" srcId="{A3E9A575-7438-467F-B9B5-39534E2B2B20}" destId="{800932BD-D544-404A-84E8-117A9F64BEDC}" srcOrd="4" destOrd="0" parTransId="{EAEC733E-432A-48DD-8490-EC9B94C42AE0}" sibTransId="{B6AC371D-9109-475A-B63C-A47078691648}"/>
    <dgm:cxn modelId="{CBEED85B-8E22-4A2B-95D9-3A6C05A4F823}" srcId="{A3E9A575-7438-467F-B9B5-39534E2B2B20}" destId="{7B2ECBB4-D63F-4085-A5C7-144B6234C88A}" srcOrd="2" destOrd="0" parTransId="{3EAD508A-B885-421F-BF7F-6FFD16239C02}" sibTransId="{0DABA426-E0E3-476B-83EF-220AD18A7315}"/>
    <dgm:cxn modelId="{71BA2C5C-D9D0-4A29-8DDC-DDC1FF548484}" type="presOf" srcId="{7B2ECBB4-D63F-4085-A5C7-144B6234C88A}" destId="{3E70DE28-5A2A-4FBC-80B7-8CAFBD9F6A1D}" srcOrd="0" destOrd="0" presId="urn:microsoft.com/office/officeart/2005/8/layout/cycle5"/>
    <dgm:cxn modelId="{DF433464-FEC1-49CF-B5BA-02214DCAF67B}" type="presOf" srcId="{800932BD-D544-404A-84E8-117A9F64BEDC}" destId="{ACE79242-45D7-471A-89D2-E21F0E0B2148}" srcOrd="0" destOrd="0" presId="urn:microsoft.com/office/officeart/2005/8/layout/cycle5"/>
    <dgm:cxn modelId="{573A1346-EE3A-463E-8A68-6A94E867A4CD}" type="presOf" srcId="{696F4720-B622-4B93-AE29-92F27690EDD0}" destId="{AD8C372A-9E15-4D3A-B86D-52CDAC41426A}" srcOrd="0" destOrd="0" presId="urn:microsoft.com/office/officeart/2005/8/layout/cycle5"/>
    <dgm:cxn modelId="{6180838C-27D8-417B-A2E2-21B05D7D2224}" type="presOf" srcId="{D54EAC2A-E077-4011-8265-D436F1D2C5F5}" destId="{F4A8955E-3D89-40B7-B126-4D5251C4A63F}" srcOrd="0" destOrd="0" presId="urn:microsoft.com/office/officeart/2005/8/layout/cycle5"/>
    <dgm:cxn modelId="{7DE6C192-EE34-405A-B177-D2F8388400A9}" type="presOf" srcId="{0DABA426-E0E3-476B-83EF-220AD18A7315}" destId="{424A6DF7-EC02-4BC9-B0E7-4A51FC724CD4}" srcOrd="0" destOrd="0" presId="urn:microsoft.com/office/officeart/2005/8/layout/cycle5"/>
    <dgm:cxn modelId="{13AC1C96-FA6F-4F3F-9195-E48F3E0DB53A}" srcId="{A3E9A575-7438-467F-B9B5-39534E2B2B20}" destId="{07777AE1-D128-41A4-8C6A-9029CE968802}" srcOrd="1" destOrd="0" parTransId="{F5C94FFF-F636-4CE2-80E1-70D4251EC823}" sibTransId="{5A77E08C-7BAD-4534-A110-3DBCAFB29E84}"/>
    <dgm:cxn modelId="{C960A9A8-30E5-4C22-BBE9-F1811D5667CE}" srcId="{A3E9A575-7438-467F-B9B5-39534E2B2B20}" destId="{5476C21C-8933-4872-968A-B97F211B42A9}" srcOrd="3" destOrd="0" parTransId="{D0BE7A65-799E-4785-82F6-EA77BDB6FE65}" sibTransId="{D54EAC2A-E077-4011-8265-D436F1D2C5F5}"/>
    <dgm:cxn modelId="{907277B2-870A-4D9F-97F5-DF0A04E213D0}" type="presOf" srcId="{9CA34E42-9F25-4E5B-B6A6-BFD76EC66050}" destId="{AC46F058-A41F-42DE-87D6-FF06BF73905F}" srcOrd="0" destOrd="0" presId="urn:microsoft.com/office/officeart/2005/8/layout/cycle5"/>
    <dgm:cxn modelId="{91294CB3-722E-40D8-97D2-9BC4F6E8F7D4}" srcId="{A3E9A575-7438-467F-B9B5-39534E2B2B20}" destId="{BFE6B6D1-C7BE-40B3-AB43-5BA3D53B8B4B}" srcOrd="0" destOrd="0" parTransId="{819A2E2B-9A5E-4ACD-BABA-AD403643431F}" sibTransId="{696F4720-B622-4B93-AE29-92F27690EDD0}"/>
    <dgm:cxn modelId="{B3DF40C2-6B6E-45DA-B363-A2B98ED03E19}" type="presOf" srcId="{F4BCE04C-6BE8-4CB2-AAA5-882C3A1648BD}" destId="{8A812E90-D6B9-4401-8A0D-842C5E442098}" srcOrd="0" destOrd="0" presId="urn:microsoft.com/office/officeart/2005/8/layout/cycle5"/>
    <dgm:cxn modelId="{6A5FFDC7-6696-4753-9B03-1D92D2D951FB}" type="presOf" srcId="{5476C21C-8933-4872-968A-B97F211B42A9}" destId="{EE6788DF-478D-4AE2-81CE-C41339928440}" srcOrd="0" destOrd="0" presId="urn:microsoft.com/office/officeart/2005/8/layout/cycle5"/>
    <dgm:cxn modelId="{3F067ACC-774C-49CB-9589-18A15D4B01EB}" srcId="{A3E9A575-7438-467F-B9B5-39534E2B2B20}" destId="{F4BCE04C-6BE8-4CB2-AAA5-882C3A1648BD}" srcOrd="5" destOrd="0" parTransId="{65ECB634-1AD8-4953-8207-E6A779704221}" sibTransId="{9CA34E42-9F25-4E5B-B6A6-BFD76EC66050}"/>
    <dgm:cxn modelId="{32689DD6-6EA4-460E-9358-659534FFEDE5}" type="presOf" srcId="{B6AC371D-9109-475A-B63C-A47078691648}" destId="{3FA01277-3995-4CC8-974E-669D49F1369F}" srcOrd="0" destOrd="0" presId="urn:microsoft.com/office/officeart/2005/8/layout/cycle5"/>
    <dgm:cxn modelId="{B10A79DB-C94B-433F-9718-7A87F62EFEB5}" type="presOf" srcId="{5A77E08C-7BAD-4534-A110-3DBCAFB29E84}" destId="{409CE435-0071-4994-9AEA-27C23FFF6FAE}" srcOrd="0" destOrd="0" presId="urn:microsoft.com/office/officeart/2005/8/layout/cycle5"/>
    <dgm:cxn modelId="{7AD482EF-AA99-4684-B4BB-40A35DEB2A58}" type="presOf" srcId="{A3E9A575-7438-467F-B9B5-39534E2B2B20}" destId="{FE161C26-B2D6-4AB4-81E0-D64C2B73DE80}" srcOrd="0" destOrd="0" presId="urn:microsoft.com/office/officeart/2005/8/layout/cycle5"/>
    <dgm:cxn modelId="{111A6FFB-CE30-4225-9D90-60A6AA44707B}" type="presOf" srcId="{07777AE1-D128-41A4-8C6A-9029CE968802}" destId="{A87C800F-9C92-4524-980E-8C5EB4DDA173}" srcOrd="0" destOrd="0" presId="urn:microsoft.com/office/officeart/2005/8/layout/cycle5"/>
    <dgm:cxn modelId="{22F904C0-4F7D-4968-A560-DDAA4041E6B3}" type="presParOf" srcId="{FE161C26-B2D6-4AB4-81E0-D64C2B73DE80}" destId="{65C0A23D-7D7F-44CD-BA3B-39E892921417}" srcOrd="0" destOrd="0" presId="urn:microsoft.com/office/officeart/2005/8/layout/cycle5"/>
    <dgm:cxn modelId="{3D81271E-4876-49CC-80CC-2265A492D7C3}" type="presParOf" srcId="{FE161C26-B2D6-4AB4-81E0-D64C2B73DE80}" destId="{60258BE8-E862-4720-82B6-E61DB98B0379}" srcOrd="1" destOrd="0" presId="urn:microsoft.com/office/officeart/2005/8/layout/cycle5"/>
    <dgm:cxn modelId="{C0F2926C-3B27-49B1-903F-AF0B28BF7566}" type="presParOf" srcId="{FE161C26-B2D6-4AB4-81E0-D64C2B73DE80}" destId="{AD8C372A-9E15-4D3A-B86D-52CDAC41426A}" srcOrd="2" destOrd="0" presId="urn:microsoft.com/office/officeart/2005/8/layout/cycle5"/>
    <dgm:cxn modelId="{3A5F4E46-084A-4555-A74E-03937F641F6F}" type="presParOf" srcId="{FE161C26-B2D6-4AB4-81E0-D64C2B73DE80}" destId="{A87C800F-9C92-4524-980E-8C5EB4DDA173}" srcOrd="3" destOrd="0" presId="urn:microsoft.com/office/officeart/2005/8/layout/cycle5"/>
    <dgm:cxn modelId="{4384C877-CB2D-4495-8770-BC424C732B19}" type="presParOf" srcId="{FE161C26-B2D6-4AB4-81E0-D64C2B73DE80}" destId="{8CB3C85A-83E7-42F5-AFA6-8A0766888AA0}" srcOrd="4" destOrd="0" presId="urn:microsoft.com/office/officeart/2005/8/layout/cycle5"/>
    <dgm:cxn modelId="{4BBCD80F-087A-47A9-A502-32B46E326370}" type="presParOf" srcId="{FE161C26-B2D6-4AB4-81E0-D64C2B73DE80}" destId="{409CE435-0071-4994-9AEA-27C23FFF6FAE}" srcOrd="5" destOrd="0" presId="urn:microsoft.com/office/officeart/2005/8/layout/cycle5"/>
    <dgm:cxn modelId="{955D5541-8E9D-4D1E-B6B0-54ED8F90B873}" type="presParOf" srcId="{FE161C26-B2D6-4AB4-81E0-D64C2B73DE80}" destId="{3E70DE28-5A2A-4FBC-80B7-8CAFBD9F6A1D}" srcOrd="6" destOrd="0" presId="urn:microsoft.com/office/officeart/2005/8/layout/cycle5"/>
    <dgm:cxn modelId="{18ACDD7C-5EDB-400B-BD8C-D01EB43AE86D}" type="presParOf" srcId="{FE161C26-B2D6-4AB4-81E0-D64C2B73DE80}" destId="{4F677332-3345-45B2-91C2-46DFD7756EBC}" srcOrd="7" destOrd="0" presId="urn:microsoft.com/office/officeart/2005/8/layout/cycle5"/>
    <dgm:cxn modelId="{95DDC135-D8FF-4C08-AA72-3201655C6E17}" type="presParOf" srcId="{FE161C26-B2D6-4AB4-81E0-D64C2B73DE80}" destId="{424A6DF7-EC02-4BC9-B0E7-4A51FC724CD4}" srcOrd="8" destOrd="0" presId="urn:microsoft.com/office/officeart/2005/8/layout/cycle5"/>
    <dgm:cxn modelId="{01AD6541-8E7C-4AE9-9247-D5133BB86BD7}" type="presParOf" srcId="{FE161C26-B2D6-4AB4-81E0-D64C2B73DE80}" destId="{EE6788DF-478D-4AE2-81CE-C41339928440}" srcOrd="9" destOrd="0" presId="urn:microsoft.com/office/officeart/2005/8/layout/cycle5"/>
    <dgm:cxn modelId="{AE138146-520F-47AA-92DD-0C53FF057C8F}" type="presParOf" srcId="{FE161C26-B2D6-4AB4-81E0-D64C2B73DE80}" destId="{8FFFE67C-2D8B-40C1-892C-C8FC05771559}" srcOrd="10" destOrd="0" presId="urn:microsoft.com/office/officeart/2005/8/layout/cycle5"/>
    <dgm:cxn modelId="{6E0F68A3-D563-49B7-A6EC-854698CDCE7C}" type="presParOf" srcId="{FE161C26-B2D6-4AB4-81E0-D64C2B73DE80}" destId="{F4A8955E-3D89-40B7-B126-4D5251C4A63F}" srcOrd="11" destOrd="0" presId="urn:microsoft.com/office/officeart/2005/8/layout/cycle5"/>
    <dgm:cxn modelId="{1A794A78-DDA1-4EB6-A420-3DF7F94082E3}" type="presParOf" srcId="{FE161C26-B2D6-4AB4-81E0-D64C2B73DE80}" destId="{ACE79242-45D7-471A-89D2-E21F0E0B2148}" srcOrd="12" destOrd="0" presId="urn:microsoft.com/office/officeart/2005/8/layout/cycle5"/>
    <dgm:cxn modelId="{373F79ED-2E1E-4E43-8EE0-7B34489142DF}" type="presParOf" srcId="{FE161C26-B2D6-4AB4-81E0-D64C2B73DE80}" destId="{A82A4AA8-0FF5-4855-862E-049C040961C5}" srcOrd="13" destOrd="0" presId="urn:microsoft.com/office/officeart/2005/8/layout/cycle5"/>
    <dgm:cxn modelId="{5C3410D7-40E5-4ABC-94AA-ED3622EB1878}" type="presParOf" srcId="{FE161C26-B2D6-4AB4-81E0-D64C2B73DE80}" destId="{3FA01277-3995-4CC8-974E-669D49F1369F}" srcOrd="14" destOrd="0" presId="urn:microsoft.com/office/officeart/2005/8/layout/cycle5"/>
    <dgm:cxn modelId="{B23E96BE-AA46-47E8-A1CD-8B51ACFBFD0F}" type="presParOf" srcId="{FE161C26-B2D6-4AB4-81E0-D64C2B73DE80}" destId="{8A812E90-D6B9-4401-8A0D-842C5E442098}" srcOrd="15" destOrd="0" presId="urn:microsoft.com/office/officeart/2005/8/layout/cycle5"/>
    <dgm:cxn modelId="{6977EFA9-4581-4AE4-A9E1-E5008C2A7EDF}" type="presParOf" srcId="{FE161C26-B2D6-4AB4-81E0-D64C2B73DE80}" destId="{C2B6BAFC-E977-4ACE-8DAA-485B0080A93F}" srcOrd="16" destOrd="0" presId="urn:microsoft.com/office/officeart/2005/8/layout/cycle5"/>
    <dgm:cxn modelId="{D05DA8FF-D436-49AC-A45C-79AD3D34E27E}" type="presParOf" srcId="{FE161C26-B2D6-4AB4-81E0-D64C2B73DE80}" destId="{AC46F058-A41F-42DE-87D6-FF06BF73905F}"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02CE9E-CEDE-4343-8BE6-45255F07C65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5692A11-1F0A-4583-B5F5-706DD6F37D76}">
      <dgm:prSet phldrT="[Text]"/>
      <dgm:spPr/>
      <dgm:t>
        <a:bodyPr/>
        <a:lstStyle/>
        <a:p>
          <a:r>
            <a:rPr lang="en-US" dirty="0"/>
            <a:t>Teachers</a:t>
          </a:r>
        </a:p>
      </dgm:t>
    </dgm:pt>
    <dgm:pt modelId="{F66C0C3E-5F57-4776-B6E5-D8090FB86FC1}" type="parTrans" cxnId="{1CD4CDC8-83D7-4FD7-A4DB-1B315C8AA0BE}">
      <dgm:prSet/>
      <dgm:spPr/>
      <dgm:t>
        <a:bodyPr/>
        <a:lstStyle/>
        <a:p>
          <a:endParaRPr lang="en-US"/>
        </a:p>
      </dgm:t>
    </dgm:pt>
    <dgm:pt modelId="{BBF99168-5132-4B31-8690-50DA28F9EFCA}" type="sibTrans" cxnId="{1CD4CDC8-83D7-4FD7-A4DB-1B315C8AA0BE}">
      <dgm:prSet/>
      <dgm:spPr/>
      <dgm:t>
        <a:bodyPr/>
        <a:lstStyle/>
        <a:p>
          <a:endParaRPr lang="en-US"/>
        </a:p>
      </dgm:t>
    </dgm:pt>
    <dgm:pt modelId="{38D9728E-4BAB-494F-8D74-BAFFDDA1CE15}">
      <dgm:prSet phldrT="[Text]"/>
      <dgm:spPr/>
      <dgm:t>
        <a:bodyPr/>
        <a:lstStyle/>
        <a:p>
          <a:r>
            <a:rPr lang="en-US" dirty="0"/>
            <a:t>Golden Rules</a:t>
          </a:r>
        </a:p>
      </dgm:t>
    </dgm:pt>
    <dgm:pt modelId="{2CB0AD9F-D609-474E-9A8F-36B30D3BB85F}" type="parTrans" cxnId="{E2A116A1-8E17-4CB8-BA6A-A0008F96D5CC}">
      <dgm:prSet/>
      <dgm:spPr/>
      <dgm:t>
        <a:bodyPr/>
        <a:lstStyle/>
        <a:p>
          <a:endParaRPr lang="en-US"/>
        </a:p>
      </dgm:t>
    </dgm:pt>
    <dgm:pt modelId="{B9B33806-9851-4F4D-AE25-DB899ED8704E}" type="sibTrans" cxnId="{E2A116A1-8E17-4CB8-BA6A-A0008F96D5CC}">
      <dgm:prSet/>
      <dgm:spPr/>
      <dgm:t>
        <a:bodyPr/>
        <a:lstStyle/>
        <a:p>
          <a:endParaRPr lang="en-US"/>
        </a:p>
      </dgm:t>
    </dgm:pt>
    <dgm:pt modelId="{5FD946E6-9645-442D-B876-5083C343A0B2}">
      <dgm:prSet phldrT="[Text]"/>
      <dgm:spPr/>
      <dgm:t>
        <a:bodyPr/>
        <a:lstStyle/>
        <a:p>
          <a:r>
            <a:rPr lang="en-US" dirty="0"/>
            <a:t>Parents</a:t>
          </a:r>
        </a:p>
      </dgm:t>
    </dgm:pt>
    <dgm:pt modelId="{72ABF639-A60B-426E-ACF1-83BD7FA8775B}" type="parTrans" cxnId="{4639B222-AA5D-420C-A4E0-9B66BD5C50E1}">
      <dgm:prSet/>
      <dgm:spPr/>
      <dgm:t>
        <a:bodyPr/>
        <a:lstStyle/>
        <a:p>
          <a:endParaRPr lang="en-US"/>
        </a:p>
      </dgm:t>
    </dgm:pt>
    <dgm:pt modelId="{E4AB4339-7C85-4EFF-9BE0-389C46A8F06A}" type="sibTrans" cxnId="{4639B222-AA5D-420C-A4E0-9B66BD5C50E1}">
      <dgm:prSet/>
      <dgm:spPr/>
      <dgm:t>
        <a:bodyPr/>
        <a:lstStyle/>
        <a:p>
          <a:endParaRPr lang="en-US"/>
        </a:p>
      </dgm:t>
    </dgm:pt>
    <dgm:pt modelId="{2182E656-E674-47BD-9930-0C2CFB998203}">
      <dgm:prSet phldrT="[Text]"/>
      <dgm:spPr/>
      <dgm:t>
        <a:bodyPr/>
        <a:lstStyle/>
        <a:p>
          <a:r>
            <a:rPr lang="en-US" dirty="0"/>
            <a:t>Parent Awareness Raising Sessions</a:t>
          </a:r>
        </a:p>
      </dgm:t>
    </dgm:pt>
    <dgm:pt modelId="{E1D5A38B-6BA8-4653-B3FD-9172ACF5BF29}" type="parTrans" cxnId="{E57DAD77-3C21-4BB0-95AE-7C39835D0725}">
      <dgm:prSet/>
      <dgm:spPr/>
      <dgm:t>
        <a:bodyPr/>
        <a:lstStyle/>
        <a:p>
          <a:endParaRPr lang="en-US"/>
        </a:p>
      </dgm:t>
    </dgm:pt>
    <dgm:pt modelId="{4A5CC2B8-D17E-489B-8114-E1566F06DC47}" type="sibTrans" cxnId="{E57DAD77-3C21-4BB0-95AE-7C39835D0725}">
      <dgm:prSet/>
      <dgm:spPr/>
      <dgm:t>
        <a:bodyPr/>
        <a:lstStyle/>
        <a:p>
          <a:endParaRPr lang="en-US"/>
        </a:p>
      </dgm:t>
    </dgm:pt>
    <dgm:pt modelId="{61013921-F4B1-451A-9A86-ACE4E3320BF1}">
      <dgm:prSet phldrT="[Text]"/>
      <dgm:spPr/>
      <dgm:t>
        <a:bodyPr/>
        <a:lstStyle/>
        <a:p>
          <a:r>
            <a:rPr lang="en-US" dirty="0"/>
            <a:t>Publishers</a:t>
          </a:r>
        </a:p>
      </dgm:t>
    </dgm:pt>
    <dgm:pt modelId="{4EF4BB7D-29B5-4DF8-BFF4-D11D1DD5FDAC}" type="parTrans" cxnId="{5E0E8A8B-4A6A-4517-908F-5E004D1D5272}">
      <dgm:prSet/>
      <dgm:spPr/>
      <dgm:t>
        <a:bodyPr/>
        <a:lstStyle/>
        <a:p>
          <a:endParaRPr lang="en-US"/>
        </a:p>
      </dgm:t>
    </dgm:pt>
    <dgm:pt modelId="{130A6878-D6B0-4447-A66E-4DB2029A1332}" type="sibTrans" cxnId="{5E0E8A8B-4A6A-4517-908F-5E004D1D5272}">
      <dgm:prSet/>
      <dgm:spPr/>
      <dgm:t>
        <a:bodyPr/>
        <a:lstStyle/>
        <a:p>
          <a:endParaRPr lang="en-US"/>
        </a:p>
      </dgm:t>
    </dgm:pt>
    <dgm:pt modelId="{0B82F080-09B6-4348-9A43-195399E5E12B}">
      <dgm:prSet phldrT="[Text]"/>
      <dgm:spPr/>
      <dgm:t>
        <a:bodyPr/>
        <a:lstStyle/>
        <a:p>
          <a:r>
            <a:rPr lang="en-US" dirty="0"/>
            <a:t>Inclusive Materials Development Guidance</a:t>
          </a:r>
        </a:p>
      </dgm:t>
    </dgm:pt>
    <dgm:pt modelId="{C639B9B7-F3DB-4A90-9EB2-A64E9FE42D1F}" type="parTrans" cxnId="{9DBC52F2-56E9-4DBB-8A30-0C8A47DEA9B0}">
      <dgm:prSet/>
      <dgm:spPr/>
      <dgm:t>
        <a:bodyPr/>
        <a:lstStyle/>
        <a:p>
          <a:endParaRPr lang="en-US"/>
        </a:p>
      </dgm:t>
    </dgm:pt>
    <dgm:pt modelId="{883B487D-48D0-400C-AE20-4EB81E6458EC}" type="sibTrans" cxnId="{9DBC52F2-56E9-4DBB-8A30-0C8A47DEA9B0}">
      <dgm:prSet/>
      <dgm:spPr/>
      <dgm:t>
        <a:bodyPr/>
        <a:lstStyle/>
        <a:p>
          <a:endParaRPr lang="en-US"/>
        </a:p>
      </dgm:t>
    </dgm:pt>
    <dgm:pt modelId="{174CCD60-2B49-4686-9489-D09C1B9A972D}">
      <dgm:prSet phldrT="[Text]"/>
      <dgm:spPr/>
      <dgm:t>
        <a:bodyPr/>
        <a:lstStyle/>
        <a:p>
          <a:r>
            <a:rPr lang="en-US" dirty="0"/>
            <a:t>External Challenge Cards</a:t>
          </a:r>
        </a:p>
      </dgm:t>
    </dgm:pt>
    <dgm:pt modelId="{9B633F96-D722-4AE2-A028-78CD3C9C3E19}" type="parTrans" cxnId="{D80D7D61-BF8E-4A4C-AAB5-5EDD9B1EC207}">
      <dgm:prSet/>
      <dgm:spPr/>
      <dgm:t>
        <a:bodyPr/>
        <a:lstStyle/>
        <a:p>
          <a:endParaRPr lang="en-US"/>
        </a:p>
      </dgm:t>
    </dgm:pt>
    <dgm:pt modelId="{E5F46188-7912-4575-ACC0-B408E34081E4}" type="sibTrans" cxnId="{D80D7D61-BF8E-4A4C-AAB5-5EDD9B1EC207}">
      <dgm:prSet/>
      <dgm:spPr/>
      <dgm:t>
        <a:bodyPr/>
        <a:lstStyle/>
        <a:p>
          <a:endParaRPr lang="en-US"/>
        </a:p>
      </dgm:t>
    </dgm:pt>
    <dgm:pt modelId="{00B34B11-87BB-4682-80A2-D87741765D1A}">
      <dgm:prSet phldrT="[Text]"/>
      <dgm:spPr/>
      <dgm:t>
        <a:bodyPr/>
        <a:lstStyle/>
        <a:p>
          <a:r>
            <a:rPr lang="en-US" dirty="0"/>
            <a:t>Individual Challenge Cards</a:t>
          </a:r>
        </a:p>
      </dgm:t>
    </dgm:pt>
    <dgm:pt modelId="{9AA60D47-3389-4277-8F49-A1A4D7959CD8}" type="parTrans" cxnId="{9C2C2159-A7E5-4655-A089-DB0E4D95847D}">
      <dgm:prSet/>
      <dgm:spPr/>
      <dgm:t>
        <a:bodyPr/>
        <a:lstStyle/>
        <a:p>
          <a:endParaRPr lang="en-US"/>
        </a:p>
      </dgm:t>
    </dgm:pt>
    <dgm:pt modelId="{B98DD485-569D-46F9-9C25-4BFD360B188E}" type="sibTrans" cxnId="{9C2C2159-A7E5-4655-A089-DB0E4D95847D}">
      <dgm:prSet/>
      <dgm:spPr/>
      <dgm:t>
        <a:bodyPr/>
        <a:lstStyle/>
        <a:p>
          <a:endParaRPr lang="en-US"/>
        </a:p>
      </dgm:t>
    </dgm:pt>
    <dgm:pt modelId="{0E6EEF88-9E8E-4F0A-A31C-5200FA6F09EE}">
      <dgm:prSet phldrT="[Text]"/>
      <dgm:spPr/>
      <dgm:t>
        <a:bodyPr/>
        <a:lstStyle/>
        <a:p>
          <a:r>
            <a:rPr lang="en-US" dirty="0"/>
            <a:t>Individual Education Plan</a:t>
          </a:r>
        </a:p>
      </dgm:t>
    </dgm:pt>
    <dgm:pt modelId="{30B551AD-374E-49A7-B698-31236EF9E5AE}" type="parTrans" cxnId="{56AD55BE-6EC2-4FBD-9193-43D3D5062C6D}">
      <dgm:prSet/>
      <dgm:spPr/>
      <dgm:t>
        <a:bodyPr/>
        <a:lstStyle/>
        <a:p>
          <a:endParaRPr lang="en-US"/>
        </a:p>
      </dgm:t>
    </dgm:pt>
    <dgm:pt modelId="{1DB20D6F-E82B-4F68-95D0-C9357762D2E2}" type="sibTrans" cxnId="{56AD55BE-6EC2-4FBD-9193-43D3D5062C6D}">
      <dgm:prSet/>
      <dgm:spPr/>
      <dgm:t>
        <a:bodyPr/>
        <a:lstStyle/>
        <a:p>
          <a:endParaRPr lang="en-US"/>
        </a:p>
      </dgm:t>
    </dgm:pt>
    <dgm:pt modelId="{B1A45FEA-37B2-49EA-8E61-1D13840E8105}" type="pres">
      <dgm:prSet presAssocID="{4002CE9E-CEDE-4343-8BE6-45255F07C65C}" presName="Name0" presStyleCnt="0">
        <dgm:presLayoutVars>
          <dgm:dir/>
          <dgm:animLvl val="lvl"/>
          <dgm:resizeHandles val="exact"/>
        </dgm:presLayoutVars>
      </dgm:prSet>
      <dgm:spPr/>
    </dgm:pt>
    <dgm:pt modelId="{4503BF61-9ED5-4015-8453-7B47898DD8DE}" type="pres">
      <dgm:prSet presAssocID="{75692A11-1F0A-4583-B5F5-706DD6F37D76}" presName="composite" presStyleCnt="0"/>
      <dgm:spPr/>
    </dgm:pt>
    <dgm:pt modelId="{6FCB6434-C388-4A95-AFE0-8D93770CF37D}" type="pres">
      <dgm:prSet presAssocID="{75692A11-1F0A-4583-B5F5-706DD6F37D76}" presName="parTx" presStyleLbl="alignNode1" presStyleIdx="0" presStyleCnt="3">
        <dgm:presLayoutVars>
          <dgm:chMax val="0"/>
          <dgm:chPref val="0"/>
          <dgm:bulletEnabled val="1"/>
        </dgm:presLayoutVars>
      </dgm:prSet>
      <dgm:spPr/>
    </dgm:pt>
    <dgm:pt modelId="{DAFD458F-196D-42DD-8942-E11645B97F8A}" type="pres">
      <dgm:prSet presAssocID="{75692A11-1F0A-4583-B5F5-706DD6F37D76}" presName="desTx" presStyleLbl="alignAccFollowNode1" presStyleIdx="0" presStyleCnt="3">
        <dgm:presLayoutVars>
          <dgm:bulletEnabled val="1"/>
        </dgm:presLayoutVars>
      </dgm:prSet>
      <dgm:spPr/>
    </dgm:pt>
    <dgm:pt modelId="{AFE3D02A-8194-42B8-A9F8-0EA50E857FFF}" type="pres">
      <dgm:prSet presAssocID="{BBF99168-5132-4B31-8690-50DA28F9EFCA}" presName="space" presStyleCnt="0"/>
      <dgm:spPr/>
    </dgm:pt>
    <dgm:pt modelId="{AD65B011-2B4F-4FBA-851C-8DA52105EACA}" type="pres">
      <dgm:prSet presAssocID="{5FD946E6-9645-442D-B876-5083C343A0B2}" presName="composite" presStyleCnt="0"/>
      <dgm:spPr/>
    </dgm:pt>
    <dgm:pt modelId="{55996961-FE77-49C4-88F4-EFAB45BA2908}" type="pres">
      <dgm:prSet presAssocID="{5FD946E6-9645-442D-B876-5083C343A0B2}" presName="parTx" presStyleLbl="alignNode1" presStyleIdx="1" presStyleCnt="3">
        <dgm:presLayoutVars>
          <dgm:chMax val="0"/>
          <dgm:chPref val="0"/>
          <dgm:bulletEnabled val="1"/>
        </dgm:presLayoutVars>
      </dgm:prSet>
      <dgm:spPr/>
    </dgm:pt>
    <dgm:pt modelId="{D6C5CFA9-7392-4CA6-90F7-3D43FC86A21F}" type="pres">
      <dgm:prSet presAssocID="{5FD946E6-9645-442D-B876-5083C343A0B2}" presName="desTx" presStyleLbl="alignAccFollowNode1" presStyleIdx="1" presStyleCnt="3">
        <dgm:presLayoutVars>
          <dgm:bulletEnabled val="1"/>
        </dgm:presLayoutVars>
      </dgm:prSet>
      <dgm:spPr/>
    </dgm:pt>
    <dgm:pt modelId="{FBF6130B-383A-4AAF-8A2A-72EB82A3F6F4}" type="pres">
      <dgm:prSet presAssocID="{E4AB4339-7C85-4EFF-9BE0-389C46A8F06A}" presName="space" presStyleCnt="0"/>
      <dgm:spPr/>
    </dgm:pt>
    <dgm:pt modelId="{28B46DD4-DA80-4F1F-BD65-069CECC9CEC5}" type="pres">
      <dgm:prSet presAssocID="{61013921-F4B1-451A-9A86-ACE4E3320BF1}" presName="composite" presStyleCnt="0"/>
      <dgm:spPr/>
    </dgm:pt>
    <dgm:pt modelId="{A10F5455-BAA1-42DD-846A-7FFB20674A26}" type="pres">
      <dgm:prSet presAssocID="{61013921-F4B1-451A-9A86-ACE4E3320BF1}" presName="parTx" presStyleLbl="alignNode1" presStyleIdx="2" presStyleCnt="3">
        <dgm:presLayoutVars>
          <dgm:chMax val="0"/>
          <dgm:chPref val="0"/>
          <dgm:bulletEnabled val="1"/>
        </dgm:presLayoutVars>
      </dgm:prSet>
      <dgm:spPr/>
    </dgm:pt>
    <dgm:pt modelId="{0C0C81D7-B1EA-498F-B56E-52674F03AA2F}" type="pres">
      <dgm:prSet presAssocID="{61013921-F4B1-451A-9A86-ACE4E3320BF1}" presName="desTx" presStyleLbl="alignAccFollowNode1" presStyleIdx="2" presStyleCnt="3">
        <dgm:presLayoutVars>
          <dgm:bulletEnabled val="1"/>
        </dgm:presLayoutVars>
      </dgm:prSet>
      <dgm:spPr/>
    </dgm:pt>
  </dgm:ptLst>
  <dgm:cxnLst>
    <dgm:cxn modelId="{4639B222-AA5D-420C-A4E0-9B66BD5C50E1}" srcId="{4002CE9E-CEDE-4343-8BE6-45255F07C65C}" destId="{5FD946E6-9645-442D-B876-5083C343A0B2}" srcOrd="1" destOrd="0" parTransId="{72ABF639-A60B-426E-ACF1-83BD7FA8775B}" sibTransId="{E4AB4339-7C85-4EFF-9BE0-389C46A8F06A}"/>
    <dgm:cxn modelId="{D80D7D61-BF8E-4A4C-AAB5-5EDD9B1EC207}" srcId="{75692A11-1F0A-4583-B5F5-706DD6F37D76}" destId="{174CCD60-2B49-4686-9489-D09C1B9A972D}" srcOrd="1" destOrd="0" parTransId="{9B633F96-D722-4AE2-A028-78CD3C9C3E19}" sibTransId="{E5F46188-7912-4575-ACC0-B408E34081E4}"/>
    <dgm:cxn modelId="{84603662-39B3-45A0-A383-1FC9BCFFB323}" type="presOf" srcId="{0B82F080-09B6-4348-9A43-195399E5E12B}" destId="{0C0C81D7-B1EA-498F-B56E-52674F03AA2F}" srcOrd="0" destOrd="0" presId="urn:microsoft.com/office/officeart/2005/8/layout/hList1"/>
    <dgm:cxn modelId="{1DD6B062-41D3-42FA-B605-F9B210EF0607}" type="presOf" srcId="{174CCD60-2B49-4686-9489-D09C1B9A972D}" destId="{DAFD458F-196D-42DD-8942-E11645B97F8A}" srcOrd="0" destOrd="1" presId="urn:microsoft.com/office/officeart/2005/8/layout/hList1"/>
    <dgm:cxn modelId="{7C3F4945-0257-40A0-8B5F-B663955BF47E}" type="presOf" srcId="{61013921-F4B1-451A-9A86-ACE4E3320BF1}" destId="{A10F5455-BAA1-42DD-846A-7FFB20674A26}" srcOrd="0" destOrd="0" presId="urn:microsoft.com/office/officeart/2005/8/layout/hList1"/>
    <dgm:cxn modelId="{E57DAD77-3C21-4BB0-95AE-7C39835D0725}" srcId="{5FD946E6-9645-442D-B876-5083C343A0B2}" destId="{2182E656-E674-47BD-9930-0C2CFB998203}" srcOrd="0" destOrd="0" parTransId="{E1D5A38B-6BA8-4653-B3FD-9172ACF5BF29}" sibTransId="{4A5CC2B8-D17E-489B-8114-E1566F06DC47}"/>
    <dgm:cxn modelId="{9C2C2159-A7E5-4655-A089-DB0E4D95847D}" srcId="{75692A11-1F0A-4583-B5F5-706DD6F37D76}" destId="{00B34B11-87BB-4682-80A2-D87741765D1A}" srcOrd="2" destOrd="0" parTransId="{9AA60D47-3389-4277-8F49-A1A4D7959CD8}" sibTransId="{B98DD485-569D-46F9-9C25-4BFD360B188E}"/>
    <dgm:cxn modelId="{ABA45F8B-CA49-4AA1-9261-9C23A3BBCF98}" type="presOf" srcId="{4002CE9E-CEDE-4343-8BE6-45255F07C65C}" destId="{B1A45FEA-37B2-49EA-8E61-1D13840E8105}" srcOrd="0" destOrd="0" presId="urn:microsoft.com/office/officeart/2005/8/layout/hList1"/>
    <dgm:cxn modelId="{5E0E8A8B-4A6A-4517-908F-5E004D1D5272}" srcId="{4002CE9E-CEDE-4343-8BE6-45255F07C65C}" destId="{61013921-F4B1-451A-9A86-ACE4E3320BF1}" srcOrd="2" destOrd="0" parTransId="{4EF4BB7D-29B5-4DF8-BFF4-D11D1DD5FDAC}" sibTransId="{130A6878-D6B0-4447-A66E-4DB2029A1332}"/>
    <dgm:cxn modelId="{1E149097-98A0-4CD6-9868-4E532AC202F2}" type="presOf" srcId="{2182E656-E674-47BD-9930-0C2CFB998203}" destId="{D6C5CFA9-7392-4CA6-90F7-3D43FC86A21F}" srcOrd="0" destOrd="0" presId="urn:microsoft.com/office/officeart/2005/8/layout/hList1"/>
    <dgm:cxn modelId="{E2A116A1-8E17-4CB8-BA6A-A0008F96D5CC}" srcId="{75692A11-1F0A-4583-B5F5-706DD6F37D76}" destId="{38D9728E-4BAB-494F-8D74-BAFFDDA1CE15}" srcOrd="0" destOrd="0" parTransId="{2CB0AD9F-D609-474E-9A8F-36B30D3BB85F}" sibTransId="{B9B33806-9851-4F4D-AE25-DB899ED8704E}"/>
    <dgm:cxn modelId="{3E9C0BA3-21D2-4E48-ADC6-3AEE7EE854E6}" type="presOf" srcId="{00B34B11-87BB-4682-80A2-D87741765D1A}" destId="{DAFD458F-196D-42DD-8942-E11645B97F8A}" srcOrd="0" destOrd="2" presId="urn:microsoft.com/office/officeart/2005/8/layout/hList1"/>
    <dgm:cxn modelId="{498DD8B7-A47D-4FCB-AE90-B70E2840F7E4}" type="presOf" srcId="{0E6EEF88-9E8E-4F0A-A31C-5200FA6F09EE}" destId="{DAFD458F-196D-42DD-8942-E11645B97F8A}" srcOrd="0" destOrd="3" presId="urn:microsoft.com/office/officeart/2005/8/layout/hList1"/>
    <dgm:cxn modelId="{56AD55BE-6EC2-4FBD-9193-43D3D5062C6D}" srcId="{75692A11-1F0A-4583-B5F5-706DD6F37D76}" destId="{0E6EEF88-9E8E-4F0A-A31C-5200FA6F09EE}" srcOrd="3" destOrd="0" parTransId="{30B551AD-374E-49A7-B698-31236EF9E5AE}" sibTransId="{1DB20D6F-E82B-4F68-95D0-C9357762D2E2}"/>
    <dgm:cxn modelId="{4344C2C5-0691-4301-8A17-BB8624125C3D}" type="presOf" srcId="{38D9728E-4BAB-494F-8D74-BAFFDDA1CE15}" destId="{DAFD458F-196D-42DD-8942-E11645B97F8A}" srcOrd="0" destOrd="0" presId="urn:microsoft.com/office/officeart/2005/8/layout/hList1"/>
    <dgm:cxn modelId="{1CD4CDC8-83D7-4FD7-A4DB-1B315C8AA0BE}" srcId="{4002CE9E-CEDE-4343-8BE6-45255F07C65C}" destId="{75692A11-1F0A-4583-B5F5-706DD6F37D76}" srcOrd="0" destOrd="0" parTransId="{F66C0C3E-5F57-4776-B6E5-D8090FB86FC1}" sibTransId="{BBF99168-5132-4B31-8690-50DA28F9EFCA}"/>
    <dgm:cxn modelId="{9DBC52F2-56E9-4DBB-8A30-0C8A47DEA9B0}" srcId="{61013921-F4B1-451A-9A86-ACE4E3320BF1}" destId="{0B82F080-09B6-4348-9A43-195399E5E12B}" srcOrd="0" destOrd="0" parTransId="{C639B9B7-F3DB-4A90-9EB2-A64E9FE42D1F}" sibTransId="{883B487D-48D0-400C-AE20-4EB81E6458EC}"/>
    <dgm:cxn modelId="{862D62F6-10DC-4FFD-80B6-883E75FE3237}" type="presOf" srcId="{5FD946E6-9645-442D-B876-5083C343A0B2}" destId="{55996961-FE77-49C4-88F4-EFAB45BA2908}" srcOrd="0" destOrd="0" presId="urn:microsoft.com/office/officeart/2005/8/layout/hList1"/>
    <dgm:cxn modelId="{653643FF-A226-40A3-8DDE-6E9DC9F1BD83}" type="presOf" srcId="{75692A11-1F0A-4583-B5F5-706DD6F37D76}" destId="{6FCB6434-C388-4A95-AFE0-8D93770CF37D}" srcOrd="0" destOrd="0" presId="urn:microsoft.com/office/officeart/2005/8/layout/hList1"/>
    <dgm:cxn modelId="{1E016088-3777-4C8F-A00D-30000DBAE74B}" type="presParOf" srcId="{B1A45FEA-37B2-49EA-8E61-1D13840E8105}" destId="{4503BF61-9ED5-4015-8453-7B47898DD8DE}" srcOrd="0" destOrd="0" presId="urn:microsoft.com/office/officeart/2005/8/layout/hList1"/>
    <dgm:cxn modelId="{7E698B4E-6532-48A3-B7F7-CFD1ECA607B7}" type="presParOf" srcId="{4503BF61-9ED5-4015-8453-7B47898DD8DE}" destId="{6FCB6434-C388-4A95-AFE0-8D93770CF37D}" srcOrd="0" destOrd="0" presId="urn:microsoft.com/office/officeart/2005/8/layout/hList1"/>
    <dgm:cxn modelId="{1FBD861A-AAA5-433D-B2F2-D8E109B3F63B}" type="presParOf" srcId="{4503BF61-9ED5-4015-8453-7B47898DD8DE}" destId="{DAFD458F-196D-42DD-8942-E11645B97F8A}" srcOrd="1" destOrd="0" presId="urn:microsoft.com/office/officeart/2005/8/layout/hList1"/>
    <dgm:cxn modelId="{A46CC39B-9EE3-489C-9F95-DAE10067B82D}" type="presParOf" srcId="{B1A45FEA-37B2-49EA-8E61-1D13840E8105}" destId="{AFE3D02A-8194-42B8-A9F8-0EA50E857FFF}" srcOrd="1" destOrd="0" presId="urn:microsoft.com/office/officeart/2005/8/layout/hList1"/>
    <dgm:cxn modelId="{0AA92A44-1F5B-4103-827A-3BAFF1BD3C1D}" type="presParOf" srcId="{B1A45FEA-37B2-49EA-8E61-1D13840E8105}" destId="{AD65B011-2B4F-4FBA-851C-8DA52105EACA}" srcOrd="2" destOrd="0" presId="urn:microsoft.com/office/officeart/2005/8/layout/hList1"/>
    <dgm:cxn modelId="{2D668F3E-12C7-4216-9E62-AE951A7C281E}" type="presParOf" srcId="{AD65B011-2B4F-4FBA-851C-8DA52105EACA}" destId="{55996961-FE77-49C4-88F4-EFAB45BA2908}" srcOrd="0" destOrd="0" presId="urn:microsoft.com/office/officeart/2005/8/layout/hList1"/>
    <dgm:cxn modelId="{B7DA8444-85F3-45F2-ADA5-42E07AA18E44}" type="presParOf" srcId="{AD65B011-2B4F-4FBA-851C-8DA52105EACA}" destId="{D6C5CFA9-7392-4CA6-90F7-3D43FC86A21F}" srcOrd="1" destOrd="0" presId="urn:microsoft.com/office/officeart/2005/8/layout/hList1"/>
    <dgm:cxn modelId="{63A6E227-810D-49A3-BB88-0BAAE8D4FCC2}" type="presParOf" srcId="{B1A45FEA-37B2-49EA-8E61-1D13840E8105}" destId="{FBF6130B-383A-4AAF-8A2A-72EB82A3F6F4}" srcOrd="3" destOrd="0" presId="urn:microsoft.com/office/officeart/2005/8/layout/hList1"/>
    <dgm:cxn modelId="{525DE64C-0C5E-46D7-ADE4-A841F06271FC}" type="presParOf" srcId="{B1A45FEA-37B2-49EA-8E61-1D13840E8105}" destId="{28B46DD4-DA80-4F1F-BD65-069CECC9CEC5}" srcOrd="4" destOrd="0" presId="urn:microsoft.com/office/officeart/2005/8/layout/hList1"/>
    <dgm:cxn modelId="{3E2AA731-7954-48B3-B4CF-7E416307B72D}" type="presParOf" srcId="{28B46DD4-DA80-4F1F-BD65-069CECC9CEC5}" destId="{A10F5455-BAA1-42DD-846A-7FFB20674A26}" srcOrd="0" destOrd="0" presId="urn:microsoft.com/office/officeart/2005/8/layout/hList1"/>
    <dgm:cxn modelId="{695B4002-1C15-4C4E-A850-2B8AD25AD34C}" type="presParOf" srcId="{28B46DD4-DA80-4F1F-BD65-069CECC9CEC5}" destId="{0C0C81D7-B1EA-498F-B56E-52674F03AA2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1CBDFD-87CF-BD46-BDD8-655A17AD5746}" type="doc">
      <dgm:prSet loTypeId="urn:microsoft.com/office/officeart/2005/8/layout/hList9" loCatId="" qsTypeId="urn:microsoft.com/office/officeart/2005/8/quickstyle/simple1" qsCatId="simple" csTypeId="urn:microsoft.com/office/officeart/2005/8/colors/accent1_2" csCatId="accent1" phldr="1"/>
      <dgm:spPr/>
      <dgm:t>
        <a:bodyPr/>
        <a:lstStyle/>
        <a:p>
          <a:endParaRPr lang="zh-CN" altLang="en-US"/>
        </a:p>
      </dgm:t>
    </dgm:pt>
    <dgm:pt modelId="{BC19A9B4-39F8-7B4F-ABEC-1B9CBD59D3A8}">
      <dgm:prSet phldrT="[文本]"/>
      <dgm:spPr/>
      <dgm:t>
        <a:bodyPr/>
        <a:lstStyle/>
        <a:p>
          <a:r>
            <a:rPr lang="en-US" altLang="zh-CN" dirty="0"/>
            <a:t>Barriers</a:t>
          </a:r>
          <a:endParaRPr lang="zh-CN" altLang="en-US" dirty="0"/>
        </a:p>
      </dgm:t>
    </dgm:pt>
    <dgm:pt modelId="{E0E41EBC-0CCD-064F-91BF-332EF4016E0D}" type="parTrans" cxnId="{C2B5A80C-AFE0-5446-905F-14C42840DEEA}">
      <dgm:prSet/>
      <dgm:spPr/>
      <dgm:t>
        <a:bodyPr/>
        <a:lstStyle/>
        <a:p>
          <a:endParaRPr lang="zh-CN" altLang="en-US"/>
        </a:p>
      </dgm:t>
    </dgm:pt>
    <dgm:pt modelId="{BE4B00E3-6436-B048-8A81-459546FBD236}" type="sibTrans" cxnId="{C2B5A80C-AFE0-5446-905F-14C42840DEEA}">
      <dgm:prSet/>
      <dgm:spPr/>
      <dgm:t>
        <a:bodyPr/>
        <a:lstStyle/>
        <a:p>
          <a:endParaRPr lang="zh-CN" altLang="en-US"/>
        </a:p>
      </dgm:t>
    </dgm:pt>
    <dgm:pt modelId="{1176FEF6-334C-984F-ACEA-E4B95BE87FD6}">
      <dgm:prSet phldrT="[文本]"/>
      <dgm:spPr/>
      <dgm:t>
        <a:bodyPr/>
        <a:lstStyle/>
        <a:p>
          <a:r>
            <a:rPr lang="en-US" altLang="zh-CN" dirty="0"/>
            <a:t>Tents and temporary shelters have steps and narrow entrances</a:t>
          </a:r>
          <a:endParaRPr lang="zh-CN" altLang="en-US" dirty="0"/>
        </a:p>
      </dgm:t>
    </dgm:pt>
    <dgm:pt modelId="{B406DCC6-AAE9-D44B-B8C5-9E57EC38FF6B}" type="parTrans" cxnId="{E6C4D652-8701-3B40-96BD-BC6404EAF715}">
      <dgm:prSet/>
      <dgm:spPr/>
      <dgm:t>
        <a:bodyPr/>
        <a:lstStyle/>
        <a:p>
          <a:endParaRPr lang="zh-CN" altLang="en-US"/>
        </a:p>
      </dgm:t>
    </dgm:pt>
    <dgm:pt modelId="{94E654F8-2C50-DD4F-A585-2FED6E144C09}" type="sibTrans" cxnId="{E6C4D652-8701-3B40-96BD-BC6404EAF715}">
      <dgm:prSet/>
      <dgm:spPr/>
      <dgm:t>
        <a:bodyPr/>
        <a:lstStyle/>
        <a:p>
          <a:endParaRPr lang="zh-CN" altLang="en-US"/>
        </a:p>
      </dgm:t>
    </dgm:pt>
    <dgm:pt modelId="{E0106925-38D7-C94C-99FD-E27994D7116E}">
      <dgm:prSet phldrT="[文本]"/>
      <dgm:spPr/>
      <dgm:t>
        <a:bodyPr/>
        <a:lstStyle/>
        <a:p>
          <a:r>
            <a:rPr lang="en-US" altLang="zh-CN" dirty="0"/>
            <a:t>Trained and qualified service providers are not available</a:t>
          </a:r>
          <a:endParaRPr lang="zh-CN" altLang="en-US" dirty="0"/>
        </a:p>
      </dgm:t>
    </dgm:pt>
    <dgm:pt modelId="{C5420495-531F-A446-8A8C-1EE3EC1A153B}" type="parTrans" cxnId="{7EB73E1E-D046-C84D-B751-DA514F4D5E5E}">
      <dgm:prSet/>
      <dgm:spPr/>
      <dgm:t>
        <a:bodyPr/>
        <a:lstStyle/>
        <a:p>
          <a:endParaRPr lang="zh-CN" altLang="en-US"/>
        </a:p>
      </dgm:t>
    </dgm:pt>
    <dgm:pt modelId="{E0B70562-984D-F840-AE93-597E616EF383}" type="sibTrans" cxnId="{7EB73E1E-D046-C84D-B751-DA514F4D5E5E}">
      <dgm:prSet/>
      <dgm:spPr/>
      <dgm:t>
        <a:bodyPr/>
        <a:lstStyle/>
        <a:p>
          <a:endParaRPr lang="zh-CN" altLang="en-US"/>
        </a:p>
      </dgm:t>
    </dgm:pt>
    <dgm:pt modelId="{8895C6CB-8181-7347-BA11-7515015C6BFB}">
      <dgm:prSet phldrT="[文本]"/>
      <dgm:spPr/>
      <dgm:t>
        <a:bodyPr/>
        <a:lstStyle/>
        <a:p>
          <a:r>
            <a:rPr lang="en-US" altLang="zh-CN" dirty="0"/>
            <a:t>Enablers</a:t>
          </a:r>
          <a:endParaRPr lang="zh-CN" altLang="en-US" dirty="0"/>
        </a:p>
      </dgm:t>
    </dgm:pt>
    <dgm:pt modelId="{0BBA6863-DC78-2B4F-9E15-ACBB80B019DF}" type="parTrans" cxnId="{B609E489-C3AA-8D40-A036-14102CE92AC5}">
      <dgm:prSet/>
      <dgm:spPr/>
      <dgm:t>
        <a:bodyPr/>
        <a:lstStyle/>
        <a:p>
          <a:endParaRPr lang="zh-CN" altLang="en-US"/>
        </a:p>
      </dgm:t>
    </dgm:pt>
    <dgm:pt modelId="{A0CCD263-459F-F24A-AF31-C7A3F5B09C28}" type="sibTrans" cxnId="{B609E489-C3AA-8D40-A036-14102CE92AC5}">
      <dgm:prSet/>
      <dgm:spPr/>
      <dgm:t>
        <a:bodyPr/>
        <a:lstStyle/>
        <a:p>
          <a:endParaRPr lang="zh-CN" altLang="en-US"/>
        </a:p>
      </dgm:t>
    </dgm:pt>
    <dgm:pt modelId="{9D63088C-8D83-8F4E-88D8-6B08C0612AE2}">
      <dgm:prSet phldrT="[文本]"/>
      <dgm:spPr/>
      <dgm:t>
        <a:bodyPr/>
        <a:lstStyle/>
        <a:p>
          <a:r>
            <a:rPr lang="en-US" altLang="zh-CN" dirty="0"/>
            <a:t>Design and procurement guidelines foresee temporary shelters that are accessible</a:t>
          </a:r>
          <a:endParaRPr lang="zh-CN" altLang="en-US" dirty="0"/>
        </a:p>
      </dgm:t>
    </dgm:pt>
    <dgm:pt modelId="{22804089-76D5-C24E-8566-EF82842F0047}" type="parTrans" cxnId="{CF0C73E1-ED1B-1249-9701-2D429882BB5C}">
      <dgm:prSet/>
      <dgm:spPr/>
      <dgm:t>
        <a:bodyPr/>
        <a:lstStyle/>
        <a:p>
          <a:endParaRPr lang="zh-CN" altLang="en-US"/>
        </a:p>
      </dgm:t>
    </dgm:pt>
    <dgm:pt modelId="{F54E3940-C14E-2E49-A782-9B2CE311944C}" type="sibTrans" cxnId="{CF0C73E1-ED1B-1249-9701-2D429882BB5C}">
      <dgm:prSet/>
      <dgm:spPr/>
      <dgm:t>
        <a:bodyPr/>
        <a:lstStyle/>
        <a:p>
          <a:endParaRPr lang="zh-CN" altLang="en-US"/>
        </a:p>
      </dgm:t>
    </dgm:pt>
    <dgm:pt modelId="{710D26C9-E81F-214D-AEF4-7BA44675A96E}">
      <dgm:prSet phldrT="[文本]"/>
      <dgm:spPr/>
      <dgm:t>
        <a:bodyPr/>
        <a:lstStyle/>
        <a:p>
          <a:r>
            <a:rPr lang="en-US" altLang="zh-CN" dirty="0" err="1"/>
            <a:t>Programmes</a:t>
          </a:r>
          <a:r>
            <a:rPr lang="en-US" altLang="zh-CN" dirty="0"/>
            <a:t> train staff  in principles of inclusion and practical ways to promote it</a:t>
          </a:r>
          <a:endParaRPr lang="zh-CN" altLang="en-US" dirty="0"/>
        </a:p>
      </dgm:t>
    </dgm:pt>
    <dgm:pt modelId="{C2A71C49-ABFE-E84D-A9D3-4BAC9B118321}" type="parTrans" cxnId="{752E2C4B-4629-7F48-A8C6-C84312BDCD4E}">
      <dgm:prSet/>
      <dgm:spPr/>
      <dgm:t>
        <a:bodyPr/>
        <a:lstStyle/>
        <a:p>
          <a:endParaRPr lang="zh-CN" altLang="en-US"/>
        </a:p>
      </dgm:t>
    </dgm:pt>
    <dgm:pt modelId="{7F38CDB1-34D3-3B4C-B0BB-27C0FA654B60}" type="sibTrans" cxnId="{752E2C4B-4629-7F48-A8C6-C84312BDCD4E}">
      <dgm:prSet/>
      <dgm:spPr/>
      <dgm:t>
        <a:bodyPr/>
        <a:lstStyle/>
        <a:p>
          <a:endParaRPr lang="zh-CN" altLang="en-US"/>
        </a:p>
      </dgm:t>
    </dgm:pt>
    <dgm:pt modelId="{E47FEDD6-F8AB-8549-B32C-9D21B30BA63E}" type="pres">
      <dgm:prSet presAssocID="{911CBDFD-87CF-BD46-BDD8-655A17AD5746}" presName="list" presStyleCnt="0">
        <dgm:presLayoutVars>
          <dgm:dir/>
          <dgm:animLvl val="lvl"/>
        </dgm:presLayoutVars>
      </dgm:prSet>
      <dgm:spPr/>
    </dgm:pt>
    <dgm:pt modelId="{30F02FE1-44CA-6049-BB05-ADBD440C4043}" type="pres">
      <dgm:prSet presAssocID="{BC19A9B4-39F8-7B4F-ABEC-1B9CBD59D3A8}" presName="posSpace" presStyleCnt="0"/>
      <dgm:spPr/>
    </dgm:pt>
    <dgm:pt modelId="{C2AD93FC-A45A-BE4B-AA37-FC2D8AF33ED2}" type="pres">
      <dgm:prSet presAssocID="{BC19A9B4-39F8-7B4F-ABEC-1B9CBD59D3A8}" presName="vertFlow" presStyleCnt="0"/>
      <dgm:spPr/>
    </dgm:pt>
    <dgm:pt modelId="{22633352-E5A6-DB43-A3E3-4309C23BEECA}" type="pres">
      <dgm:prSet presAssocID="{BC19A9B4-39F8-7B4F-ABEC-1B9CBD59D3A8}" presName="topSpace" presStyleCnt="0"/>
      <dgm:spPr/>
    </dgm:pt>
    <dgm:pt modelId="{CCA68A90-71D8-4743-BFAC-A13120B1E19B}" type="pres">
      <dgm:prSet presAssocID="{BC19A9B4-39F8-7B4F-ABEC-1B9CBD59D3A8}" presName="firstComp" presStyleCnt="0"/>
      <dgm:spPr/>
    </dgm:pt>
    <dgm:pt modelId="{866D0176-4E14-8A4E-A3BA-D9C2D4BB18CB}" type="pres">
      <dgm:prSet presAssocID="{BC19A9B4-39F8-7B4F-ABEC-1B9CBD59D3A8}" presName="firstChild" presStyleLbl="bgAccFollowNode1" presStyleIdx="0" presStyleCnt="4"/>
      <dgm:spPr/>
    </dgm:pt>
    <dgm:pt modelId="{83038CF0-D482-CF43-A662-961CE11B7F56}" type="pres">
      <dgm:prSet presAssocID="{BC19A9B4-39F8-7B4F-ABEC-1B9CBD59D3A8}" presName="firstChildTx" presStyleLbl="bgAccFollowNode1" presStyleIdx="0" presStyleCnt="4">
        <dgm:presLayoutVars>
          <dgm:bulletEnabled val="1"/>
        </dgm:presLayoutVars>
      </dgm:prSet>
      <dgm:spPr/>
    </dgm:pt>
    <dgm:pt modelId="{D016636C-083C-F04F-8943-AE616277D923}" type="pres">
      <dgm:prSet presAssocID="{E0106925-38D7-C94C-99FD-E27994D7116E}" presName="comp" presStyleCnt="0"/>
      <dgm:spPr/>
    </dgm:pt>
    <dgm:pt modelId="{949242D1-45F7-0A43-9349-6470A40DD15A}" type="pres">
      <dgm:prSet presAssocID="{E0106925-38D7-C94C-99FD-E27994D7116E}" presName="child" presStyleLbl="bgAccFollowNode1" presStyleIdx="1" presStyleCnt="4"/>
      <dgm:spPr/>
    </dgm:pt>
    <dgm:pt modelId="{5D59761F-E4B5-874C-BD27-567144551CCF}" type="pres">
      <dgm:prSet presAssocID="{E0106925-38D7-C94C-99FD-E27994D7116E}" presName="childTx" presStyleLbl="bgAccFollowNode1" presStyleIdx="1" presStyleCnt="4">
        <dgm:presLayoutVars>
          <dgm:bulletEnabled val="1"/>
        </dgm:presLayoutVars>
      </dgm:prSet>
      <dgm:spPr/>
    </dgm:pt>
    <dgm:pt modelId="{6477A33F-BB5C-944B-A3CD-3130252D49B9}" type="pres">
      <dgm:prSet presAssocID="{BC19A9B4-39F8-7B4F-ABEC-1B9CBD59D3A8}" presName="negSpace" presStyleCnt="0"/>
      <dgm:spPr/>
    </dgm:pt>
    <dgm:pt modelId="{35E1C7EE-53EF-0F4C-992E-0BD596D00989}" type="pres">
      <dgm:prSet presAssocID="{BC19A9B4-39F8-7B4F-ABEC-1B9CBD59D3A8}" presName="circle" presStyleLbl="node1" presStyleIdx="0" presStyleCnt="2"/>
      <dgm:spPr/>
    </dgm:pt>
    <dgm:pt modelId="{F22774F7-E013-0B40-8CC3-780786002CB0}" type="pres">
      <dgm:prSet presAssocID="{BE4B00E3-6436-B048-8A81-459546FBD236}" presName="transSpace" presStyleCnt="0"/>
      <dgm:spPr/>
    </dgm:pt>
    <dgm:pt modelId="{292172EF-1819-984E-B53B-CCE2F88483F2}" type="pres">
      <dgm:prSet presAssocID="{8895C6CB-8181-7347-BA11-7515015C6BFB}" presName="posSpace" presStyleCnt="0"/>
      <dgm:spPr/>
    </dgm:pt>
    <dgm:pt modelId="{1AD6F555-E59B-9443-B699-89C57C41D3EB}" type="pres">
      <dgm:prSet presAssocID="{8895C6CB-8181-7347-BA11-7515015C6BFB}" presName="vertFlow" presStyleCnt="0"/>
      <dgm:spPr/>
    </dgm:pt>
    <dgm:pt modelId="{7C0FE9EA-6FEC-6341-B42C-13DD707A42A0}" type="pres">
      <dgm:prSet presAssocID="{8895C6CB-8181-7347-BA11-7515015C6BFB}" presName="topSpace" presStyleCnt="0"/>
      <dgm:spPr/>
    </dgm:pt>
    <dgm:pt modelId="{0214F6D2-4E0D-494B-B75B-DA7EEA893226}" type="pres">
      <dgm:prSet presAssocID="{8895C6CB-8181-7347-BA11-7515015C6BFB}" presName="firstComp" presStyleCnt="0"/>
      <dgm:spPr/>
    </dgm:pt>
    <dgm:pt modelId="{3EB6091C-6924-6A49-9849-D79489AE4852}" type="pres">
      <dgm:prSet presAssocID="{8895C6CB-8181-7347-BA11-7515015C6BFB}" presName="firstChild" presStyleLbl="bgAccFollowNode1" presStyleIdx="2" presStyleCnt="4"/>
      <dgm:spPr/>
    </dgm:pt>
    <dgm:pt modelId="{F6BEFE47-D80C-2F4D-BEA0-FE2274AC2F24}" type="pres">
      <dgm:prSet presAssocID="{8895C6CB-8181-7347-BA11-7515015C6BFB}" presName="firstChildTx" presStyleLbl="bgAccFollowNode1" presStyleIdx="2" presStyleCnt="4">
        <dgm:presLayoutVars>
          <dgm:bulletEnabled val="1"/>
        </dgm:presLayoutVars>
      </dgm:prSet>
      <dgm:spPr/>
    </dgm:pt>
    <dgm:pt modelId="{8E828A73-CA16-8F4C-BABF-4ED27F3484E8}" type="pres">
      <dgm:prSet presAssocID="{710D26C9-E81F-214D-AEF4-7BA44675A96E}" presName="comp" presStyleCnt="0"/>
      <dgm:spPr/>
    </dgm:pt>
    <dgm:pt modelId="{27C0601D-1F98-B846-B29E-176C8693B344}" type="pres">
      <dgm:prSet presAssocID="{710D26C9-E81F-214D-AEF4-7BA44675A96E}" presName="child" presStyleLbl="bgAccFollowNode1" presStyleIdx="3" presStyleCnt="4"/>
      <dgm:spPr/>
    </dgm:pt>
    <dgm:pt modelId="{F835FA82-648F-934E-AA6B-02EF3F7D08F9}" type="pres">
      <dgm:prSet presAssocID="{710D26C9-E81F-214D-AEF4-7BA44675A96E}" presName="childTx" presStyleLbl="bgAccFollowNode1" presStyleIdx="3" presStyleCnt="4">
        <dgm:presLayoutVars>
          <dgm:bulletEnabled val="1"/>
        </dgm:presLayoutVars>
      </dgm:prSet>
      <dgm:spPr/>
    </dgm:pt>
    <dgm:pt modelId="{F1AB3428-7A24-3D46-B91A-61195181A4CE}" type="pres">
      <dgm:prSet presAssocID="{8895C6CB-8181-7347-BA11-7515015C6BFB}" presName="negSpace" presStyleCnt="0"/>
      <dgm:spPr/>
    </dgm:pt>
    <dgm:pt modelId="{11DA9912-8810-E848-8067-1AFFFDD16B86}" type="pres">
      <dgm:prSet presAssocID="{8895C6CB-8181-7347-BA11-7515015C6BFB}" presName="circle" presStyleLbl="node1" presStyleIdx="1" presStyleCnt="2"/>
      <dgm:spPr/>
    </dgm:pt>
  </dgm:ptLst>
  <dgm:cxnLst>
    <dgm:cxn modelId="{C2B5A80C-AFE0-5446-905F-14C42840DEEA}" srcId="{911CBDFD-87CF-BD46-BDD8-655A17AD5746}" destId="{BC19A9B4-39F8-7B4F-ABEC-1B9CBD59D3A8}" srcOrd="0" destOrd="0" parTransId="{E0E41EBC-0CCD-064F-91BF-332EF4016E0D}" sibTransId="{BE4B00E3-6436-B048-8A81-459546FBD236}"/>
    <dgm:cxn modelId="{7EB73E1E-D046-C84D-B751-DA514F4D5E5E}" srcId="{BC19A9B4-39F8-7B4F-ABEC-1B9CBD59D3A8}" destId="{E0106925-38D7-C94C-99FD-E27994D7116E}" srcOrd="1" destOrd="0" parTransId="{C5420495-531F-A446-8A8C-1EE3EC1A153B}" sibTransId="{E0B70562-984D-F840-AE93-597E616EF383}"/>
    <dgm:cxn modelId="{7BA3C329-742D-174E-992C-8A1D0158A626}" type="presOf" srcId="{8895C6CB-8181-7347-BA11-7515015C6BFB}" destId="{11DA9912-8810-E848-8067-1AFFFDD16B86}" srcOrd="0" destOrd="0" presId="urn:microsoft.com/office/officeart/2005/8/layout/hList9"/>
    <dgm:cxn modelId="{4DC7CC40-2EAE-B743-A750-4F8353ABAB9A}" type="presOf" srcId="{9D63088C-8D83-8F4E-88D8-6B08C0612AE2}" destId="{F6BEFE47-D80C-2F4D-BEA0-FE2274AC2F24}" srcOrd="1" destOrd="0" presId="urn:microsoft.com/office/officeart/2005/8/layout/hList9"/>
    <dgm:cxn modelId="{1D56285D-E79C-E147-8551-6891FF112C7E}" type="presOf" srcId="{710D26C9-E81F-214D-AEF4-7BA44675A96E}" destId="{F835FA82-648F-934E-AA6B-02EF3F7D08F9}" srcOrd="1" destOrd="0" presId="urn:microsoft.com/office/officeart/2005/8/layout/hList9"/>
    <dgm:cxn modelId="{752E2C4B-4629-7F48-A8C6-C84312BDCD4E}" srcId="{8895C6CB-8181-7347-BA11-7515015C6BFB}" destId="{710D26C9-E81F-214D-AEF4-7BA44675A96E}" srcOrd="1" destOrd="0" parTransId="{C2A71C49-ABFE-E84D-A9D3-4BAC9B118321}" sibTransId="{7F38CDB1-34D3-3B4C-B0BB-27C0FA654B60}"/>
    <dgm:cxn modelId="{E6C4D652-8701-3B40-96BD-BC6404EAF715}" srcId="{BC19A9B4-39F8-7B4F-ABEC-1B9CBD59D3A8}" destId="{1176FEF6-334C-984F-ACEA-E4B95BE87FD6}" srcOrd="0" destOrd="0" parTransId="{B406DCC6-AAE9-D44B-B8C5-9E57EC38FF6B}" sibTransId="{94E654F8-2C50-DD4F-A585-2FED6E144C09}"/>
    <dgm:cxn modelId="{4EC36E7D-772C-2A41-867E-FE66993E3521}" type="presOf" srcId="{1176FEF6-334C-984F-ACEA-E4B95BE87FD6}" destId="{866D0176-4E14-8A4E-A3BA-D9C2D4BB18CB}" srcOrd="0" destOrd="0" presId="urn:microsoft.com/office/officeart/2005/8/layout/hList9"/>
    <dgm:cxn modelId="{43D96C84-5683-DD4D-AA7E-D656C0BEBA03}" type="presOf" srcId="{911CBDFD-87CF-BD46-BDD8-655A17AD5746}" destId="{E47FEDD6-F8AB-8549-B32C-9D21B30BA63E}" srcOrd="0" destOrd="0" presId="urn:microsoft.com/office/officeart/2005/8/layout/hList9"/>
    <dgm:cxn modelId="{0B33F287-27D1-9C4D-BF62-13F8B6C2B65E}" type="presOf" srcId="{1176FEF6-334C-984F-ACEA-E4B95BE87FD6}" destId="{83038CF0-D482-CF43-A662-961CE11B7F56}" srcOrd="1" destOrd="0" presId="urn:microsoft.com/office/officeart/2005/8/layout/hList9"/>
    <dgm:cxn modelId="{B609E489-C3AA-8D40-A036-14102CE92AC5}" srcId="{911CBDFD-87CF-BD46-BDD8-655A17AD5746}" destId="{8895C6CB-8181-7347-BA11-7515015C6BFB}" srcOrd="1" destOrd="0" parTransId="{0BBA6863-DC78-2B4F-9E15-ACBB80B019DF}" sibTransId="{A0CCD263-459F-F24A-AF31-C7A3F5B09C28}"/>
    <dgm:cxn modelId="{52F74198-66BD-5249-BC27-2862ADBABE5D}" type="presOf" srcId="{BC19A9B4-39F8-7B4F-ABEC-1B9CBD59D3A8}" destId="{35E1C7EE-53EF-0F4C-992E-0BD596D00989}" srcOrd="0" destOrd="0" presId="urn:microsoft.com/office/officeart/2005/8/layout/hList9"/>
    <dgm:cxn modelId="{E564A0B9-42AC-2A47-9F0D-09F33B19BC49}" type="presOf" srcId="{710D26C9-E81F-214D-AEF4-7BA44675A96E}" destId="{27C0601D-1F98-B846-B29E-176C8693B344}" srcOrd="0" destOrd="0" presId="urn:microsoft.com/office/officeart/2005/8/layout/hList9"/>
    <dgm:cxn modelId="{BDC7B4CA-3409-7649-9818-1FB3173EC0DE}" type="presOf" srcId="{E0106925-38D7-C94C-99FD-E27994D7116E}" destId="{5D59761F-E4B5-874C-BD27-567144551CCF}" srcOrd="1" destOrd="0" presId="urn:microsoft.com/office/officeart/2005/8/layout/hList9"/>
    <dgm:cxn modelId="{CF0C73E1-ED1B-1249-9701-2D429882BB5C}" srcId="{8895C6CB-8181-7347-BA11-7515015C6BFB}" destId="{9D63088C-8D83-8F4E-88D8-6B08C0612AE2}" srcOrd="0" destOrd="0" parTransId="{22804089-76D5-C24E-8566-EF82842F0047}" sibTransId="{F54E3940-C14E-2E49-A782-9B2CE311944C}"/>
    <dgm:cxn modelId="{4DD88EE6-BEFA-DB48-A71E-857B9C7AE808}" type="presOf" srcId="{9D63088C-8D83-8F4E-88D8-6B08C0612AE2}" destId="{3EB6091C-6924-6A49-9849-D79489AE4852}" srcOrd="0" destOrd="0" presId="urn:microsoft.com/office/officeart/2005/8/layout/hList9"/>
    <dgm:cxn modelId="{9F2D20F5-0E3D-6149-AD8E-346792CEDFC3}" type="presOf" srcId="{E0106925-38D7-C94C-99FD-E27994D7116E}" destId="{949242D1-45F7-0A43-9349-6470A40DD15A}" srcOrd="0" destOrd="0" presId="urn:microsoft.com/office/officeart/2005/8/layout/hList9"/>
    <dgm:cxn modelId="{A7A836E7-56B0-784F-814E-395BEE1389B4}" type="presParOf" srcId="{E47FEDD6-F8AB-8549-B32C-9D21B30BA63E}" destId="{30F02FE1-44CA-6049-BB05-ADBD440C4043}" srcOrd="0" destOrd="0" presId="urn:microsoft.com/office/officeart/2005/8/layout/hList9"/>
    <dgm:cxn modelId="{89C2B740-1C04-0844-B2DE-F35B31FB8F86}" type="presParOf" srcId="{E47FEDD6-F8AB-8549-B32C-9D21B30BA63E}" destId="{C2AD93FC-A45A-BE4B-AA37-FC2D8AF33ED2}" srcOrd="1" destOrd="0" presId="urn:microsoft.com/office/officeart/2005/8/layout/hList9"/>
    <dgm:cxn modelId="{33E51235-747C-0F44-8C66-0E94638485F0}" type="presParOf" srcId="{C2AD93FC-A45A-BE4B-AA37-FC2D8AF33ED2}" destId="{22633352-E5A6-DB43-A3E3-4309C23BEECA}" srcOrd="0" destOrd="0" presId="urn:microsoft.com/office/officeart/2005/8/layout/hList9"/>
    <dgm:cxn modelId="{15673982-5192-EC46-8692-C4F585020634}" type="presParOf" srcId="{C2AD93FC-A45A-BE4B-AA37-FC2D8AF33ED2}" destId="{CCA68A90-71D8-4743-BFAC-A13120B1E19B}" srcOrd="1" destOrd="0" presId="urn:microsoft.com/office/officeart/2005/8/layout/hList9"/>
    <dgm:cxn modelId="{649D8D15-674E-8641-B2A0-72EBA42708A7}" type="presParOf" srcId="{CCA68A90-71D8-4743-BFAC-A13120B1E19B}" destId="{866D0176-4E14-8A4E-A3BA-D9C2D4BB18CB}" srcOrd="0" destOrd="0" presId="urn:microsoft.com/office/officeart/2005/8/layout/hList9"/>
    <dgm:cxn modelId="{90338DCB-8B12-F847-B624-42044CEE9289}" type="presParOf" srcId="{CCA68A90-71D8-4743-BFAC-A13120B1E19B}" destId="{83038CF0-D482-CF43-A662-961CE11B7F56}" srcOrd="1" destOrd="0" presId="urn:microsoft.com/office/officeart/2005/8/layout/hList9"/>
    <dgm:cxn modelId="{D2D91133-F213-764E-AE21-34EB6F22E732}" type="presParOf" srcId="{C2AD93FC-A45A-BE4B-AA37-FC2D8AF33ED2}" destId="{D016636C-083C-F04F-8943-AE616277D923}" srcOrd="2" destOrd="0" presId="urn:microsoft.com/office/officeart/2005/8/layout/hList9"/>
    <dgm:cxn modelId="{D44C670E-467A-B747-A056-6DC1458B02AF}" type="presParOf" srcId="{D016636C-083C-F04F-8943-AE616277D923}" destId="{949242D1-45F7-0A43-9349-6470A40DD15A}" srcOrd="0" destOrd="0" presId="urn:microsoft.com/office/officeart/2005/8/layout/hList9"/>
    <dgm:cxn modelId="{37B3A5CC-60CC-BF47-A5CF-82A866507A9D}" type="presParOf" srcId="{D016636C-083C-F04F-8943-AE616277D923}" destId="{5D59761F-E4B5-874C-BD27-567144551CCF}" srcOrd="1" destOrd="0" presId="urn:microsoft.com/office/officeart/2005/8/layout/hList9"/>
    <dgm:cxn modelId="{C7BD08CC-0E97-B146-B58B-31970876F843}" type="presParOf" srcId="{E47FEDD6-F8AB-8549-B32C-9D21B30BA63E}" destId="{6477A33F-BB5C-944B-A3CD-3130252D49B9}" srcOrd="2" destOrd="0" presId="urn:microsoft.com/office/officeart/2005/8/layout/hList9"/>
    <dgm:cxn modelId="{328751D0-022F-2F43-AE88-644DBFF1048D}" type="presParOf" srcId="{E47FEDD6-F8AB-8549-B32C-9D21B30BA63E}" destId="{35E1C7EE-53EF-0F4C-992E-0BD596D00989}" srcOrd="3" destOrd="0" presId="urn:microsoft.com/office/officeart/2005/8/layout/hList9"/>
    <dgm:cxn modelId="{AB9D1232-7D67-2D46-AF51-D65DE6CCDB47}" type="presParOf" srcId="{E47FEDD6-F8AB-8549-B32C-9D21B30BA63E}" destId="{F22774F7-E013-0B40-8CC3-780786002CB0}" srcOrd="4" destOrd="0" presId="urn:microsoft.com/office/officeart/2005/8/layout/hList9"/>
    <dgm:cxn modelId="{E722408A-9A9E-AE4C-9508-E8D06E19A4C8}" type="presParOf" srcId="{E47FEDD6-F8AB-8549-B32C-9D21B30BA63E}" destId="{292172EF-1819-984E-B53B-CCE2F88483F2}" srcOrd="5" destOrd="0" presId="urn:microsoft.com/office/officeart/2005/8/layout/hList9"/>
    <dgm:cxn modelId="{FB841FF4-B2FE-3948-824F-AD3FB4AE6A5D}" type="presParOf" srcId="{E47FEDD6-F8AB-8549-B32C-9D21B30BA63E}" destId="{1AD6F555-E59B-9443-B699-89C57C41D3EB}" srcOrd="6" destOrd="0" presId="urn:microsoft.com/office/officeart/2005/8/layout/hList9"/>
    <dgm:cxn modelId="{F3F1CA8B-F447-D648-BC3D-FE86EE539DB5}" type="presParOf" srcId="{1AD6F555-E59B-9443-B699-89C57C41D3EB}" destId="{7C0FE9EA-6FEC-6341-B42C-13DD707A42A0}" srcOrd="0" destOrd="0" presId="urn:microsoft.com/office/officeart/2005/8/layout/hList9"/>
    <dgm:cxn modelId="{8A39BA6F-A503-F847-84B1-27C80EBB3739}" type="presParOf" srcId="{1AD6F555-E59B-9443-B699-89C57C41D3EB}" destId="{0214F6D2-4E0D-494B-B75B-DA7EEA893226}" srcOrd="1" destOrd="0" presId="urn:microsoft.com/office/officeart/2005/8/layout/hList9"/>
    <dgm:cxn modelId="{0423C8E4-1E7A-164D-9461-E276CED94F89}" type="presParOf" srcId="{0214F6D2-4E0D-494B-B75B-DA7EEA893226}" destId="{3EB6091C-6924-6A49-9849-D79489AE4852}" srcOrd="0" destOrd="0" presId="urn:microsoft.com/office/officeart/2005/8/layout/hList9"/>
    <dgm:cxn modelId="{1F658F49-DDC0-074C-96F7-C02CF11AEC2D}" type="presParOf" srcId="{0214F6D2-4E0D-494B-B75B-DA7EEA893226}" destId="{F6BEFE47-D80C-2F4D-BEA0-FE2274AC2F24}" srcOrd="1" destOrd="0" presId="urn:microsoft.com/office/officeart/2005/8/layout/hList9"/>
    <dgm:cxn modelId="{71C8A389-8048-E14A-B6F6-6B919C69D27B}" type="presParOf" srcId="{1AD6F555-E59B-9443-B699-89C57C41D3EB}" destId="{8E828A73-CA16-8F4C-BABF-4ED27F3484E8}" srcOrd="2" destOrd="0" presId="urn:microsoft.com/office/officeart/2005/8/layout/hList9"/>
    <dgm:cxn modelId="{40074EA4-6C5D-BB42-9D8C-E4D34D2C65E1}" type="presParOf" srcId="{8E828A73-CA16-8F4C-BABF-4ED27F3484E8}" destId="{27C0601D-1F98-B846-B29E-176C8693B344}" srcOrd="0" destOrd="0" presId="urn:microsoft.com/office/officeart/2005/8/layout/hList9"/>
    <dgm:cxn modelId="{3054DBCB-6FAB-504B-9026-7F858F298E11}" type="presParOf" srcId="{8E828A73-CA16-8F4C-BABF-4ED27F3484E8}" destId="{F835FA82-648F-934E-AA6B-02EF3F7D08F9}" srcOrd="1" destOrd="0" presId="urn:microsoft.com/office/officeart/2005/8/layout/hList9"/>
    <dgm:cxn modelId="{5C076D38-0BE4-EA44-9221-E3F94F43D148}" type="presParOf" srcId="{E47FEDD6-F8AB-8549-B32C-9D21B30BA63E}" destId="{F1AB3428-7A24-3D46-B91A-61195181A4CE}" srcOrd="7" destOrd="0" presId="urn:microsoft.com/office/officeart/2005/8/layout/hList9"/>
    <dgm:cxn modelId="{46C62CF3-92FA-6A47-BB24-AEFBBAE5B2AD}" type="presParOf" srcId="{E47FEDD6-F8AB-8549-B32C-9D21B30BA63E}" destId="{11DA9912-8810-E848-8067-1AFFFDD16B86}"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AB6890-B59A-47ED-82C9-FC99369737CB}" type="doc">
      <dgm:prSet loTypeId="urn:microsoft.com/office/officeart/2005/8/layout/hProcess7" loCatId="list" qsTypeId="urn:microsoft.com/office/officeart/2005/8/quickstyle/simple3" qsCatId="simple" csTypeId="urn:microsoft.com/office/officeart/2005/8/colors/accent1_2" csCatId="accent1" phldr="1"/>
      <dgm:spPr/>
      <dgm:t>
        <a:bodyPr/>
        <a:lstStyle/>
        <a:p>
          <a:endParaRPr lang="en-US"/>
        </a:p>
      </dgm:t>
    </dgm:pt>
    <dgm:pt modelId="{7EE9B730-BD68-4712-AA9C-243D2FEB33D6}">
      <dgm:prSet phldrT="[Text]" custT="1"/>
      <dgm:spPr/>
      <dgm:t>
        <a:bodyPr/>
        <a:lstStyle/>
        <a:p>
          <a:r>
            <a:rPr lang="en-US" sz="1800" b="1"/>
            <a:t>WG Question</a:t>
          </a:r>
        </a:p>
      </dgm:t>
    </dgm:pt>
    <dgm:pt modelId="{34139A51-4CEB-46FC-8FDA-0F552CB3C8AF}" type="parTrans" cxnId="{DF3EE058-3482-43C6-804B-F584779B79E8}">
      <dgm:prSet/>
      <dgm:spPr/>
      <dgm:t>
        <a:bodyPr/>
        <a:lstStyle/>
        <a:p>
          <a:endParaRPr lang="en-US"/>
        </a:p>
      </dgm:t>
    </dgm:pt>
    <dgm:pt modelId="{34197A20-11A0-4566-963C-E67514A94B87}" type="sibTrans" cxnId="{DF3EE058-3482-43C6-804B-F584779B79E8}">
      <dgm:prSet/>
      <dgm:spPr/>
      <dgm:t>
        <a:bodyPr/>
        <a:lstStyle/>
        <a:p>
          <a:endParaRPr lang="en-US"/>
        </a:p>
      </dgm:t>
    </dgm:pt>
    <dgm:pt modelId="{4DECCB9D-6106-4FF2-BA4D-4B7F81B11182}">
      <dgm:prSet phldrT="[Text]" custT="1"/>
      <dgm:spPr/>
      <dgm:t>
        <a:bodyPr/>
        <a:lstStyle/>
        <a:p>
          <a:endParaRPr lang="en-US" sz="1600"/>
        </a:p>
        <a:p>
          <a:endParaRPr lang="en-US" sz="1600"/>
        </a:p>
        <a:p>
          <a:endParaRPr lang="en-US" sz="1600"/>
        </a:p>
        <a:p>
          <a:endParaRPr lang="en-US" sz="1600"/>
        </a:p>
        <a:p>
          <a:endParaRPr lang="en-US" sz="1600"/>
        </a:p>
        <a:p>
          <a:endParaRPr lang="en-US" sz="1600"/>
        </a:p>
        <a:p>
          <a:r>
            <a:rPr lang="en-US" sz="1600"/>
            <a:t>Do you have </a:t>
          </a:r>
          <a:r>
            <a:rPr lang="en-US" sz="1600" b="1">
              <a:solidFill>
                <a:srgbClr val="FF0000"/>
              </a:solidFill>
            </a:rPr>
            <a:t>difficulty remembering</a:t>
          </a:r>
          <a:r>
            <a:rPr lang="en-US" sz="1600"/>
            <a:t> or concentrating?</a:t>
          </a:r>
        </a:p>
      </dgm:t>
    </dgm:pt>
    <dgm:pt modelId="{BB75CE67-A6A4-45B1-A0EE-1D6CB7B49E7E}" type="parTrans" cxnId="{9EFAF391-B54F-4859-BD0B-CB54D8E4F548}">
      <dgm:prSet/>
      <dgm:spPr/>
      <dgm:t>
        <a:bodyPr/>
        <a:lstStyle/>
        <a:p>
          <a:endParaRPr lang="en-US"/>
        </a:p>
      </dgm:t>
    </dgm:pt>
    <dgm:pt modelId="{B5B9D997-CAC6-484A-943E-F1F2A6707F27}" type="sibTrans" cxnId="{9EFAF391-B54F-4859-BD0B-CB54D8E4F548}">
      <dgm:prSet/>
      <dgm:spPr/>
      <dgm:t>
        <a:bodyPr/>
        <a:lstStyle/>
        <a:p>
          <a:endParaRPr lang="en-US"/>
        </a:p>
      </dgm:t>
    </dgm:pt>
    <dgm:pt modelId="{D1FA8497-B1AF-4083-AC3F-0D224CC3AA3C}">
      <dgm:prSet phldrT="[Text]" custT="1"/>
      <dgm:spPr/>
      <dgm:t>
        <a:bodyPr/>
        <a:lstStyle/>
        <a:p>
          <a:r>
            <a:rPr lang="en-US" sz="1800" b="1"/>
            <a:t>How it can be interpreted?</a:t>
          </a:r>
        </a:p>
      </dgm:t>
    </dgm:pt>
    <dgm:pt modelId="{6C3A0813-55A5-484A-96B2-D7B0FDE6FBE8}" type="parTrans" cxnId="{24423685-8F2B-4221-8C86-5BF7F00937CC}">
      <dgm:prSet/>
      <dgm:spPr/>
      <dgm:t>
        <a:bodyPr/>
        <a:lstStyle/>
        <a:p>
          <a:endParaRPr lang="en-US"/>
        </a:p>
      </dgm:t>
    </dgm:pt>
    <dgm:pt modelId="{1FCE7AEF-512E-494E-A75C-48A91C3E57B6}" type="sibTrans" cxnId="{24423685-8F2B-4221-8C86-5BF7F00937CC}">
      <dgm:prSet/>
      <dgm:spPr/>
      <dgm:t>
        <a:bodyPr/>
        <a:lstStyle/>
        <a:p>
          <a:endParaRPr lang="en-US"/>
        </a:p>
      </dgm:t>
    </dgm:pt>
    <dgm:pt modelId="{13AB28B6-649D-4829-878B-7E31ABEEDB40}">
      <dgm:prSet phldrT="[Text]" custT="1"/>
      <dgm:spPr/>
      <dgm:t>
        <a:bodyPr/>
        <a:lstStyle/>
        <a:p>
          <a:endParaRPr lang="en-US" sz="1600"/>
        </a:p>
        <a:p>
          <a:endParaRPr lang="en-US" sz="1600"/>
        </a:p>
        <a:p>
          <a:endParaRPr lang="en-US" sz="1600"/>
        </a:p>
        <a:p>
          <a:r>
            <a:rPr lang="en-US" sz="1600"/>
            <a:t>1. Difficulty remembering</a:t>
          </a:r>
        </a:p>
        <a:p>
          <a:endParaRPr lang="en-US" sz="1600"/>
        </a:p>
        <a:p>
          <a:r>
            <a:rPr lang="en-US" sz="1600"/>
            <a:t>2. Difficulty memorizing</a:t>
          </a:r>
        </a:p>
        <a:p>
          <a:endParaRPr lang="en-US" sz="1600"/>
        </a:p>
        <a:p>
          <a:r>
            <a:rPr lang="en-US" sz="1600"/>
            <a:t>3. Difficulty with bad memories</a:t>
          </a:r>
        </a:p>
      </dgm:t>
    </dgm:pt>
    <dgm:pt modelId="{921323E6-1B51-4E45-9E35-1B1AEDA0157E}" type="parTrans" cxnId="{76FBF5B9-CF41-4D08-A162-31A397AB2B4D}">
      <dgm:prSet/>
      <dgm:spPr/>
      <dgm:t>
        <a:bodyPr/>
        <a:lstStyle/>
        <a:p>
          <a:endParaRPr lang="en-US"/>
        </a:p>
      </dgm:t>
    </dgm:pt>
    <dgm:pt modelId="{FAC79384-4D4A-4A5D-B995-F87B8C533C2C}" type="sibTrans" cxnId="{76FBF5B9-CF41-4D08-A162-31A397AB2B4D}">
      <dgm:prSet/>
      <dgm:spPr/>
      <dgm:t>
        <a:bodyPr/>
        <a:lstStyle/>
        <a:p>
          <a:endParaRPr lang="en-US"/>
        </a:p>
      </dgm:t>
    </dgm:pt>
    <dgm:pt modelId="{C770D33D-6107-4CFB-A3C0-E3D9E578C6B3}">
      <dgm:prSet phldrT="[Text]" custT="1"/>
      <dgm:spPr/>
      <dgm:t>
        <a:bodyPr/>
        <a:lstStyle/>
        <a:p>
          <a:r>
            <a:rPr lang="en-US" sz="1800" b="1"/>
            <a:t>Focus of interpretation</a:t>
          </a:r>
        </a:p>
      </dgm:t>
    </dgm:pt>
    <dgm:pt modelId="{4D378983-A5BD-44E9-B47B-F700C27538F7}" type="parTrans" cxnId="{3731E8E1-7B4F-4313-8843-10B48F4405CF}">
      <dgm:prSet/>
      <dgm:spPr/>
      <dgm:t>
        <a:bodyPr/>
        <a:lstStyle/>
        <a:p>
          <a:endParaRPr lang="en-US"/>
        </a:p>
      </dgm:t>
    </dgm:pt>
    <dgm:pt modelId="{60F7332C-88E7-4C2D-A0AF-360D9B41E623}" type="sibTrans" cxnId="{3731E8E1-7B4F-4313-8843-10B48F4405CF}">
      <dgm:prSet/>
      <dgm:spPr/>
      <dgm:t>
        <a:bodyPr/>
        <a:lstStyle/>
        <a:p>
          <a:endParaRPr lang="en-US"/>
        </a:p>
      </dgm:t>
    </dgm:pt>
    <dgm:pt modelId="{AB154AAC-EAF0-4A55-AB05-FADD907B26BD}">
      <dgm:prSet phldrT="[Text]" custT="1"/>
      <dgm:spPr/>
      <dgm:t>
        <a:bodyPr/>
        <a:lstStyle/>
        <a:p>
          <a:endParaRPr lang="en-US" sz="1600"/>
        </a:p>
        <a:p>
          <a:endParaRPr lang="en-US" sz="1600"/>
        </a:p>
        <a:p>
          <a:endParaRPr lang="en-US" sz="1600"/>
        </a:p>
        <a:p>
          <a:r>
            <a:rPr lang="en-US" sz="1600"/>
            <a:t>1. Cognitive abilities (this is what we are interested in)</a:t>
          </a:r>
        </a:p>
        <a:p>
          <a:endParaRPr lang="en-US" sz="1600"/>
        </a:p>
        <a:p>
          <a:r>
            <a:rPr lang="en-US" sz="1600"/>
            <a:t>2. Learning abilities</a:t>
          </a:r>
        </a:p>
        <a:p>
          <a:endParaRPr lang="en-US" sz="1600"/>
        </a:p>
        <a:p>
          <a:r>
            <a:rPr lang="en-US" sz="1600"/>
            <a:t>3. Affect (feelings, e.g. related to unwanted incidents)</a:t>
          </a:r>
        </a:p>
      </dgm:t>
    </dgm:pt>
    <dgm:pt modelId="{463FE652-C327-42B0-8E1B-A93F84619572}" type="parTrans" cxnId="{2A003D67-60E2-4098-93BD-FBFAB30F79ED}">
      <dgm:prSet/>
      <dgm:spPr/>
      <dgm:t>
        <a:bodyPr/>
        <a:lstStyle/>
        <a:p>
          <a:endParaRPr lang="en-US"/>
        </a:p>
      </dgm:t>
    </dgm:pt>
    <dgm:pt modelId="{98E7C11D-FF51-43DF-A8BB-B69A80733832}" type="sibTrans" cxnId="{2A003D67-60E2-4098-93BD-FBFAB30F79ED}">
      <dgm:prSet/>
      <dgm:spPr/>
      <dgm:t>
        <a:bodyPr/>
        <a:lstStyle/>
        <a:p>
          <a:endParaRPr lang="en-US"/>
        </a:p>
      </dgm:t>
    </dgm:pt>
    <dgm:pt modelId="{E8F0D615-C332-4E5E-8BC2-C0220277F8AA}" type="pres">
      <dgm:prSet presAssocID="{10AB6890-B59A-47ED-82C9-FC99369737CB}" presName="Name0" presStyleCnt="0">
        <dgm:presLayoutVars>
          <dgm:dir/>
          <dgm:animLvl val="lvl"/>
          <dgm:resizeHandles val="exact"/>
        </dgm:presLayoutVars>
      </dgm:prSet>
      <dgm:spPr/>
    </dgm:pt>
    <dgm:pt modelId="{247C0BC3-FCBB-41E9-80EB-283E7EBB8B9C}" type="pres">
      <dgm:prSet presAssocID="{7EE9B730-BD68-4712-AA9C-243D2FEB33D6}" presName="compositeNode" presStyleCnt="0">
        <dgm:presLayoutVars>
          <dgm:bulletEnabled val="1"/>
        </dgm:presLayoutVars>
      </dgm:prSet>
      <dgm:spPr/>
    </dgm:pt>
    <dgm:pt modelId="{452555A0-2A69-4E69-9071-EF715BA5BD8A}" type="pres">
      <dgm:prSet presAssocID="{7EE9B730-BD68-4712-AA9C-243D2FEB33D6}" presName="bgRect" presStyleLbl="node1" presStyleIdx="0" presStyleCnt="3" custScaleY="131597" custLinFactNeighborX="893" custLinFactNeighborY="3199"/>
      <dgm:spPr/>
    </dgm:pt>
    <dgm:pt modelId="{6BCC4E10-1C0A-4222-BE27-10F9900DD721}" type="pres">
      <dgm:prSet presAssocID="{7EE9B730-BD68-4712-AA9C-243D2FEB33D6}" presName="parentNode" presStyleLbl="node1" presStyleIdx="0" presStyleCnt="3">
        <dgm:presLayoutVars>
          <dgm:chMax val="0"/>
          <dgm:bulletEnabled val="1"/>
        </dgm:presLayoutVars>
      </dgm:prSet>
      <dgm:spPr/>
    </dgm:pt>
    <dgm:pt modelId="{550AC9F2-BA32-48BF-926D-53B1FF270FC7}" type="pres">
      <dgm:prSet presAssocID="{7EE9B730-BD68-4712-AA9C-243D2FEB33D6}" presName="childNode" presStyleLbl="node1" presStyleIdx="0" presStyleCnt="3">
        <dgm:presLayoutVars>
          <dgm:bulletEnabled val="1"/>
        </dgm:presLayoutVars>
      </dgm:prSet>
      <dgm:spPr/>
    </dgm:pt>
    <dgm:pt modelId="{1CC365E6-9200-446E-906E-AED74C2A0C2E}" type="pres">
      <dgm:prSet presAssocID="{34197A20-11A0-4566-963C-E67514A94B87}" presName="hSp" presStyleCnt="0"/>
      <dgm:spPr/>
    </dgm:pt>
    <dgm:pt modelId="{719136B4-8527-47AC-940B-C598D8D7355C}" type="pres">
      <dgm:prSet presAssocID="{34197A20-11A0-4566-963C-E67514A94B87}" presName="vProcSp" presStyleCnt="0"/>
      <dgm:spPr/>
    </dgm:pt>
    <dgm:pt modelId="{E6C89C16-1086-49B7-A232-BF1E89D06541}" type="pres">
      <dgm:prSet presAssocID="{34197A20-11A0-4566-963C-E67514A94B87}" presName="vSp1" presStyleCnt="0"/>
      <dgm:spPr/>
    </dgm:pt>
    <dgm:pt modelId="{FE994668-5B77-45B9-A497-BCDB5E4F8278}" type="pres">
      <dgm:prSet presAssocID="{34197A20-11A0-4566-963C-E67514A94B87}" presName="simulatedConn" presStyleLbl="solidFgAcc1" presStyleIdx="0" presStyleCnt="2"/>
      <dgm:spPr/>
    </dgm:pt>
    <dgm:pt modelId="{D2110E9C-1BF8-4E76-A4BB-A38202538957}" type="pres">
      <dgm:prSet presAssocID="{34197A20-11A0-4566-963C-E67514A94B87}" presName="vSp2" presStyleCnt="0"/>
      <dgm:spPr/>
    </dgm:pt>
    <dgm:pt modelId="{99518A2D-72C6-4C46-90B3-20A6DF0B8557}" type="pres">
      <dgm:prSet presAssocID="{34197A20-11A0-4566-963C-E67514A94B87}" presName="sibTrans" presStyleCnt="0"/>
      <dgm:spPr/>
    </dgm:pt>
    <dgm:pt modelId="{11672472-908D-4A71-9DE0-101759C334E3}" type="pres">
      <dgm:prSet presAssocID="{D1FA8497-B1AF-4083-AC3F-0D224CC3AA3C}" presName="compositeNode" presStyleCnt="0">
        <dgm:presLayoutVars>
          <dgm:bulletEnabled val="1"/>
        </dgm:presLayoutVars>
      </dgm:prSet>
      <dgm:spPr/>
    </dgm:pt>
    <dgm:pt modelId="{04F78F30-6B24-4185-BDF2-00CD0742A4D1}" type="pres">
      <dgm:prSet presAssocID="{D1FA8497-B1AF-4083-AC3F-0D224CC3AA3C}" presName="bgRect" presStyleLbl="node1" presStyleIdx="1" presStyleCnt="3" custScaleY="133628" custLinFactNeighborX="88" custLinFactNeighborY="1168"/>
      <dgm:spPr/>
    </dgm:pt>
    <dgm:pt modelId="{2B5BEEC8-A670-446D-B3C4-9D32EA680CF8}" type="pres">
      <dgm:prSet presAssocID="{D1FA8497-B1AF-4083-AC3F-0D224CC3AA3C}" presName="parentNode" presStyleLbl="node1" presStyleIdx="1" presStyleCnt="3">
        <dgm:presLayoutVars>
          <dgm:chMax val="0"/>
          <dgm:bulletEnabled val="1"/>
        </dgm:presLayoutVars>
      </dgm:prSet>
      <dgm:spPr/>
    </dgm:pt>
    <dgm:pt modelId="{4D88574A-033B-401C-B432-A8C2A54C1446}" type="pres">
      <dgm:prSet presAssocID="{D1FA8497-B1AF-4083-AC3F-0D224CC3AA3C}" presName="childNode" presStyleLbl="node1" presStyleIdx="1" presStyleCnt="3">
        <dgm:presLayoutVars>
          <dgm:bulletEnabled val="1"/>
        </dgm:presLayoutVars>
      </dgm:prSet>
      <dgm:spPr/>
    </dgm:pt>
    <dgm:pt modelId="{8B8F94A5-CAD9-43D3-96CF-50F6EF58DAB2}" type="pres">
      <dgm:prSet presAssocID="{1FCE7AEF-512E-494E-A75C-48A91C3E57B6}" presName="hSp" presStyleCnt="0"/>
      <dgm:spPr/>
    </dgm:pt>
    <dgm:pt modelId="{74CF24A3-56C0-4DA6-85FF-B15385CBC7A7}" type="pres">
      <dgm:prSet presAssocID="{1FCE7AEF-512E-494E-A75C-48A91C3E57B6}" presName="vProcSp" presStyleCnt="0"/>
      <dgm:spPr/>
    </dgm:pt>
    <dgm:pt modelId="{3BE48F6B-08EC-47C0-987D-9FD24E1D8D95}" type="pres">
      <dgm:prSet presAssocID="{1FCE7AEF-512E-494E-A75C-48A91C3E57B6}" presName="vSp1" presStyleCnt="0"/>
      <dgm:spPr/>
    </dgm:pt>
    <dgm:pt modelId="{C42A4FEC-6D5A-4D0B-BAB7-784D827067E3}" type="pres">
      <dgm:prSet presAssocID="{1FCE7AEF-512E-494E-A75C-48A91C3E57B6}" presName="simulatedConn" presStyleLbl="solidFgAcc1" presStyleIdx="1" presStyleCnt="2"/>
      <dgm:spPr/>
    </dgm:pt>
    <dgm:pt modelId="{FE887151-60C7-4E74-B581-50D6273E7EB5}" type="pres">
      <dgm:prSet presAssocID="{1FCE7AEF-512E-494E-A75C-48A91C3E57B6}" presName="vSp2" presStyleCnt="0"/>
      <dgm:spPr/>
    </dgm:pt>
    <dgm:pt modelId="{198EC5B1-DB87-4F64-8B29-73BCE9AACF9E}" type="pres">
      <dgm:prSet presAssocID="{1FCE7AEF-512E-494E-A75C-48A91C3E57B6}" presName="sibTrans" presStyleCnt="0"/>
      <dgm:spPr/>
    </dgm:pt>
    <dgm:pt modelId="{B9A0B682-2FAF-48C0-B662-E292B8EA123C}" type="pres">
      <dgm:prSet presAssocID="{C770D33D-6107-4CFB-A3C0-E3D9E578C6B3}" presName="compositeNode" presStyleCnt="0">
        <dgm:presLayoutVars>
          <dgm:bulletEnabled val="1"/>
        </dgm:presLayoutVars>
      </dgm:prSet>
      <dgm:spPr/>
    </dgm:pt>
    <dgm:pt modelId="{16403FC0-29EF-4875-96FF-1D839C9122AE}" type="pres">
      <dgm:prSet presAssocID="{C770D33D-6107-4CFB-A3C0-E3D9E578C6B3}" presName="bgRect" presStyleLbl="node1" presStyleIdx="2" presStyleCnt="3" custScaleY="133628"/>
      <dgm:spPr/>
    </dgm:pt>
    <dgm:pt modelId="{330A0E97-8F2C-40AC-BB65-305760D1F134}" type="pres">
      <dgm:prSet presAssocID="{C770D33D-6107-4CFB-A3C0-E3D9E578C6B3}" presName="parentNode" presStyleLbl="node1" presStyleIdx="2" presStyleCnt="3">
        <dgm:presLayoutVars>
          <dgm:chMax val="0"/>
          <dgm:bulletEnabled val="1"/>
        </dgm:presLayoutVars>
      </dgm:prSet>
      <dgm:spPr/>
    </dgm:pt>
    <dgm:pt modelId="{C308EBC4-3403-4EC2-95AE-F4E8F4B212CB}" type="pres">
      <dgm:prSet presAssocID="{C770D33D-6107-4CFB-A3C0-E3D9E578C6B3}" presName="childNode" presStyleLbl="node1" presStyleIdx="2" presStyleCnt="3">
        <dgm:presLayoutVars>
          <dgm:bulletEnabled val="1"/>
        </dgm:presLayoutVars>
      </dgm:prSet>
      <dgm:spPr/>
    </dgm:pt>
  </dgm:ptLst>
  <dgm:cxnLst>
    <dgm:cxn modelId="{F1FC721A-EAB4-4854-BB86-32B2706923EB}" type="presOf" srcId="{13AB28B6-649D-4829-878B-7E31ABEEDB40}" destId="{4D88574A-033B-401C-B432-A8C2A54C1446}" srcOrd="0" destOrd="0" presId="urn:microsoft.com/office/officeart/2005/8/layout/hProcess7"/>
    <dgm:cxn modelId="{7D1C7B1E-2375-4114-9D2C-D75A2B114757}" type="presOf" srcId="{4DECCB9D-6106-4FF2-BA4D-4B7F81B11182}" destId="{550AC9F2-BA32-48BF-926D-53B1FF270FC7}" srcOrd="0" destOrd="0" presId="urn:microsoft.com/office/officeart/2005/8/layout/hProcess7"/>
    <dgm:cxn modelId="{2A003D67-60E2-4098-93BD-FBFAB30F79ED}" srcId="{C770D33D-6107-4CFB-A3C0-E3D9E578C6B3}" destId="{AB154AAC-EAF0-4A55-AB05-FADD907B26BD}" srcOrd="0" destOrd="0" parTransId="{463FE652-C327-42B0-8E1B-A93F84619572}" sibTransId="{98E7C11D-FF51-43DF-A8BB-B69A80733832}"/>
    <dgm:cxn modelId="{DF3EE058-3482-43C6-804B-F584779B79E8}" srcId="{10AB6890-B59A-47ED-82C9-FC99369737CB}" destId="{7EE9B730-BD68-4712-AA9C-243D2FEB33D6}" srcOrd="0" destOrd="0" parTransId="{34139A51-4CEB-46FC-8FDA-0F552CB3C8AF}" sibTransId="{34197A20-11A0-4566-963C-E67514A94B87}"/>
    <dgm:cxn modelId="{272A6C84-ACAB-49E2-83B0-661E38B0BEFA}" type="presOf" srcId="{D1FA8497-B1AF-4083-AC3F-0D224CC3AA3C}" destId="{2B5BEEC8-A670-446D-B3C4-9D32EA680CF8}" srcOrd="1" destOrd="0" presId="urn:microsoft.com/office/officeart/2005/8/layout/hProcess7"/>
    <dgm:cxn modelId="{24423685-8F2B-4221-8C86-5BF7F00937CC}" srcId="{10AB6890-B59A-47ED-82C9-FC99369737CB}" destId="{D1FA8497-B1AF-4083-AC3F-0D224CC3AA3C}" srcOrd="1" destOrd="0" parTransId="{6C3A0813-55A5-484A-96B2-D7B0FDE6FBE8}" sibTransId="{1FCE7AEF-512E-494E-A75C-48A91C3E57B6}"/>
    <dgm:cxn modelId="{A674E089-47B9-48BE-92A7-F5B6C725F29D}" type="presOf" srcId="{7EE9B730-BD68-4712-AA9C-243D2FEB33D6}" destId="{452555A0-2A69-4E69-9071-EF715BA5BD8A}" srcOrd="0" destOrd="0" presId="urn:microsoft.com/office/officeart/2005/8/layout/hProcess7"/>
    <dgm:cxn modelId="{9EFAF391-B54F-4859-BD0B-CB54D8E4F548}" srcId="{7EE9B730-BD68-4712-AA9C-243D2FEB33D6}" destId="{4DECCB9D-6106-4FF2-BA4D-4B7F81B11182}" srcOrd="0" destOrd="0" parTransId="{BB75CE67-A6A4-45B1-A0EE-1D6CB7B49E7E}" sibTransId="{B5B9D997-CAC6-484A-943E-F1F2A6707F27}"/>
    <dgm:cxn modelId="{CC2CC6AE-68B0-44F1-962B-CCD49D5BC478}" type="presOf" srcId="{AB154AAC-EAF0-4A55-AB05-FADD907B26BD}" destId="{C308EBC4-3403-4EC2-95AE-F4E8F4B212CB}" srcOrd="0" destOrd="0" presId="urn:microsoft.com/office/officeart/2005/8/layout/hProcess7"/>
    <dgm:cxn modelId="{ECA2CBB1-7E2A-4687-9C08-53C86F1A087C}" type="presOf" srcId="{C770D33D-6107-4CFB-A3C0-E3D9E578C6B3}" destId="{16403FC0-29EF-4875-96FF-1D839C9122AE}" srcOrd="0" destOrd="0" presId="urn:microsoft.com/office/officeart/2005/8/layout/hProcess7"/>
    <dgm:cxn modelId="{76FBF5B9-CF41-4D08-A162-31A397AB2B4D}" srcId="{D1FA8497-B1AF-4083-AC3F-0D224CC3AA3C}" destId="{13AB28B6-649D-4829-878B-7E31ABEEDB40}" srcOrd="0" destOrd="0" parTransId="{921323E6-1B51-4E45-9E35-1B1AEDA0157E}" sibTransId="{FAC79384-4D4A-4A5D-B995-F87B8C533C2C}"/>
    <dgm:cxn modelId="{F52D0DBB-9659-4D76-9CBB-CEAF697C7A1B}" type="presOf" srcId="{D1FA8497-B1AF-4083-AC3F-0D224CC3AA3C}" destId="{04F78F30-6B24-4185-BDF2-00CD0742A4D1}" srcOrd="0" destOrd="0" presId="urn:microsoft.com/office/officeart/2005/8/layout/hProcess7"/>
    <dgm:cxn modelId="{EE04B9C3-1D8F-4D10-95A7-158977A57105}" type="presOf" srcId="{7EE9B730-BD68-4712-AA9C-243D2FEB33D6}" destId="{6BCC4E10-1C0A-4222-BE27-10F9900DD721}" srcOrd="1" destOrd="0" presId="urn:microsoft.com/office/officeart/2005/8/layout/hProcess7"/>
    <dgm:cxn modelId="{57E704D2-AB80-44A4-BD0B-016EE4303EF7}" type="presOf" srcId="{C770D33D-6107-4CFB-A3C0-E3D9E578C6B3}" destId="{330A0E97-8F2C-40AC-BB65-305760D1F134}" srcOrd="1" destOrd="0" presId="urn:microsoft.com/office/officeart/2005/8/layout/hProcess7"/>
    <dgm:cxn modelId="{B5C696D3-542E-4455-88DC-BBB1107F6463}" type="presOf" srcId="{10AB6890-B59A-47ED-82C9-FC99369737CB}" destId="{E8F0D615-C332-4E5E-8BC2-C0220277F8AA}" srcOrd="0" destOrd="0" presId="urn:microsoft.com/office/officeart/2005/8/layout/hProcess7"/>
    <dgm:cxn modelId="{3731E8E1-7B4F-4313-8843-10B48F4405CF}" srcId="{10AB6890-B59A-47ED-82C9-FC99369737CB}" destId="{C770D33D-6107-4CFB-A3C0-E3D9E578C6B3}" srcOrd="2" destOrd="0" parTransId="{4D378983-A5BD-44E9-B47B-F700C27538F7}" sibTransId="{60F7332C-88E7-4C2D-A0AF-360D9B41E623}"/>
    <dgm:cxn modelId="{F5051C90-3BAB-4894-B437-09D46F11E386}" type="presParOf" srcId="{E8F0D615-C332-4E5E-8BC2-C0220277F8AA}" destId="{247C0BC3-FCBB-41E9-80EB-283E7EBB8B9C}" srcOrd="0" destOrd="0" presId="urn:microsoft.com/office/officeart/2005/8/layout/hProcess7"/>
    <dgm:cxn modelId="{6A639F9F-194C-4D03-AB38-307C4C0C4401}" type="presParOf" srcId="{247C0BC3-FCBB-41E9-80EB-283E7EBB8B9C}" destId="{452555A0-2A69-4E69-9071-EF715BA5BD8A}" srcOrd="0" destOrd="0" presId="urn:microsoft.com/office/officeart/2005/8/layout/hProcess7"/>
    <dgm:cxn modelId="{76871F36-FBF9-4585-B037-14D4DA4EB767}" type="presParOf" srcId="{247C0BC3-FCBB-41E9-80EB-283E7EBB8B9C}" destId="{6BCC4E10-1C0A-4222-BE27-10F9900DD721}" srcOrd="1" destOrd="0" presId="urn:microsoft.com/office/officeart/2005/8/layout/hProcess7"/>
    <dgm:cxn modelId="{CA41C1B8-6F29-4028-AD78-FA0A522810A3}" type="presParOf" srcId="{247C0BC3-FCBB-41E9-80EB-283E7EBB8B9C}" destId="{550AC9F2-BA32-48BF-926D-53B1FF270FC7}" srcOrd="2" destOrd="0" presId="urn:microsoft.com/office/officeart/2005/8/layout/hProcess7"/>
    <dgm:cxn modelId="{9D7FF78A-2091-4FA4-98E7-B2FB92D376D0}" type="presParOf" srcId="{E8F0D615-C332-4E5E-8BC2-C0220277F8AA}" destId="{1CC365E6-9200-446E-906E-AED74C2A0C2E}" srcOrd="1" destOrd="0" presId="urn:microsoft.com/office/officeart/2005/8/layout/hProcess7"/>
    <dgm:cxn modelId="{832122DA-6EC3-4865-A504-047288984AD6}" type="presParOf" srcId="{E8F0D615-C332-4E5E-8BC2-C0220277F8AA}" destId="{719136B4-8527-47AC-940B-C598D8D7355C}" srcOrd="2" destOrd="0" presId="urn:microsoft.com/office/officeart/2005/8/layout/hProcess7"/>
    <dgm:cxn modelId="{29DCC978-04D4-48A2-B818-C64B28C154AC}" type="presParOf" srcId="{719136B4-8527-47AC-940B-C598D8D7355C}" destId="{E6C89C16-1086-49B7-A232-BF1E89D06541}" srcOrd="0" destOrd="0" presId="urn:microsoft.com/office/officeart/2005/8/layout/hProcess7"/>
    <dgm:cxn modelId="{0925D28E-A533-4D91-BC2C-5A821FB2A273}" type="presParOf" srcId="{719136B4-8527-47AC-940B-C598D8D7355C}" destId="{FE994668-5B77-45B9-A497-BCDB5E4F8278}" srcOrd="1" destOrd="0" presId="urn:microsoft.com/office/officeart/2005/8/layout/hProcess7"/>
    <dgm:cxn modelId="{B5985051-5B42-4C26-99F2-71E79852A2FA}" type="presParOf" srcId="{719136B4-8527-47AC-940B-C598D8D7355C}" destId="{D2110E9C-1BF8-4E76-A4BB-A38202538957}" srcOrd="2" destOrd="0" presId="urn:microsoft.com/office/officeart/2005/8/layout/hProcess7"/>
    <dgm:cxn modelId="{C4F63201-9A50-40B5-855A-343EA1FF7FC2}" type="presParOf" srcId="{E8F0D615-C332-4E5E-8BC2-C0220277F8AA}" destId="{99518A2D-72C6-4C46-90B3-20A6DF0B8557}" srcOrd="3" destOrd="0" presId="urn:microsoft.com/office/officeart/2005/8/layout/hProcess7"/>
    <dgm:cxn modelId="{5BA2FD9E-35AA-4CE1-8732-1D5587EE47CD}" type="presParOf" srcId="{E8F0D615-C332-4E5E-8BC2-C0220277F8AA}" destId="{11672472-908D-4A71-9DE0-101759C334E3}" srcOrd="4" destOrd="0" presId="urn:microsoft.com/office/officeart/2005/8/layout/hProcess7"/>
    <dgm:cxn modelId="{02A3D8C8-D1A6-4A6A-8CFF-2B37CB1D58FB}" type="presParOf" srcId="{11672472-908D-4A71-9DE0-101759C334E3}" destId="{04F78F30-6B24-4185-BDF2-00CD0742A4D1}" srcOrd="0" destOrd="0" presId="urn:microsoft.com/office/officeart/2005/8/layout/hProcess7"/>
    <dgm:cxn modelId="{0B2E3849-D5B5-45BB-849C-C2F93A5C6640}" type="presParOf" srcId="{11672472-908D-4A71-9DE0-101759C334E3}" destId="{2B5BEEC8-A670-446D-B3C4-9D32EA680CF8}" srcOrd="1" destOrd="0" presId="urn:microsoft.com/office/officeart/2005/8/layout/hProcess7"/>
    <dgm:cxn modelId="{0ADB2968-8115-4B9E-AA67-425CD1855A74}" type="presParOf" srcId="{11672472-908D-4A71-9DE0-101759C334E3}" destId="{4D88574A-033B-401C-B432-A8C2A54C1446}" srcOrd="2" destOrd="0" presId="urn:microsoft.com/office/officeart/2005/8/layout/hProcess7"/>
    <dgm:cxn modelId="{62FA932A-32EE-47AC-8551-AC35E498C568}" type="presParOf" srcId="{E8F0D615-C332-4E5E-8BC2-C0220277F8AA}" destId="{8B8F94A5-CAD9-43D3-96CF-50F6EF58DAB2}" srcOrd="5" destOrd="0" presId="urn:microsoft.com/office/officeart/2005/8/layout/hProcess7"/>
    <dgm:cxn modelId="{8FB89BD1-3E0B-45FA-8135-8421071BE489}" type="presParOf" srcId="{E8F0D615-C332-4E5E-8BC2-C0220277F8AA}" destId="{74CF24A3-56C0-4DA6-85FF-B15385CBC7A7}" srcOrd="6" destOrd="0" presId="urn:microsoft.com/office/officeart/2005/8/layout/hProcess7"/>
    <dgm:cxn modelId="{74C671F0-CB64-490B-9AD1-FDFCA65A4181}" type="presParOf" srcId="{74CF24A3-56C0-4DA6-85FF-B15385CBC7A7}" destId="{3BE48F6B-08EC-47C0-987D-9FD24E1D8D95}" srcOrd="0" destOrd="0" presId="urn:microsoft.com/office/officeart/2005/8/layout/hProcess7"/>
    <dgm:cxn modelId="{B8E52A51-DBF9-4466-BB17-AFBE77138959}" type="presParOf" srcId="{74CF24A3-56C0-4DA6-85FF-B15385CBC7A7}" destId="{C42A4FEC-6D5A-4D0B-BAB7-784D827067E3}" srcOrd="1" destOrd="0" presId="urn:microsoft.com/office/officeart/2005/8/layout/hProcess7"/>
    <dgm:cxn modelId="{07B139B9-E6AF-4B7B-B49D-186797E3A5BC}" type="presParOf" srcId="{74CF24A3-56C0-4DA6-85FF-B15385CBC7A7}" destId="{FE887151-60C7-4E74-B581-50D6273E7EB5}" srcOrd="2" destOrd="0" presId="urn:microsoft.com/office/officeart/2005/8/layout/hProcess7"/>
    <dgm:cxn modelId="{5F529789-1A62-48FB-B3E6-229B7712D79A}" type="presParOf" srcId="{E8F0D615-C332-4E5E-8BC2-C0220277F8AA}" destId="{198EC5B1-DB87-4F64-8B29-73BCE9AACF9E}" srcOrd="7" destOrd="0" presId="urn:microsoft.com/office/officeart/2005/8/layout/hProcess7"/>
    <dgm:cxn modelId="{9802E097-B08A-45A0-BC99-08BBF4932B8B}" type="presParOf" srcId="{E8F0D615-C332-4E5E-8BC2-C0220277F8AA}" destId="{B9A0B682-2FAF-48C0-B662-E292B8EA123C}" srcOrd="8" destOrd="0" presId="urn:microsoft.com/office/officeart/2005/8/layout/hProcess7"/>
    <dgm:cxn modelId="{44FE525C-EA54-4D0F-A7F7-E10126958882}" type="presParOf" srcId="{B9A0B682-2FAF-48C0-B662-E292B8EA123C}" destId="{16403FC0-29EF-4875-96FF-1D839C9122AE}" srcOrd="0" destOrd="0" presId="urn:microsoft.com/office/officeart/2005/8/layout/hProcess7"/>
    <dgm:cxn modelId="{0F61CE25-62A5-451F-A3B5-6F648ED728F1}" type="presParOf" srcId="{B9A0B682-2FAF-48C0-B662-E292B8EA123C}" destId="{330A0E97-8F2C-40AC-BB65-305760D1F134}" srcOrd="1" destOrd="0" presId="urn:microsoft.com/office/officeart/2005/8/layout/hProcess7"/>
    <dgm:cxn modelId="{BCC4413F-22E3-4218-ABD7-F67D86F595B0}" type="presParOf" srcId="{B9A0B682-2FAF-48C0-B662-E292B8EA123C}" destId="{C308EBC4-3403-4EC2-95AE-F4E8F4B212C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F12431E-69A5-4E2C-BCD2-859D56E5A39C}"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5816A9A3-0FF9-4033-A7EA-EE66298D82F9}">
      <dgm:prSet phldrT="[Text]" custT="1"/>
      <dgm:spPr/>
      <dgm:t>
        <a:bodyPr/>
        <a:lstStyle/>
        <a:p>
          <a:pPr algn="l"/>
          <a:endParaRPr lang="en-US" sz="1600"/>
        </a:p>
        <a:p>
          <a:pPr algn="l"/>
          <a:endParaRPr lang="en-US" sz="1600"/>
        </a:p>
        <a:p>
          <a:pPr algn="l"/>
          <a:r>
            <a:rPr lang="en-US" sz="1600"/>
            <a:t>Question1: Do you have difficulty seeing, even if wearing glasses?</a:t>
          </a:r>
        </a:p>
        <a:p>
          <a:pPr algn="l"/>
          <a:endParaRPr lang="en-US" sz="1600"/>
        </a:p>
        <a:p>
          <a:pPr algn="l"/>
          <a:r>
            <a:rPr lang="en-US" sz="1600">
              <a:solidFill>
                <a:srgbClr val="FF0000"/>
              </a:solidFill>
            </a:rPr>
            <a:t>Purpose: </a:t>
          </a:r>
          <a:r>
            <a:rPr lang="en-US" sz="1600"/>
            <a:t>The purpose of this question is to identify persons who have vision difficulties or problems seeing even when wearing glasses (if they wear glasses). </a:t>
          </a:r>
        </a:p>
        <a:p>
          <a:pPr algn="l"/>
          <a:endParaRPr lang="en-US" sz="1600"/>
        </a:p>
        <a:p>
          <a:pPr algn="l"/>
          <a:r>
            <a:rPr lang="en-US" sz="1600" u="sng">
              <a:solidFill>
                <a:srgbClr val="FF0000"/>
              </a:solidFill>
            </a:rPr>
            <a:t>Seeing: </a:t>
          </a:r>
          <a:r>
            <a:rPr lang="en-US" sz="1600"/>
            <a:t>refers to an individual using his/her eyes and visual capacity in order to perceive or observe what is happening around them. </a:t>
          </a:r>
        </a:p>
        <a:p>
          <a:pPr algn="l"/>
          <a:r>
            <a:rPr lang="en-US" sz="1600" u="sng">
              <a:solidFill>
                <a:srgbClr val="FF0000"/>
              </a:solidFill>
            </a:rPr>
            <a:t>Even when wearing glasses</a:t>
          </a:r>
          <a:r>
            <a:rPr lang="en-US" sz="1600"/>
            <a:t>: refers to difficulty seeing with glasses if the respondent has, and uses, them (It is NOT how vision would be if glasses, or better glasses, were provided to one who needed them).</a:t>
          </a:r>
        </a:p>
        <a:p>
          <a:pPr algn="l"/>
          <a:endParaRPr lang="en-US" sz="1600"/>
        </a:p>
        <a:p>
          <a:pPr algn="l"/>
          <a:r>
            <a:rPr lang="en-US" sz="1600"/>
            <a:t>Included are problems seeing things close up or far away, seeing out of one eye, or only seeing directly in front but not to the sides.  Any problem with vision that the respondent considers a problem should be captured.</a:t>
          </a:r>
        </a:p>
        <a:p>
          <a:pPr algn="l"/>
          <a:endParaRPr lang="en-US" sz="1600"/>
        </a:p>
        <a:p>
          <a:pPr algn="l"/>
          <a:endParaRPr lang="en-US" sz="1600"/>
        </a:p>
        <a:p>
          <a:pPr algn="l"/>
          <a:endParaRPr lang="en-US" sz="1600"/>
        </a:p>
      </dgm:t>
    </dgm:pt>
    <dgm:pt modelId="{BC1D44AA-CB17-43CC-859E-FD0FD17757E3}" type="parTrans" cxnId="{01743492-9545-44E7-B0D7-6830B477263B}">
      <dgm:prSet/>
      <dgm:spPr/>
      <dgm:t>
        <a:bodyPr/>
        <a:lstStyle/>
        <a:p>
          <a:endParaRPr lang="en-US"/>
        </a:p>
      </dgm:t>
    </dgm:pt>
    <dgm:pt modelId="{B99C0F3C-FA18-4563-A5FD-72F856675029}" type="sibTrans" cxnId="{01743492-9545-44E7-B0D7-6830B477263B}">
      <dgm:prSet/>
      <dgm:spPr/>
      <dgm:t>
        <a:bodyPr/>
        <a:lstStyle/>
        <a:p>
          <a:endParaRPr lang="en-US"/>
        </a:p>
      </dgm:t>
    </dgm:pt>
    <dgm:pt modelId="{BE8B92CD-C540-4CF7-99AB-008EE863FAEC}" type="pres">
      <dgm:prSet presAssocID="{2F12431E-69A5-4E2C-BCD2-859D56E5A39C}" presName="diagram" presStyleCnt="0">
        <dgm:presLayoutVars>
          <dgm:dir/>
          <dgm:resizeHandles val="exact"/>
        </dgm:presLayoutVars>
      </dgm:prSet>
      <dgm:spPr/>
    </dgm:pt>
    <dgm:pt modelId="{0254F168-9E70-4116-875B-C2092D62D621}" type="pres">
      <dgm:prSet presAssocID="{5816A9A3-0FF9-4033-A7EA-EE66298D82F9}" presName="node" presStyleLbl="node1" presStyleIdx="0" presStyleCnt="1" custAng="416963" custScaleX="70710" custScaleY="87754">
        <dgm:presLayoutVars>
          <dgm:bulletEnabled val="1"/>
        </dgm:presLayoutVars>
      </dgm:prSet>
      <dgm:spPr/>
    </dgm:pt>
  </dgm:ptLst>
  <dgm:cxnLst>
    <dgm:cxn modelId="{32E06F45-F315-40A1-B2FD-AEA51EBB22FB}" type="presOf" srcId="{2F12431E-69A5-4E2C-BCD2-859D56E5A39C}" destId="{BE8B92CD-C540-4CF7-99AB-008EE863FAEC}" srcOrd="0" destOrd="0" presId="urn:microsoft.com/office/officeart/2005/8/layout/default"/>
    <dgm:cxn modelId="{18BD5189-5474-4DDB-8D04-F3E8406C6130}" type="presOf" srcId="{5816A9A3-0FF9-4033-A7EA-EE66298D82F9}" destId="{0254F168-9E70-4116-875B-C2092D62D621}" srcOrd="0" destOrd="0" presId="urn:microsoft.com/office/officeart/2005/8/layout/default"/>
    <dgm:cxn modelId="{01743492-9545-44E7-B0D7-6830B477263B}" srcId="{2F12431E-69A5-4E2C-BCD2-859D56E5A39C}" destId="{5816A9A3-0FF9-4033-A7EA-EE66298D82F9}" srcOrd="0" destOrd="0" parTransId="{BC1D44AA-CB17-43CC-859E-FD0FD17757E3}" sibTransId="{B99C0F3C-FA18-4563-A5FD-72F856675029}"/>
    <dgm:cxn modelId="{C647F83D-2E16-4F1F-A7EA-CE97038D14C5}" type="presParOf" srcId="{BE8B92CD-C540-4CF7-99AB-008EE863FAEC}" destId="{0254F168-9E70-4116-875B-C2092D62D62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62408-3391-47A9-B25E-29F05C2E2D1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sv-SE"/>
        </a:p>
      </dgm:t>
    </dgm:pt>
    <dgm:pt modelId="{3063A361-7354-4FDA-88E4-E349182174F1}">
      <dgm:prSet phldrT="[Text]" custT="1"/>
      <dgm:spPr/>
      <dgm:t>
        <a:bodyPr/>
        <a:lstStyle/>
        <a:p>
          <a:r>
            <a:rPr lang="en-US" sz="1600" noProof="0" dirty="0"/>
            <a:t>Poorer health </a:t>
          </a:r>
        </a:p>
      </dgm:t>
    </dgm:pt>
    <dgm:pt modelId="{8B099E62-FE8C-4404-B637-CD8080D58DFF}" type="parTrans" cxnId="{5703A37E-9DE9-4A46-A27E-018F5FEC869D}">
      <dgm:prSet/>
      <dgm:spPr/>
      <dgm:t>
        <a:bodyPr/>
        <a:lstStyle/>
        <a:p>
          <a:endParaRPr lang="sv-SE" sz="1600"/>
        </a:p>
      </dgm:t>
    </dgm:pt>
    <dgm:pt modelId="{4E2A4B41-D8F0-4BB5-9747-390E2A29BE2D}" type="sibTrans" cxnId="{5703A37E-9DE9-4A46-A27E-018F5FEC869D}">
      <dgm:prSet/>
      <dgm:spPr/>
      <dgm:t>
        <a:bodyPr/>
        <a:lstStyle/>
        <a:p>
          <a:endParaRPr lang="sv-SE" sz="1600"/>
        </a:p>
      </dgm:t>
    </dgm:pt>
    <dgm:pt modelId="{059616ED-2FD2-410B-BC5C-C9C74BF9D543}">
      <dgm:prSet phldrT="[Text]" custT="1"/>
      <dgm:spPr/>
      <dgm:t>
        <a:bodyPr/>
        <a:lstStyle/>
        <a:p>
          <a:r>
            <a:rPr lang="en-US" sz="1600" noProof="0" dirty="0"/>
            <a:t>Added health care needs </a:t>
          </a:r>
        </a:p>
      </dgm:t>
    </dgm:pt>
    <dgm:pt modelId="{226E59D1-55CF-4A93-BB8D-9381FE755043}" type="parTrans" cxnId="{962FC7AD-19AD-4806-AA3B-723B4B19333C}">
      <dgm:prSet/>
      <dgm:spPr/>
      <dgm:t>
        <a:bodyPr/>
        <a:lstStyle/>
        <a:p>
          <a:endParaRPr lang="sv-SE" sz="1600"/>
        </a:p>
      </dgm:t>
    </dgm:pt>
    <dgm:pt modelId="{9396FE5E-6499-467C-A1D5-333DD0F7C7F4}" type="sibTrans" cxnId="{962FC7AD-19AD-4806-AA3B-723B4B19333C}">
      <dgm:prSet/>
      <dgm:spPr/>
      <dgm:t>
        <a:bodyPr/>
        <a:lstStyle/>
        <a:p>
          <a:endParaRPr lang="sv-SE" sz="1600"/>
        </a:p>
      </dgm:t>
    </dgm:pt>
    <dgm:pt modelId="{2E7A638D-9136-4E57-A516-D3C6863DB3DB}">
      <dgm:prSet phldrT="[Text]" custT="1"/>
      <dgm:spPr/>
      <dgm:t>
        <a:bodyPr/>
        <a:lstStyle/>
        <a:p>
          <a:r>
            <a:rPr lang="en-US" sz="1600" noProof="0" dirty="0"/>
            <a:t>Inequities and inequalities in access </a:t>
          </a:r>
        </a:p>
      </dgm:t>
    </dgm:pt>
    <dgm:pt modelId="{346FD0EF-2389-4C54-868D-C6BBA0327260}" type="parTrans" cxnId="{5584E314-CC49-4559-943C-45778119CABD}">
      <dgm:prSet/>
      <dgm:spPr/>
      <dgm:t>
        <a:bodyPr/>
        <a:lstStyle/>
        <a:p>
          <a:endParaRPr lang="sv-SE" sz="1600"/>
        </a:p>
      </dgm:t>
    </dgm:pt>
    <dgm:pt modelId="{8E3F46FF-ADC6-4453-9E13-8382666DB33C}" type="sibTrans" cxnId="{5584E314-CC49-4559-943C-45778119CABD}">
      <dgm:prSet/>
      <dgm:spPr/>
      <dgm:t>
        <a:bodyPr/>
        <a:lstStyle/>
        <a:p>
          <a:endParaRPr lang="sv-SE" sz="1600"/>
        </a:p>
      </dgm:t>
    </dgm:pt>
    <dgm:pt modelId="{1F0430E4-2778-4C99-8326-F5EACC2798BF}">
      <dgm:prSet phldrT="[Text]" custT="1"/>
      <dgm:spPr/>
      <dgm:t>
        <a:bodyPr/>
        <a:lstStyle/>
        <a:p>
          <a:r>
            <a:rPr lang="sv-SE" sz="1600" dirty="0"/>
            <a:t>Not part </a:t>
          </a:r>
          <a:r>
            <a:rPr lang="sv-SE" sz="1600" dirty="0" err="1"/>
            <a:t>of</a:t>
          </a:r>
          <a:r>
            <a:rPr lang="sv-SE" sz="1600" dirty="0"/>
            <a:t> decision </a:t>
          </a:r>
          <a:r>
            <a:rPr lang="sv-SE" sz="1600" dirty="0" err="1"/>
            <a:t>making</a:t>
          </a:r>
          <a:r>
            <a:rPr lang="sv-SE" sz="1600" dirty="0"/>
            <a:t> </a:t>
          </a:r>
        </a:p>
      </dgm:t>
    </dgm:pt>
    <dgm:pt modelId="{9AA5E27C-5A62-4FF7-A481-A230DD1E20DD}" type="parTrans" cxnId="{69406DB1-5790-4CAC-8E11-D828445ABC59}">
      <dgm:prSet/>
      <dgm:spPr/>
      <dgm:t>
        <a:bodyPr/>
        <a:lstStyle/>
        <a:p>
          <a:endParaRPr lang="sv-SE" sz="1600"/>
        </a:p>
      </dgm:t>
    </dgm:pt>
    <dgm:pt modelId="{1588D295-4442-449D-B92E-6926B1CBCDCF}" type="sibTrans" cxnId="{69406DB1-5790-4CAC-8E11-D828445ABC59}">
      <dgm:prSet/>
      <dgm:spPr/>
      <dgm:t>
        <a:bodyPr/>
        <a:lstStyle/>
        <a:p>
          <a:endParaRPr lang="sv-SE" sz="1600"/>
        </a:p>
      </dgm:t>
    </dgm:pt>
    <dgm:pt modelId="{959830A2-732A-4D61-8BD1-6D88314E77C0}" type="pres">
      <dgm:prSet presAssocID="{B7F62408-3391-47A9-B25E-29F05C2E2D14}" presName="matrix" presStyleCnt="0">
        <dgm:presLayoutVars>
          <dgm:chMax val="1"/>
          <dgm:dir/>
          <dgm:resizeHandles val="exact"/>
        </dgm:presLayoutVars>
      </dgm:prSet>
      <dgm:spPr/>
    </dgm:pt>
    <dgm:pt modelId="{C998532B-0656-4C1C-AD9C-323E555D9A3F}" type="pres">
      <dgm:prSet presAssocID="{B7F62408-3391-47A9-B25E-29F05C2E2D14}" presName="diamond" presStyleLbl="bgShp" presStyleIdx="0" presStyleCnt="1"/>
      <dgm:spPr/>
    </dgm:pt>
    <dgm:pt modelId="{C1B839A0-671C-42D5-A49D-C0924F4787DB}" type="pres">
      <dgm:prSet presAssocID="{B7F62408-3391-47A9-B25E-29F05C2E2D14}" presName="quad1" presStyleLbl="node1" presStyleIdx="0" presStyleCnt="4">
        <dgm:presLayoutVars>
          <dgm:chMax val="0"/>
          <dgm:chPref val="0"/>
          <dgm:bulletEnabled val="1"/>
        </dgm:presLayoutVars>
      </dgm:prSet>
      <dgm:spPr/>
    </dgm:pt>
    <dgm:pt modelId="{CF4E18AA-1ACF-4FC0-8052-807FFE875914}" type="pres">
      <dgm:prSet presAssocID="{B7F62408-3391-47A9-B25E-29F05C2E2D14}" presName="quad2" presStyleLbl="node1" presStyleIdx="1" presStyleCnt="4">
        <dgm:presLayoutVars>
          <dgm:chMax val="0"/>
          <dgm:chPref val="0"/>
          <dgm:bulletEnabled val="1"/>
        </dgm:presLayoutVars>
      </dgm:prSet>
      <dgm:spPr/>
    </dgm:pt>
    <dgm:pt modelId="{6117E053-1947-4CD9-BC4F-4B5C1583AE3C}" type="pres">
      <dgm:prSet presAssocID="{B7F62408-3391-47A9-B25E-29F05C2E2D14}" presName="quad3" presStyleLbl="node1" presStyleIdx="2" presStyleCnt="4">
        <dgm:presLayoutVars>
          <dgm:chMax val="0"/>
          <dgm:chPref val="0"/>
          <dgm:bulletEnabled val="1"/>
        </dgm:presLayoutVars>
      </dgm:prSet>
      <dgm:spPr/>
    </dgm:pt>
    <dgm:pt modelId="{7F248AAC-194D-4168-978F-E5920C6FFEFD}" type="pres">
      <dgm:prSet presAssocID="{B7F62408-3391-47A9-B25E-29F05C2E2D14}" presName="quad4" presStyleLbl="node1" presStyleIdx="3" presStyleCnt="4">
        <dgm:presLayoutVars>
          <dgm:chMax val="0"/>
          <dgm:chPref val="0"/>
          <dgm:bulletEnabled val="1"/>
        </dgm:presLayoutVars>
      </dgm:prSet>
      <dgm:spPr/>
    </dgm:pt>
  </dgm:ptLst>
  <dgm:cxnLst>
    <dgm:cxn modelId="{4E67FB01-9A9C-44FF-AEF6-4300A27359CA}" type="presOf" srcId="{2E7A638D-9136-4E57-A516-D3C6863DB3DB}" destId="{6117E053-1947-4CD9-BC4F-4B5C1583AE3C}" srcOrd="0" destOrd="0" presId="urn:microsoft.com/office/officeart/2005/8/layout/matrix3"/>
    <dgm:cxn modelId="{10A02F0A-CA93-4DB2-B837-08BA5B0D84CB}" type="presOf" srcId="{059616ED-2FD2-410B-BC5C-C9C74BF9D543}" destId="{CF4E18AA-1ACF-4FC0-8052-807FFE875914}" srcOrd="0" destOrd="0" presId="urn:microsoft.com/office/officeart/2005/8/layout/matrix3"/>
    <dgm:cxn modelId="{5584E314-CC49-4559-943C-45778119CABD}" srcId="{B7F62408-3391-47A9-B25E-29F05C2E2D14}" destId="{2E7A638D-9136-4E57-A516-D3C6863DB3DB}" srcOrd="2" destOrd="0" parTransId="{346FD0EF-2389-4C54-868D-C6BBA0327260}" sibTransId="{8E3F46FF-ADC6-4453-9E13-8382666DB33C}"/>
    <dgm:cxn modelId="{24131A63-18FD-4249-856D-142BF9C3E8A8}" type="presOf" srcId="{3063A361-7354-4FDA-88E4-E349182174F1}" destId="{C1B839A0-671C-42D5-A49D-C0924F4787DB}" srcOrd="0" destOrd="0" presId="urn:microsoft.com/office/officeart/2005/8/layout/matrix3"/>
    <dgm:cxn modelId="{DA00177E-1120-41DF-A15C-9F7D3458F3FA}" type="presOf" srcId="{1F0430E4-2778-4C99-8326-F5EACC2798BF}" destId="{7F248AAC-194D-4168-978F-E5920C6FFEFD}" srcOrd="0" destOrd="0" presId="urn:microsoft.com/office/officeart/2005/8/layout/matrix3"/>
    <dgm:cxn modelId="{5703A37E-9DE9-4A46-A27E-018F5FEC869D}" srcId="{B7F62408-3391-47A9-B25E-29F05C2E2D14}" destId="{3063A361-7354-4FDA-88E4-E349182174F1}" srcOrd="0" destOrd="0" parTransId="{8B099E62-FE8C-4404-B637-CD8080D58DFF}" sibTransId="{4E2A4B41-D8F0-4BB5-9747-390E2A29BE2D}"/>
    <dgm:cxn modelId="{962FC7AD-19AD-4806-AA3B-723B4B19333C}" srcId="{B7F62408-3391-47A9-B25E-29F05C2E2D14}" destId="{059616ED-2FD2-410B-BC5C-C9C74BF9D543}" srcOrd="1" destOrd="0" parTransId="{226E59D1-55CF-4A93-BB8D-9381FE755043}" sibTransId="{9396FE5E-6499-467C-A1D5-333DD0F7C7F4}"/>
    <dgm:cxn modelId="{69406DB1-5790-4CAC-8E11-D828445ABC59}" srcId="{B7F62408-3391-47A9-B25E-29F05C2E2D14}" destId="{1F0430E4-2778-4C99-8326-F5EACC2798BF}" srcOrd="3" destOrd="0" parTransId="{9AA5E27C-5A62-4FF7-A481-A230DD1E20DD}" sibTransId="{1588D295-4442-449D-B92E-6926B1CBCDCF}"/>
    <dgm:cxn modelId="{5FBA54C7-D45B-4CBC-A1D5-D8978140664F}" type="presOf" srcId="{B7F62408-3391-47A9-B25E-29F05C2E2D14}" destId="{959830A2-732A-4D61-8BD1-6D88314E77C0}" srcOrd="0" destOrd="0" presId="urn:microsoft.com/office/officeart/2005/8/layout/matrix3"/>
    <dgm:cxn modelId="{46FA716D-4D2C-4456-82F9-FF2F3E260E65}" type="presParOf" srcId="{959830A2-732A-4D61-8BD1-6D88314E77C0}" destId="{C998532B-0656-4C1C-AD9C-323E555D9A3F}" srcOrd="0" destOrd="0" presId="urn:microsoft.com/office/officeart/2005/8/layout/matrix3"/>
    <dgm:cxn modelId="{C4E9F34E-F41F-4EDA-8D00-CA586C454680}" type="presParOf" srcId="{959830A2-732A-4D61-8BD1-6D88314E77C0}" destId="{C1B839A0-671C-42D5-A49D-C0924F4787DB}" srcOrd="1" destOrd="0" presId="urn:microsoft.com/office/officeart/2005/8/layout/matrix3"/>
    <dgm:cxn modelId="{C30A4196-8614-4C2C-8B0B-A4CAE49B1125}" type="presParOf" srcId="{959830A2-732A-4D61-8BD1-6D88314E77C0}" destId="{CF4E18AA-1ACF-4FC0-8052-807FFE875914}" srcOrd="2" destOrd="0" presId="urn:microsoft.com/office/officeart/2005/8/layout/matrix3"/>
    <dgm:cxn modelId="{D554928B-461E-4962-B3A1-3CEA8D2CA2C2}" type="presParOf" srcId="{959830A2-732A-4D61-8BD1-6D88314E77C0}" destId="{6117E053-1947-4CD9-BC4F-4B5C1583AE3C}" srcOrd="3" destOrd="0" presId="urn:microsoft.com/office/officeart/2005/8/layout/matrix3"/>
    <dgm:cxn modelId="{E495C74A-3A47-4873-9A6E-D4CD7493D811}" type="presParOf" srcId="{959830A2-732A-4D61-8BD1-6D88314E77C0}" destId="{7F248AAC-194D-4168-978F-E5920C6FFEF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47734C-A5D5-4D2D-B8FC-26CF2AD32E7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sv-SE"/>
        </a:p>
      </dgm:t>
    </dgm:pt>
    <dgm:pt modelId="{1961EE23-334D-47BE-8D9F-4B4C9CA920A0}">
      <dgm:prSet phldrT="[Text]" custT="1"/>
      <dgm:spPr/>
      <dgm:t>
        <a:bodyPr/>
        <a:lstStyle/>
        <a:p>
          <a:r>
            <a:rPr lang="en-US" sz="1600" noProof="0" dirty="0"/>
            <a:t>Child health </a:t>
          </a:r>
        </a:p>
      </dgm:t>
    </dgm:pt>
    <dgm:pt modelId="{89BE7384-256D-4CFF-8619-56A4D596DEC8}" type="parTrans" cxnId="{614DEC6C-46E5-42F4-88DA-8FD3D64199E9}">
      <dgm:prSet/>
      <dgm:spPr/>
      <dgm:t>
        <a:bodyPr/>
        <a:lstStyle/>
        <a:p>
          <a:endParaRPr lang="sv-SE" sz="1600"/>
        </a:p>
      </dgm:t>
    </dgm:pt>
    <dgm:pt modelId="{0113488F-AA72-4D0D-9B06-D0B0144C2AE2}" type="sibTrans" cxnId="{614DEC6C-46E5-42F4-88DA-8FD3D64199E9}">
      <dgm:prSet/>
      <dgm:spPr/>
      <dgm:t>
        <a:bodyPr/>
        <a:lstStyle/>
        <a:p>
          <a:endParaRPr lang="sv-SE" sz="1600"/>
        </a:p>
      </dgm:t>
    </dgm:pt>
    <dgm:pt modelId="{C7EA991B-DEC9-4FDE-BE4E-06EE215AC9DB}">
      <dgm:prSet phldrT="[Text]" custT="1"/>
      <dgm:spPr/>
      <dgm:t>
        <a:bodyPr/>
        <a:lstStyle/>
        <a:p>
          <a:r>
            <a:rPr lang="en-US" sz="1600" noProof="0" dirty="0"/>
            <a:t>Sexual &amp; Reproductive Health </a:t>
          </a:r>
        </a:p>
      </dgm:t>
    </dgm:pt>
    <dgm:pt modelId="{0384A879-858F-48A7-80B0-92308050B8A4}" type="parTrans" cxnId="{4CABFABA-A066-4C73-8CF2-C50AFBF73F7E}">
      <dgm:prSet/>
      <dgm:spPr/>
      <dgm:t>
        <a:bodyPr/>
        <a:lstStyle/>
        <a:p>
          <a:endParaRPr lang="sv-SE" sz="1600"/>
        </a:p>
      </dgm:t>
    </dgm:pt>
    <dgm:pt modelId="{437B488B-54A9-43F5-B6B3-588FB6AAC8B7}" type="sibTrans" cxnId="{4CABFABA-A066-4C73-8CF2-C50AFBF73F7E}">
      <dgm:prSet/>
      <dgm:spPr/>
      <dgm:t>
        <a:bodyPr/>
        <a:lstStyle/>
        <a:p>
          <a:endParaRPr lang="sv-SE" sz="1600"/>
        </a:p>
      </dgm:t>
    </dgm:pt>
    <dgm:pt modelId="{934EE69D-6CBB-4F22-9675-FE636F7D5374}">
      <dgm:prSet phldrT="[Text]" custT="1"/>
      <dgm:spPr/>
      <dgm:t>
        <a:bodyPr/>
        <a:lstStyle/>
        <a:p>
          <a:r>
            <a:rPr lang="en-US" sz="1600" noProof="0" dirty="0"/>
            <a:t>WASH</a:t>
          </a:r>
        </a:p>
      </dgm:t>
    </dgm:pt>
    <dgm:pt modelId="{C93062C1-549F-4E72-9B71-EBF2DDEECA94}" type="parTrans" cxnId="{F09BEA98-DCB2-4EA0-8AC7-53F259FAAF91}">
      <dgm:prSet/>
      <dgm:spPr/>
      <dgm:t>
        <a:bodyPr/>
        <a:lstStyle/>
        <a:p>
          <a:endParaRPr lang="sv-SE" sz="1600"/>
        </a:p>
      </dgm:t>
    </dgm:pt>
    <dgm:pt modelId="{E5F3A042-D055-4D2B-81D7-D517DBB17488}" type="sibTrans" cxnId="{F09BEA98-DCB2-4EA0-8AC7-53F259FAAF91}">
      <dgm:prSet/>
      <dgm:spPr/>
      <dgm:t>
        <a:bodyPr/>
        <a:lstStyle/>
        <a:p>
          <a:endParaRPr lang="sv-SE" sz="1600"/>
        </a:p>
      </dgm:t>
    </dgm:pt>
    <dgm:pt modelId="{B18C0DDF-66EF-4FC4-9153-75D7F5DAD1FE}">
      <dgm:prSet phldrT="[Text]" custT="1"/>
      <dgm:spPr/>
      <dgm:t>
        <a:bodyPr/>
        <a:lstStyle/>
        <a:p>
          <a:r>
            <a:rPr lang="en-US" sz="1600" noProof="0" dirty="0"/>
            <a:t>Nutrition </a:t>
          </a:r>
        </a:p>
      </dgm:t>
    </dgm:pt>
    <dgm:pt modelId="{F70C311E-4239-442B-806D-69EB322E99BE}" type="parTrans" cxnId="{90989502-FA1C-434E-9A30-619F5294E632}">
      <dgm:prSet/>
      <dgm:spPr/>
      <dgm:t>
        <a:bodyPr/>
        <a:lstStyle/>
        <a:p>
          <a:endParaRPr lang="sv-SE" sz="1600"/>
        </a:p>
      </dgm:t>
    </dgm:pt>
    <dgm:pt modelId="{640A08C5-79D6-4DBB-8199-27E2D08012C4}" type="sibTrans" cxnId="{90989502-FA1C-434E-9A30-619F5294E632}">
      <dgm:prSet/>
      <dgm:spPr/>
      <dgm:t>
        <a:bodyPr/>
        <a:lstStyle/>
        <a:p>
          <a:endParaRPr lang="sv-SE" sz="1600"/>
        </a:p>
      </dgm:t>
    </dgm:pt>
    <dgm:pt modelId="{23B762FD-2A45-4255-971C-29E6BA2FD476}">
      <dgm:prSet phldrT="[Text]" custT="1"/>
      <dgm:spPr/>
      <dgm:t>
        <a:bodyPr/>
        <a:lstStyle/>
        <a:p>
          <a:r>
            <a:rPr lang="en-US" sz="1600" noProof="0" dirty="0"/>
            <a:t>Communicable Disease </a:t>
          </a:r>
        </a:p>
      </dgm:t>
    </dgm:pt>
    <dgm:pt modelId="{B4A03939-C324-483B-9E11-6D97C459F376}" type="parTrans" cxnId="{7DE18088-1BFE-4E9D-8C05-59D93966D59D}">
      <dgm:prSet/>
      <dgm:spPr/>
      <dgm:t>
        <a:bodyPr/>
        <a:lstStyle/>
        <a:p>
          <a:endParaRPr lang="sv-SE" sz="1600"/>
        </a:p>
      </dgm:t>
    </dgm:pt>
    <dgm:pt modelId="{45CA2512-498F-497A-9609-D7C9117EDB4B}" type="sibTrans" cxnId="{7DE18088-1BFE-4E9D-8C05-59D93966D59D}">
      <dgm:prSet/>
      <dgm:spPr/>
      <dgm:t>
        <a:bodyPr/>
        <a:lstStyle/>
        <a:p>
          <a:endParaRPr lang="sv-SE" sz="1600"/>
        </a:p>
      </dgm:t>
    </dgm:pt>
    <dgm:pt modelId="{0163E946-53EA-4F58-A434-04FB63A935B2}">
      <dgm:prSet phldrT="[Text]" custT="1"/>
      <dgm:spPr/>
      <dgm:t>
        <a:bodyPr/>
        <a:lstStyle/>
        <a:p>
          <a:r>
            <a:rPr lang="en-US" sz="1600" noProof="0" dirty="0"/>
            <a:t>Rehabilitation </a:t>
          </a:r>
          <a:br>
            <a:rPr lang="en-US" sz="1600" noProof="0" dirty="0"/>
          </a:br>
          <a:r>
            <a:rPr lang="en-US" sz="1600" noProof="0" dirty="0"/>
            <a:t>Assistive Devices </a:t>
          </a:r>
        </a:p>
      </dgm:t>
    </dgm:pt>
    <dgm:pt modelId="{30B558E5-30C2-4C2B-9C9E-16D577521302}" type="parTrans" cxnId="{FE35BE0F-259D-4F53-8FAB-DE752F8FF04D}">
      <dgm:prSet/>
      <dgm:spPr/>
      <dgm:t>
        <a:bodyPr/>
        <a:lstStyle/>
        <a:p>
          <a:endParaRPr lang="sv-SE" sz="1600"/>
        </a:p>
      </dgm:t>
    </dgm:pt>
    <dgm:pt modelId="{0C092358-9291-48DD-B271-D5A7E1667D86}" type="sibTrans" cxnId="{FE35BE0F-259D-4F53-8FAB-DE752F8FF04D}">
      <dgm:prSet/>
      <dgm:spPr/>
      <dgm:t>
        <a:bodyPr/>
        <a:lstStyle/>
        <a:p>
          <a:endParaRPr lang="sv-SE" sz="1600"/>
        </a:p>
      </dgm:t>
    </dgm:pt>
    <dgm:pt modelId="{1185F2B4-0BB7-4503-B013-E37D820E7802}">
      <dgm:prSet phldrT="[Text]" custT="1"/>
      <dgm:spPr/>
      <dgm:t>
        <a:bodyPr/>
        <a:lstStyle/>
        <a:p>
          <a:r>
            <a:rPr lang="en-US" sz="1600" noProof="0" dirty="0"/>
            <a:t>Mental Health </a:t>
          </a:r>
        </a:p>
      </dgm:t>
    </dgm:pt>
    <dgm:pt modelId="{F30AAD77-ABB5-4AE8-8A4B-C5D78A02A7A4}" type="parTrans" cxnId="{5A924D6C-0092-49B4-98FF-6142843691B4}">
      <dgm:prSet/>
      <dgm:spPr/>
      <dgm:t>
        <a:bodyPr/>
        <a:lstStyle/>
        <a:p>
          <a:endParaRPr lang="sv-SE" sz="1600"/>
        </a:p>
      </dgm:t>
    </dgm:pt>
    <dgm:pt modelId="{A2ECE954-19A2-4BB3-A368-2B0A3030C1C3}" type="sibTrans" cxnId="{5A924D6C-0092-49B4-98FF-6142843691B4}">
      <dgm:prSet/>
      <dgm:spPr/>
      <dgm:t>
        <a:bodyPr/>
        <a:lstStyle/>
        <a:p>
          <a:endParaRPr lang="sv-SE" sz="1600"/>
        </a:p>
      </dgm:t>
    </dgm:pt>
    <dgm:pt modelId="{A2630044-D482-4A02-94FD-F6DDA9DE2AEF}">
      <dgm:prSet phldrT="[Text]" custT="1"/>
      <dgm:spPr/>
      <dgm:t>
        <a:bodyPr/>
        <a:lstStyle/>
        <a:p>
          <a:r>
            <a:rPr lang="en-US" sz="1600" noProof="0" dirty="0"/>
            <a:t>Maternal &amp; Infant Health </a:t>
          </a:r>
        </a:p>
      </dgm:t>
    </dgm:pt>
    <dgm:pt modelId="{6629303B-B34A-4729-A954-3E1EB52A7D08}" type="parTrans" cxnId="{ED17F7A0-F79A-4D85-8B23-95D515938425}">
      <dgm:prSet/>
      <dgm:spPr/>
      <dgm:t>
        <a:bodyPr/>
        <a:lstStyle/>
        <a:p>
          <a:endParaRPr lang="sv-SE" sz="1600"/>
        </a:p>
      </dgm:t>
    </dgm:pt>
    <dgm:pt modelId="{A068A9D9-6285-4962-AE19-F8418FCF24DF}" type="sibTrans" cxnId="{ED17F7A0-F79A-4D85-8B23-95D515938425}">
      <dgm:prSet/>
      <dgm:spPr/>
      <dgm:t>
        <a:bodyPr/>
        <a:lstStyle/>
        <a:p>
          <a:endParaRPr lang="sv-SE" sz="1600"/>
        </a:p>
      </dgm:t>
    </dgm:pt>
    <dgm:pt modelId="{1C4F397B-D624-40AA-8441-EA4CCC940E50}" type="pres">
      <dgm:prSet presAssocID="{5547734C-A5D5-4D2D-B8FC-26CF2AD32E78}" presName="diagram" presStyleCnt="0">
        <dgm:presLayoutVars>
          <dgm:dir/>
          <dgm:resizeHandles val="exact"/>
        </dgm:presLayoutVars>
      </dgm:prSet>
      <dgm:spPr/>
    </dgm:pt>
    <dgm:pt modelId="{383DC6AF-ED27-4E21-A7AD-720C75CC2EA1}" type="pres">
      <dgm:prSet presAssocID="{1961EE23-334D-47BE-8D9F-4B4C9CA920A0}" presName="node" presStyleLbl="node1" presStyleIdx="0" presStyleCnt="8">
        <dgm:presLayoutVars>
          <dgm:bulletEnabled val="1"/>
        </dgm:presLayoutVars>
      </dgm:prSet>
      <dgm:spPr/>
    </dgm:pt>
    <dgm:pt modelId="{18AC2859-A2F7-49C2-B288-BC223BD2AB86}" type="pres">
      <dgm:prSet presAssocID="{0113488F-AA72-4D0D-9B06-D0B0144C2AE2}" presName="sibTrans" presStyleCnt="0"/>
      <dgm:spPr/>
    </dgm:pt>
    <dgm:pt modelId="{72F703D1-1D76-49BF-B15A-652166BA9F29}" type="pres">
      <dgm:prSet presAssocID="{C7EA991B-DEC9-4FDE-BE4E-06EE215AC9DB}" presName="node" presStyleLbl="node1" presStyleIdx="1" presStyleCnt="8">
        <dgm:presLayoutVars>
          <dgm:bulletEnabled val="1"/>
        </dgm:presLayoutVars>
      </dgm:prSet>
      <dgm:spPr/>
    </dgm:pt>
    <dgm:pt modelId="{0D8D28E4-B316-42D5-AF96-ABBD35973005}" type="pres">
      <dgm:prSet presAssocID="{437B488B-54A9-43F5-B6B3-588FB6AAC8B7}" presName="sibTrans" presStyleCnt="0"/>
      <dgm:spPr/>
    </dgm:pt>
    <dgm:pt modelId="{5A98AC66-44AC-445B-9C23-A743F6C99412}" type="pres">
      <dgm:prSet presAssocID="{934EE69D-6CBB-4F22-9675-FE636F7D5374}" presName="node" presStyleLbl="node1" presStyleIdx="2" presStyleCnt="8">
        <dgm:presLayoutVars>
          <dgm:bulletEnabled val="1"/>
        </dgm:presLayoutVars>
      </dgm:prSet>
      <dgm:spPr/>
    </dgm:pt>
    <dgm:pt modelId="{02B17D5E-4D46-4FEE-B4D0-D34EF18A88AE}" type="pres">
      <dgm:prSet presAssocID="{E5F3A042-D055-4D2B-81D7-D517DBB17488}" presName="sibTrans" presStyleCnt="0"/>
      <dgm:spPr/>
    </dgm:pt>
    <dgm:pt modelId="{757E156E-990E-4A12-B396-8AA852553816}" type="pres">
      <dgm:prSet presAssocID="{B18C0DDF-66EF-4FC4-9153-75D7F5DAD1FE}" presName="node" presStyleLbl="node1" presStyleIdx="3" presStyleCnt="8">
        <dgm:presLayoutVars>
          <dgm:bulletEnabled val="1"/>
        </dgm:presLayoutVars>
      </dgm:prSet>
      <dgm:spPr/>
    </dgm:pt>
    <dgm:pt modelId="{C2057252-858B-4338-9129-AA4AC1BF21ED}" type="pres">
      <dgm:prSet presAssocID="{640A08C5-79D6-4DBB-8199-27E2D08012C4}" presName="sibTrans" presStyleCnt="0"/>
      <dgm:spPr/>
    </dgm:pt>
    <dgm:pt modelId="{2D3099DF-16D4-4B3F-923F-6517C5389B04}" type="pres">
      <dgm:prSet presAssocID="{23B762FD-2A45-4255-971C-29E6BA2FD476}" presName="node" presStyleLbl="node1" presStyleIdx="4" presStyleCnt="8">
        <dgm:presLayoutVars>
          <dgm:bulletEnabled val="1"/>
        </dgm:presLayoutVars>
      </dgm:prSet>
      <dgm:spPr/>
    </dgm:pt>
    <dgm:pt modelId="{DF3B677A-E57A-468E-96F4-5D6E1C6E5A77}" type="pres">
      <dgm:prSet presAssocID="{45CA2512-498F-497A-9609-D7C9117EDB4B}" presName="sibTrans" presStyleCnt="0"/>
      <dgm:spPr/>
    </dgm:pt>
    <dgm:pt modelId="{ED7F8AB9-5655-47F9-88AB-07EFCE330845}" type="pres">
      <dgm:prSet presAssocID="{0163E946-53EA-4F58-A434-04FB63A935B2}" presName="node" presStyleLbl="node1" presStyleIdx="5" presStyleCnt="8">
        <dgm:presLayoutVars>
          <dgm:bulletEnabled val="1"/>
        </dgm:presLayoutVars>
      </dgm:prSet>
      <dgm:spPr/>
    </dgm:pt>
    <dgm:pt modelId="{4453CC42-F87E-464C-B613-49C11E754431}" type="pres">
      <dgm:prSet presAssocID="{0C092358-9291-48DD-B271-D5A7E1667D86}" presName="sibTrans" presStyleCnt="0"/>
      <dgm:spPr/>
    </dgm:pt>
    <dgm:pt modelId="{0CB033AB-E23D-45FD-A386-47C58D3E1031}" type="pres">
      <dgm:prSet presAssocID="{1185F2B4-0BB7-4503-B013-E37D820E7802}" presName="node" presStyleLbl="node1" presStyleIdx="6" presStyleCnt="8">
        <dgm:presLayoutVars>
          <dgm:bulletEnabled val="1"/>
        </dgm:presLayoutVars>
      </dgm:prSet>
      <dgm:spPr/>
    </dgm:pt>
    <dgm:pt modelId="{133DACDC-E019-41C3-9652-52AF6A20AFD4}" type="pres">
      <dgm:prSet presAssocID="{A2ECE954-19A2-4BB3-A368-2B0A3030C1C3}" presName="sibTrans" presStyleCnt="0"/>
      <dgm:spPr/>
    </dgm:pt>
    <dgm:pt modelId="{57FB4CBD-0D04-44BD-B482-A95513945FCF}" type="pres">
      <dgm:prSet presAssocID="{A2630044-D482-4A02-94FD-F6DDA9DE2AEF}" presName="node" presStyleLbl="node1" presStyleIdx="7" presStyleCnt="8">
        <dgm:presLayoutVars>
          <dgm:bulletEnabled val="1"/>
        </dgm:presLayoutVars>
      </dgm:prSet>
      <dgm:spPr/>
    </dgm:pt>
  </dgm:ptLst>
  <dgm:cxnLst>
    <dgm:cxn modelId="{90989502-FA1C-434E-9A30-619F5294E632}" srcId="{5547734C-A5D5-4D2D-B8FC-26CF2AD32E78}" destId="{B18C0DDF-66EF-4FC4-9153-75D7F5DAD1FE}" srcOrd="3" destOrd="0" parTransId="{F70C311E-4239-442B-806D-69EB322E99BE}" sibTransId="{640A08C5-79D6-4DBB-8199-27E2D08012C4}"/>
    <dgm:cxn modelId="{FE35BE0F-259D-4F53-8FAB-DE752F8FF04D}" srcId="{5547734C-A5D5-4D2D-B8FC-26CF2AD32E78}" destId="{0163E946-53EA-4F58-A434-04FB63A935B2}" srcOrd="5" destOrd="0" parTransId="{30B558E5-30C2-4C2B-9C9E-16D577521302}" sibTransId="{0C092358-9291-48DD-B271-D5A7E1667D86}"/>
    <dgm:cxn modelId="{64519014-C98B-476E-9775-7B83A9D0769B}" type="presOf" srcId="{1961EE23-334D-47BE-8D9F-4B4C9CA920A0}" destId="{383DC6AF-ED27-4E21-A7AD-720C75CC2EA1}" srcOrd="0" destOrd="0" presId="urn:microsoft.com/office/officeart/2005/8/layout/default"/>
    <dgm:cxn modelId="{85325A17-4D9E-45A0-A6D4-C098359C837C}" type="presOf" srcId="{5547734C-A5D5-4D2D-B8FC-26CF2AD32E78}" destId="{1C4F397B-D624-40AA-8441-EA4CCC940E50}" srcOrd="0" destOrd="0" presId="urn:microsoft.com/office/officeart/2005/8/layout/default"/>
    <dgm:cxn modelId="{F810C635-2C46-4C2C-BBDD-C028D96D34C4}" type="presOf" srcId="{B18C0DDF-66EF-4FC4-9153-75D7F5DAD1FE}" destId="{757E156E-990E-4A12-B396-8AA852553816}" srcOrd="0" destOrd="0" presId="urn:microsoft.com/office/officeart/2005/8/layout/default"/>
    <dgm:cxn modelId="{EF5EC13A-05EB-470E-B89F-7E6B1E9AC2B2}" type="presOf" srcId="{C7EA991B-DEC9-4FDE-BE4E-06EE215AC9DB}" destId="{72F703D1-1D76-49BF-B15A-652166BA9F29}" srcOrd="0" destOrd="0" presId="urn:microsoft.com/office/officeart/2005/8/layout/default"/>
    <dgm:cxn modelId="{F0FE3D65-F761-407F-AEBE-945D14759F18}" type="presOf" srcId="{1185F2B4-0BB7-4503-B013-E37D820E7802}" destId="{0CB033AB-E23D-45FD-A386-47C58D3E1031}" srcOrd="0" destOrd="0" presId="urn:microsoft.com/office/officeart/2005/8/layout/default"/>
    <dgm:cxn modelId="{5A924D6C-0092-49B4-98FF-6142843691B4}" srcId="{5547734C-A5D5-4D2D-B8FC-26CF2AD32E78}" destId="{1185F2B4-0BB7-4503-B013-E37D820E7802}" srcOrd="6" destOrd="0" parTransId="{F30AAD77-ABB5-4AE8-8A4B-C5D78A02A7A4}" sibTransId="{A2ECE954-19A2-4BB3-A368-2B0A3030C1C3}"/>
    <dgm:cxn modelId="{614DEC6C-46E5-42F4-88DA-8FD3D64199E9}" srcId="{5547734C-A5D5-4D2D-B8FC-26CF2AD32E78}" destId="{1961EE23-334D-47BE-8D9F-4B4C9CA920A0}" srcOrd="0" destOrd="0" parTransId="{89BE7384-256D-4CFF-8619-56A4D596DEC8}" sibTransId="{0113488F-AA72-4D0D-9B06-D0B0144C2AE2}"/>
    <dgm:cxn modelId="{6F3F3473-2196-4C04-A6A2-0BF103E689B9}" type="presOf" srcId="{A2630044-D482-4A02-94FD-F6DDA9DE2AEF}" destId="{57FB4CBD-0D04-44BD-B482-A95513945FCF}" srcOrd="0" destOrd="0" presId="urn:microsoft.com/office/officeart/2005/8/layout/default"/>
    <dgm:cxn modelId="{27296387-C265-4F3A-A610-58A045A64067}" type="presOf" srcId="{934EE69D-6CBB-4F22-9675-FE636F7D5374}" destId="{5A98AC66-44AC-445B-9C23-A743F6C99412}" srcOrd="0" destOrd="0" presId="urn:microsoft.com/office/officeart/2005/8/layout/default"/>
    <dgm:cxn modelId="{7DE18088-1BFE-4E9D-8C05-59D93966D59D}" srcId="{5547734C-A5D5-4D2D-B8FC-26CF2AD32E78}" destId="{23B762FD-2A45-4255-971C-29E6BA2FD476}" srcOrd="4" destOrd="0" parTransId="{B4A03939-C324-483B-9E11-6D97C459F376}" sibTransId="{45CA2512-498F-497A-9609-D7C9117EDB4B}"/>
    <dgm:cxn modelId="{072D618E-BA15-4DE2-B65C-26C71D1496E2}" type="presOf" srcId="{0163E946-53EA-4F58-A434-04FB63A935B2}" destId="{ED7F8AB9-5655-47F9-88AB-07EFCE330845}" srcOrd="0" destOrd="0" presId="urn:microsoft.com/office/officeart/2005/8/layout/default"/>
    <dgm:cxn modelId="{F09BEA98-DCB2-4EA0-8AC7-53F259FAAF91}" srcId="{5547734C-A5D5-4D2D-B8FC-26CF2AD32E78}" destId="{934EE69D-6CBB-4F22-9675-FE636F7D5374}" srcOrd="2" destOrd="0" parTransId="{C93062C1-549F-4E72-9B71-EBF2DDEECA94}" sibTransId="{E5F3A042-D055-4D2B-81D7-D517DBB17488}"/>
    <dgm:cxn modelId="{ED17F7A0-F79A-4D85-8B23-95D515938425}" srcId="{5547734C-A5D5-4D2D-B8FC-26CF2AD32E78}" destId="{A2630044-D482-4A02-94FD-F6DDA9DE2AEF}" srcOrd="7" destOrd="0" parTransId="{6629303B-B34A-4729-A954-3E1EB52A7D08}" sibTransId="{A068A9D9-6285-4962-AE19-F8418FCF24DF}"/>
    <dgm:cxn modelId="{4CABFABA-A066-4C73-8CF2-C50AFBF73F7E}" srcId="{5547734C-A5D5-4D2D-B8FC-26CF2AD32E78}" destId="{C7EA991B-DEC9-4FDE-BE4E-06EE215AC9DB}" srcOrd="1" destOrd="0" parTransId="{0384A879-858F-48A7-80B0-92308050B8A4}" sibTransId="{437B488B-54A9-43F5-B6B3-588FB6AAC8B7}"/>
    <dgm:cxn modelId="{5902F7ED-A244-4DD7-B770-8928D21C2507}" type="presOf" srcId="{23B762FD-2A45-4255-971C-29E6BA2FD476}" destId="{2D3099DF-16D4-4B3F-923F-6517C5389B04}" srcOrd="0" destOrd="0" presId="urn:microsoft.com/office/officeart/2005/8/layout/default"/>
    <dgm:cxn modelId="{A92385F5-86DD-41B7-B352-4785FDC8B610}" type="presParOf" srcId="{1C4F397B-D624-40AA-8441-EA4CCC940E50}" destId="{383DC6AF-ED27-4E21-A7AD-720C75CC2EA1}" srcOrd="0" destOrd="0" presId="urn:microsoft.com/office/officeart/2005/8/layout/default"/>
    <dgm:cxn modelId="{D782A472-80F3-481F-98A7-3CDE745B1496}" type="presParOf" srcId="{1C4F397B-D624-40AA-8441-EA4CCC940E50}" destId="{18AC2859-A2F7-49C2-B288-BC223BD2AB86}" srcOrd="1" destOrd="0" presId="urn:microsoft.com/office/officeart/2005/8/layout/default"/>
    <dgm:cxn modelId="{0C5733D7-6DD5-4CD1-AA09-C77136F13433}" type="presParOf" srcId="{1C4F397B-D624-40AA-8441-EA4CCC940E50}" destId="{72F703D1-1D76-49BF-B15A-652166BA9F29}" srcOrd="2" destOrd="0" presId="urn:microsoft.com/office/officeart/2005/8/layout/default"/>
    <dgm:cxn modelId="{409EFF09-B64B-4E35-8AA0-B00E94684BB4}" type="presParOf" srcId="{1C4F397B-D624-40AA-8441-EA4CCC940E50}" destId="{0D8D28E4-B316-42D5-AF96-ABBD35973005}" srcOrd="3" destOrd="0" presId="urn:microsoft.com/office/officeart/2005/8/layout/default"/>
    <dgm:cxn modelId="{CC6D45A0-ACAD-4FCC-BB80-6642F4EC93B6}" type="presParOf" srcId="{1C4F397B-D624-40AA-8441-EA4CCC940E50}" destId="{5A98AC66-44AC-445B-9C23-A743F6C99412}" srcOrd="4" destOrd="0" presId="urn:microsoft.com/office/officeart/2005/8/layout/default"/>
    <dgm:cxn modelId="{15EBA4B3-5171-4040-BB6C-17BAA663ACB3}" type="presParOf" srcId="{1C4F397B-D624-40AA-8441-EA4CCC940E50}" destId="{02B17D5E-4D46-4FEE-B4D0-D34EF18A88AE}" srcOrd="5" destOrd="0" presId="urn:microsoft.com/office/officeart/2005/8/layout/default"/>
    <dgm:cxn modelId="{8D762F95-83DE-437B-8491-2E3967FED3EF}" type="presParOf" srcId="{1C4F397B-D624-40AA-8441-EA4CCC940E50}" destId="{757E156E-990E-4A12-B396-8AA852553816}" srcOrd="6" destOrd="0" presId="urn:microsoft.com/office/officeart/2005/8/layout/default"/>
    <dgm:cxn modelId="{B8BEB58F-5965-47AB-821A-10BB58BCCB65}" type="presParOf" srcId="{1C4F397B-D624-40AA-8441-EA4CCC940E50}" destId="{C2057252-858B-4338-9129-AA4AC1BF21ED}" srcOrd="7" destOrd="0" presId="urn:microsoft.com/office/officeart/2005/8/layout/default"/>
    <dgm:cxn modelId="{20780CAA-3D07-4180-98E3-7F67105EFF57}" type="presParOf" srcId="{1C4F397B-D624-40AA-8441-EA4CCC940E50}" destId="{2D3099DF-16D4-4B3F-923F-6517C5389B04}" srcOrd="8" destOrd="0" presId="urn:microsoft.com/office/officeart/2005/8/layout/default"/>
    <dgm:cxn modelId="{793DF021-6C7C-411A-91B0-8F416198822B}" type="presParOf" srcId="{1C4F397B-D624-40AA-8441-EA4CCC940E50}" destId="{DF3B677A-E57A-468E-96F4-5D6E1C6E5A77}" srcOrd="9" destOrd="0" presId="urn:microsoft.com/office/officeart/2005/8/layout/default"/>
    <dgm:cxn modelId="{A338779C-8D94-425A-9E45-F02A0C635170}" type="presParOf" srcId="{1C4F397B-D624-40AA-8441-EA4CCC940E50}" destId="{ED7F8AB9-5655-47F9-88AB-07EFCE330845}" srcOrd="10" destOrd="0" presId="urn:microsoft.com/office/officeart/2005/8/layout/default"/>
    <dgm:cxn modelId="{FD95884E-041D-42B6-8FDC-970BD7BAA771}" type="presParOf" srcId="{1C4F397B-D624-40AA-8441-EA4CCC940E50}" destId="{4453CC42-F87E-464C-B613-49C11E754431}" srcOrd="11" destOrd="0" presId="urn:microsoft.com/office/officeart/2005/8/layout/default"/>
    <dgm:cxn modelId="{5EB2F923-8A63-47E0-ADDC-3473228BB15A}" type="presParOf" srcId="{1C4F397B-D624-40AA-8441-EA4CCC940E50}" destId="{0CB033AB-E23D-45FD-A386-47C58D3E1031}" srcOrd="12" destOrd="0" presId="urn:microsoft.com/office/officeart/2005/8/layout/default"/>
    <dgm:cxn modelId="{D786FC5D-8411-40DB-A4B0-A659D3F2357B}" type="presParOf" srcId="{1C4F397B-D624-40AA-8441-EA4CCC940E50}" destId="{133DACDC-E019-41C3-9652-52AF6A20AFD4}" srcOrd="13" destOrd="0" presId="urn:microsoft.com/office/officeart/2005/8/layout/default"/>
    <dgm:cxn modelId="{3B92025B-30FD-4CF1-9A49-51D5B31DCAFA}" type="presParOf" srcId="{1C4F397B-D624-40AA-8441-EA4CCC940E50}" destId="{57FB4CBD-0D04-44BD-B482-A95513945FCF}"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30B76E-96CC-483B-9FBA-D38E0123E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7D063C3D-D356-4578-90AA-66BF8E8CFA02}">
      <dgm:prSet phldrT="[Text]" custT="1"/>
      <dgm:spPr/>
      <dgm:t>
        <a:bodyPr/>
        <a:lstStyle/>
        <a:p>
          <a:r>
            <a:rPr lang="en-US" sz="2000" noProof="0" dirty="0"/>
            <a:t>Mapping Referral Pathways </a:t>
          </a:r>
        </a:p>
      </dgm:t>
    </dgm:pt>
    <dgm:pt modelId="{B98EC20A-2DF3-416C-BAD3-CCC3909F6E0B}" type="parTrans" cxnId="{65BED281-D854-4B22-83F5-6ECE05FC7448}">
      <dgm:prSet/>
      <dgm:spPr/>
      <dgm:t>
        <a:bodyPr/>
        <a:lstStyle/>
        <a:p>
          <a:endParaRPr lang="sv-SE" sz="1600"/>
        </a:p>
      </dgm:t>
    </dgm:pt>
    <dgm:pt modelId="{5473ED29-379C-4F0B-AC80-B0915B063F56}" type="sibTrans" cxnId="{65BED281-D854-4B22-83F5-6ECE05FC7448}">
      <dgm:prSet/>
      <dgm:spPr/>
      <dgm:t>
        <a:bodyPr/>
        <a:lstStyle/>
        <a:p>
          <a:endParaRPr lang="sv-SE" sz="1600"/>
        </a:p>
      </dgm:t>
    </dgm:pt>
    <dgm:pt modelId="{6EDF3FC3-5FCD-4C57-B913-20FE7B9F22DD}">
      <dgm:prSet phldrT="[Text]" custT="1"/>
      <dgm:spPr/>
      <dgm:t>
        <a:bodyPr/>
        <a:lstStyle/>
        <a:p>
          <a:r>
            <a:rPr lang="en-US" sz="1600" noProof="0" dirty="0"/>
            <a:t>Community based rehabilitation, Specialist care,  Diagnosis, Surgery, Assistive Devices, Daily living skills </a:t>
          </a:r>
        </a:p>
      </dgm:t>
    </dgm:pt>
    <dgm:pt modelId="{6931BFE5-9795-4882-9C3E-A7B8C39B91A5}" type="parTrans" cxnId="{EFE4E69F-2455-4CAF-85BA-A3F5213FA2E5}">
      <dgm:prSet/>
      <dgm:spPr/>
      <dgm:t>
        <a:bodyPr/>
        <a:lstStyle/>
        <a:p>
          <a:endParaRPr lang="sv-SE" sz="1600"/>
        </a:p>
      </dgm:t>
    </dgm:pt>
    <dgm:pt modelId="{81E544B9-AE2F-4CD5-B3C2-7CD4809DA518}" type="sibTrans" cxnId="{EFE4E69F-2455-4CAF-85BA-A3F5213FA2E5}">
      <dgm:prSet/>
      <dgm:spPr/>
      <dgm:t>
        <a:bodyPr/>
        <a:lstStyle/>
        <a:p>
          <a:endParaRPr lang="sv-SE" sz="1600"/>
        </a:p>
      </dgm:t>
    </dgm:pt>
    <dgm:pt modelId="{B89ABE27-D7A3-4C85-9F10-36DB0F3427A3}" type="pres">
      <dgm:prSet presAssocID="{4530B76E-96CC-483B-9FBA-D38E0123EDDD}" presName="linear" presStyleCnt="0">
        <dgm:presLayoutVars>
          <dgm:animLvl val="lvl"/>
          <dgm:resizeHandles val="exact"/>
        </dgm:presLayoutVars>
      </dgm:prSet>
      <dgm:spPr/>
    </dgm:pt>
    <dgm:pt modelId="{8B69F411-3423-4167-A428-BB15A0B173E1}" type="pres">
      <dgm:prSet presAssocID="{7D063C3D-D356-4578-90AA-66BF8E8CFA02}" presName="parentText" presStyleLbl="node1" presStyleIdx="0" presStyleCnt="1">
        <dgm:presLayoutVars>
          <dgm:chMax val="0"/>
          <dgm:bulletEnabled val="1"/>
        </dgm:presLayoutVars>
      </dgm:prSet>
      <dgm:spPr/>
    </dgm:pt>
    <dgm:pt modelId="{20B53A91-12F3-4F3D-B1CD-EF514D8FA939}" type="pres">
      <dgm:prSet presAssocID="{7D063C3D-D356-4578-90AA-66BF8E8CFA02}" presName="childText" presStyleLbl="revTx" presStyleIdx="0" presStyleCnt="1">
        <dgm:presLayoutVars>
          <dgm:bulletEnabled val="1"/>
        </dgm:presLayoutVars>
      </dgm:prSet>
      <dgm:spPr/>
    </dgm:pt>
  </dgm:ptLst>
  <dgm:cxnLst>
    <dgm:cxn modelId="{385C1F3C-9F53-4D99-9924-9C8736A0279F}" type="presOf" srcId="{7D063C3D-D356-4578-90AA-66BF8E8CFA02}" destId="{8B69F411-3423-4167-A428-BB15A0B173E1}" srcOrd="0" destOrd="0" presId="urn:microsoft.com/office/officeart/2005/8/layout/vList2"/>
    <dgm:cxn modelId="{BCEC1F7F-B4D7-46B6-983C-18239E7D482E}" type="presOf" srcId="{6EDF3FC3-5FCD-4C57-B913-20FE7B9F22DD}" destId="{20B53A91-12F3-4F3D-B1CD-EF514D8FA939}" srcOrd="0" destOrd="0" presId="urn:microsoft.com/office/officeart/2005/8/layout/vList2"/>
    <dgm:cxn modelId="{65BED281-D854-4B22-83F5-6ECE05FC7448}" srcId="{4530B76E-96CC-483B-9FBA-D38E0123EDDD}" destId="{7D063C3D-D356-4578-90AA-66BF8E8CFA02}" srcOrd="0" destOrd="0" parTransId="{B98EC20A-2DF3-416C-BAD3-CCC3909F6E0B}" sibTransId="{5473ED29-379C-4F0B-AC80-B0915B063F56}"/>
    <dgm:cxn modelId="{EFE4E69F-2455-4CAF-85BA-A3F5213FA2E5}" srcId="{7D063C3D-D356-4578-90AA-66BF8E8CFA02}" destId="{6EDF3FC3-5FCD-4C57-B913-20FE7B9F22DD}" srcOrd="0" destOrd="0" parTransId="{6931BFE5-9795-4882-9C3E-A7B8C39B91A5}" sibTransId="{81E544B9-AE2F-4CD5-B3C2-7CD4809DA518}"/>
    <dgm:cxn modelId="{CDAB93E2-FDD5-4B9D-89C5-C178E84149B9}" type="presOf" srcId="{4530B76E-96CC-483B-9FBA-D38E0123EDDD}" destId="{B89ABE27-D7A3-4C85-9F10-36DB0F3427A3}" srcOrd="0" destOrd="0" presId="urn:microsoft.com/office/officeart/2005/8/layout/vList2"/>
    <dgm:cxn modelId="{C1E22054-B5FE-4CF2-BB04-15BFD7017B74}" type="presParOf" srcId="{B89ABE27-D7A3-4C85-9F10-36DB0F3427A3}" destId="{8B69F411-3423-4167-A428-BB15A0B173E1}" srcOrd="0" destOrd="0" presId="urn:microsoft.com/office/officeart/2005/8/layout/vList2"/>
    <dgm:cxn modelId="{10F50944-8F19-4B97-A1AE-5645754539C1}" type="presParOf" srcId="{B89ABE27-D7A3-4C85-9F10-36DB0F3427A3}" destId="{20B53A91-12F3-4F3D-B1CD-EF514D8FA93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30B76E-96CC-483B-9FBA-D38E0123E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ADCA1A4A-CEB0-4509-B688-411DD9A378DB}">
      <dgm:prSet phldrT="[Text]" custT="1"/>
      <dgm:spPr/>
      <dgm:t>
        <a:bodyPr/>
        <a:lstStyle/>
        <a:p>
          <a:r>
            <a:rPr lang="en-US" sz="2000" noProof="0" dirty="0"/>
            <a:t>Identification </a:t>
          </a:r>
        </a:p>
      </dgm:t>
    </dgm:pt>
    <dgm:pt modelId="{F3599BCE-36C3-4DE6-BAF6-48DDEE0590F6}" type="parTrans" cxnId="{0DAFF579-07A3-4901-A85F-3C629070F0BE}">
      <dgm:prSet/>
      <dgm:spPr/>
      <dgm:t>
        <a:bodyPr/>
        <a:lstStyle/>
        <a:p>
          <a:endParaRPr lang="sv-SE" sz="1600"/>
        </a:p>
      </dgm:t>
    </dgm:pt>
    <dgm:pt modelId="{CFC9EEBF-F323-491D-8B88-E312AFFB8F92}" type="sibTrans" cxnId="{0DAFF579-07A3-4901-A85F-3C629070F0BE}">
      <dgm:prSet/>
      <dgm:spPr/>
      <dgm:t>
        <a:bodyPr/>
        <a:lstStyle/>
        <a:p>
          <a:endParaRPr lang="sv-SE" sz="1600"/>
        </a:p>
      </dgm:t>
    </dgm:pt>
    <dgm:pt modelId="{D0D8AD16-1951-4794-8796-051970C4E444}">
      <dgm:prSet phldrT="[Text]" custT="1"/>
      <dgm:spPr/>
      <dgm:t>
        <a:bodyPr/>
        <a:lstStyle/>
        <a:p>
          <a:r>
            <a:rPr lang="en-US" sz="1600" noProof="0" dirty="0"/>
            <a:t>Developmental milestone screening</a:t>
          </a:r>
        </a:p>
      </dgm:t>
    </dgm:pt>
    <dgm:pt modelId="{6B88813E-7EBD-42D0-AEC1-B18D1633195B}" type="parTrans" cxnId="{9B56F2B5-99F2-445C-B0E6-E4DA215C448C}">
      <dgm:prSet/>
      <dgm:spPr/>
      <dgm:t>
        <a:bodyPr/>
        <a:lstStyle/>
        <a:p>
          <a:endParaRPr lang="sv-SE" sz="1600"/>
        </a:p>
      </dgm:t>
    </dgm:pt>
    <dgm:pt modelId="{D4170702-9987-409A-AD3C-45DF893EAF02}" type="sibTrans" cxnId="{9B56F2B5-99F2-445C-B0E6-E4DA215C448C}">
      <dgm:prSet/>
      <dgm:spPr/>
      <dgm:t>
        <a:bodyPr/>
        <a:lstStyle/>
        <a:p>
          <a:endParaRPr lang="sv-SE" sz="1600"/>
        </a:p>
      </dgm:t>
    </dgm:pt>
    <dgm:pt modelId="{F31665A8-D476-4446-B8BA-DCE008EA2C3E}">
      <dgm:prSet phldrT="[Text]" custT="1"/>
      <dgm:spPr/>
      <dgm:t>
        <a:bodyPr/>
        <a:lstStyle/>
        <a:p>
          <a:r>
            <a:rPr lang="en-US" sz="1600" noProof="0" dirty="0"/>
            <a:t>Observations of signs (cleft lip, club foot, cerebral palsy, </a:t>
          </a:r>
          <a:r>
            <a:rPr lang="en-US" sz="1600" noProof="0" dirty="0" err="1"/>
            <a:t>spina</a:t>
          </a:r>
          <a:r>
            <a:rPr lang="en-US" sz="1600" noProof="0" dirty="0"/>
            <a:t> bifida,  hydrocephalus)</a:t>
          </a:r>
        </a:p>
      </dgm:t>
    </dgm:pt>
    <dgm:pt modelId="{A6504E5A-5605-42E7-AE52-1719C16B2C1B}" type="parTrans" cxnId="{8D454EF4-7BE6-4353-8CEA-24207CD08059}">
      <dgm:prSet/>
      <dgm:spPr/>
      <dgm:t>
        <a:bodyPr/>
        <a:lstStyle/>
        <a:p>
          <a:endParaRPr lang="sv-SE" sz="1600"/>
        </a:p>
      </dgm:t>
    </dgm:pt>
    <dgm:pt modelId="{7A385B1E-0A1C-412C-AEA9-E6ACC1CF06B8}" type="sibTrans" cxnId="{8D454EF4-7BE6-4353-8CEA-24207CD08059}">
      <dgm:prSet/>
      <dgm:spPr/>
      <dgm:t>
        <a:bodyPr/>
        <a:lstStyle/>
        <a:p>
          <a:endParaRPr lang="sv-SE" sz="1600"/>
        </a:p>
      </dgm:t>
    </dgm:pt>
    <dgm:pt modelId="{B89ABE27-D7A3-4C85-9F10-36DB0F3427A3}" type="pres">
      <dgm:prSet presAssocID="{4530B76E-96CC-483B-9FBA-D38E0123EDDD}" presName="linear" presStyleCnt="0">
        <dgm:presLayoutVars>
          <dgm:animLvl val="lvl"/>
          <dgm:resizeHandles val="exact"/>
        </dgm:presLayoutVars>
      </dgm:prSet>
      <dgm:spPr/>
    </dgm:pt>
    <dgm:pt modelId="{3B1DC144-EAA8-444D-917E-0948BA50660C}" type="pres">
      <dgm:prSet presAssocID="{ADCA1A4A-CEB0-4509-B688-411DD9A378DB}" presName="parentText" presStyleLbl="node1" presStyleIdx="0" presStyleCnt="1" custLinFactNeighborX="-209" custLinFactNeighborY="-1105">
        <dgm:presLayoutVars>
          <dgm:chMax val="0"/>
          <dgm:bulletEnabled val="1"/>
        </dgm:presLayoutVars>
      </dgm:prSet>
      <dgm:spPr/>
    </dgm:pt>
    <dgm:pt modelId="{10C13505-4A85-41E2-9743-D607CE7584B3}" type="pres">
      <dgm:prSet presAssocID="{ADCA1A4A-CEB0-4509-B688-411DD9A378DB}" presName="childText" presStyleLbl="revTx" presStyleIdx="0" presStyleCnt="1">
        <dgm:presLayoutVars>
          <dgm:bulletEnabled val="1"/>
        </dgm:presLayoutVars>
      </dgm:prSet>
      <dgm:spPr/>
    </dgm:pt>
  </dgm:ptLst>
  <dgm:cxnLst>
    <dgm:cxn modelId="{CD066442-E6FD-44FD-BB90-5923529DD772}" type="presOf" srcId="{ADCA1A4A-CEB0-4509-B688-411DD9A378DB}" destId="{3B1DC144-EAA8-444D-917E-0948BA50660C}" srcOrd="0" destOrd="0" presId="urn:microsoft.com/office/officeart/2005/8/layout/vList2"/>
    <dgm:cxn modelId="{0DAFF579-07A3-4901-A85F-3C629070F0BE}" srcId="{4530B76E-96CC-483B-9FBA-D38E0123EDDD}" destId="{ADCA1A4A-CEB0-4509-B688-411DD9A378DB}" srcOrd="0" destOrd="0" parTransId="{F3599BCE-36C3-4DE6-BAF6-48DDEE0590F6}" sibTransId="{CFC9EEBF-F323-491D-8B88-E312AFFB8F92}"/>
    <dgm:cxn modelId="{4E0373AB-C25F-46D9-876B-4077C1915743}" type="presOf" srcId="{D0D8AD16-1951-4794-8796-051970C4E444}" destId="{10C13505-4A85-41E2-9743-D607CE7584B3}" srcOrd="0" destOrd="0" presId="urn:microsoft.com/office/officeart/2005/8/layout/vList2"/>
    <dgm:cxn modelId="{9B56F2B5-99F2-445C-B0E6-E4DA215C448C}" srcId="{ADCA1A4A-CEB0-4509-B688-411DD9A378DB}" destId="{D0D8AD16-1951-4794-8796-051970C4E444}" srcOrd="0" destOrd="0" parTransId="{6B88813E-7EBD-42D0-AEC1-B18D1633195B}" sibTransId="{D4170702-9987-409A-AD3C-45DF893EAF02}"/>
    <dgm:cxn modelId="{610E4DDD-0F43-493F-98B8-359E70876FCF}" type="presOf" srcId="{F31665A8-D476-4446-B8BA-DCE008EA2C3E}" destId="{10C13505-4A85-41E2-9743-D607CE7584B3}" srcOrd="0" destOrd="1" presId="urn:microsoft.com/office/officeart/2005/8/layout/vList2"/>
    <dgm:cxn modelId="{CDAB93E2-FDD5-4B9D-89C5-C178E84149B9}" type="presOf" srcId="{4530B76E-96CC-483B-9FBA-D38E0123EDDD}" destId="{B89ABE27-D7A3-4C85-9F10-36DB0F3427A3}" srcOrd="0" destOrd="0" presId="urn:microsoft.com/office/officeart/2005/8/layout/vList2"/>
    <dgm:cxn modelId="{8D454EF4-7BE6-4353-8CEA-24207CD08059}" srcId="{ADCA1A4A-CEB0-4509-B688-411DD9A378DB}" destId="{F31665A8-D476-4446-B8BA-DCE008EA2C3E}" srcOrd="1" destOrd="0" parTransId="{A6504E5A-5605-42E7-AE52-1719C16B2C1B}" sibTransId="{7A385B1E-0A1C-412C-AEA9-E6ACC1CF06B8}"/>
    <dgm:cxn modelId="{B33B0AEA-FAAB-4CD0-8673-B272CAD48E06}" type="presParOf" srcId="{B89ABE27-D7A3-4C85-9F10-36DB0F3427A3}" destId="{3B1DC144-EAA8-444D-917E-0948BA50660C}" srcOrd="0" destOrd="0" presId="urn:microsoft.com/office/officeart/2005/8/layout/vList2"/>
    <dgm:cxn modelId="{46321278-8495-4C11-BB20-94308D711AA4}" type="presParOf" srcId="{B89ABE27-D7A3-4C85-9F10-36DB0F3427A3}" destId="{10C13505-4A85-41E2-9743-D607CE7584B3}"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30B76E-96CC-483B-9FBA-D38E0123E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0F99A147-C189-4E79-8C0A-F95CA7CF9275}">
      <dgm:prSet phldrT="[Text]" custT="1"/>
      <dgm:spPr/>
      <dgm:t>
        <a:bodyPr/>
        <a:lstStyle/>
        <a:p>
          <a:r>
            <a:rPr lang="en-US" sz="2000" noProof="0" dirty="0"/>
            <a:t>Meet Primary health care need</a:t>
          </a:r>
        </a:p>
      </dgm:t>
    </dgm:pt>
    <dgm:pt modelId="{C80495B8-912E-49C4-B7C6-0D2F6D9A12A3}" type="parTrans" cxnId="{F66E9640-92D0-4351-903C-FE50422E4464}">
      <dgm:prSet/>
      <dgm:spPr/>
      <dgm:t>
        <a:bodyPr/>
        <a:lstStyle/>
        <a:p>
          <a:endParaRPr lang="sv-SE" sz="1600"/>
        </a:p>
      </dgm:t>
    </dgm:pt>
    <dgm:pt modelId="{FA0E290F-D0D6-428F-8216-BE83D7020998}" type="sibTrans" cxnId="{F66E9640-92D0-4351-903C-FE50422E4464}">
      <dgm:prSet/>
      <dgm:spPr/>
      <dgm:t>
        <a:bodyPr/>
        <a:lstStyle/>
        <a:p>
          <a:endParaRPr lang="sv-SE" sz="1600"/>
        </a:p>
      </dgm:t>
    </dgm:pt>
    <dgm:pt modelId="{207FC26D-007E-4994-894B-0F4CAF129A39}">
      <dgm:prSet phldrT="[Text]" custT="1"/>
      <dgm:spPr/>
      <dgm:t>
        <a:bodyPr/>
        <a:lstStyle/>
        <a:p>
          <a:r>
            <a:rPr lang="en-US" sz="1600" noProof="0" dirty="0"/>
            <a:t>Dignified accessible and respectful treatment – non-discrimination </a:t>
          </a:r>
        </a:p>
      </dgm:t>
    </dgm:pt>
    <dgm:pt modelId="{D63A9AF1-0134-42D4-8D44-0FD9AB7977F0}" type="parTrans" cxnId="{C7075193-5FB0-4363-862F-1652FC7E2C38}">
      <dgm:prSet/>
      <dgm:spPr/>
      <dgm:t>
        <a:bodyPr/>
        <a:lstStyle/>
        <a:p>
          <a:endParaRPr lang="sv-SE" sz="1600"/>
        </a:p>
      </dgm:t>
    </dgm:pt>
    <dgm:pt modelId="{88398644-7261-493F-8E5F-EEFF9CCD967A}" type="sibTrans" cxnId="{C7075193-5FB0-4363-862F-1652FC7E2C38}">
      <dgm:prSet/>
      <dgm:spPr/>
      <dgm:t>
        <a:bodyPr/>
        <a:lstStyle/>
        <a:p>
          <a:endParaRPr lang="sv-SE" sz="1600"/>
        </a:p>
      </dgm:t>
    </dgm:pt>
    <dgm:pt modelId="{C0831681-1B6B-43C4-AEB6-A5BF19FA085E}">
      <dgm:prSet phldrT="[Text]" custT="1"/>
      <dgm:spPr/>
      <dgm:t>
        <a:bodyPr/>
        <a:lstStyle/>
        <a:p>
          <a:r>
            <a:rPr lang="en-US" sz="1600" noProof="0" dirty="0"/>
            <a:t>Apply inclusive patient care skills (communication, feeding and swallowing strategies)</a:t>
          </a:r>
        </a:p>
      </dgm:t>
    </dgm:pt>
    <dgm:pt modelId="{A80DFCC0-EC78-41CA-B850-29CC9B7F67FE}" type="parTrans" cxnId="{1C802A9E-6675-47D7-A083-3CD0237B19A8}">
      <dgm:prSet/>
      <dgm:spPr/>
      <dgm:t>
        <a:bodyPr/>
        <a:lstStyle/>
        <a:p>
          <a:endParaRPr lang="sv-SE" sz="1600"/>
        </a:p>
      </dgm:t>
    </dgm:pt>
    <dgm:pt modelId="{F4648B72-B4AE-4241-A19D-C07B0F9587E6}" type="sibTrans" cxnId="{1C802A9E-6675-47D7-A083-3CD0237B19A8}">
      <dgm:prSet/>
      <dgm:spPr/>
      <dgm:t>
        <a:bodyPr/>
        <a:lstStyle/>
        <a:p>
          <a:endParaRPr lang="sv-SE" sz="1600"/>
        </a:p>
      </dgm:t>
    </dgm:pt>
    <dgm:pt modelId="{11901FDA-6BFA-4138-A8B4-638A829C32CE}">
      <dgm:prSet phldrT="[Text]" custT="1"/>
      <dgm:spPr/>
      <dgm:t>
        <a:bodyPr/>
        <a:lstStyle/>
        <a:p>
          <a:r>
            <a:rPr lang="en-US" sz="1600" noProof="0" dirty="0"/>
            <a:t>Disaggregate Patient data </a:t>
          </a:r>
        </a:p>
      </dgm:t>
    </dgm:pt>
    <dgm:pt modelId="{39403B72-BD90-4AED-9030-CC48D8D820D2}" type="parTrans" cxnId="{5A992E6E-9B0F-4B2B-8073-CFDE456779BE}">
      <dgm:prSet/>
      <dgm:spPr/>
      <dgm:t>
        <a:bodyPr/>
        <a:lstStyle/>
        <a:p>
          <a:endParaRPr lang="sv-SE" sz="1600"/>
        </a:p>
      </dgm:t>
    </dgm:pt>
    <dgm:pt modelId="{4990C04C-7154-4A6D-A586-1C37FA852B54}" type="sibTrans" cxnId="{5A992E6E-9B0F-4B2B-8073-CFDE456779BE}">
      <dgm:prSet/>
      <dgm:spPr/>
      <dgm:t>
        <a:bodyPr/>
        <a:lstStyle/>
        <a:p>
          <a:endParaRPr lang="sv-SE" sz="1600"/>
        </a:p>
      </dgm:t>
    </dgm:pt>
    <dgm:pt modelId="{B89ABE27-D7A3-4C85-9F10-36DB0F3427A3}" type="pres">
      <dgm:prSet presAssocID="{4530B76E-96CC-483B-9FBA-D38E0123EDDD}" presName="linear" presStyleCnt="0">
        <dgm:presLayoutVars>
          <dgm:animLvl val="lvl"/>
          <dgm:resizeHandles val="exact"/>
        </dgm:presLayoutVars>
      </dgm:prSet>
      <dgm:spPr/>
    </dgm:pt>
    <dgm:pt modelId="{DA67603D-1F64-4068-BABE-D1B731DCFD43}" type="pres">
      <dgm:prSet presAssocID="{0F99A147-C189-4E79-8C0A-F95CA7CF9275}" presName="parentText" presStyleLbl="node1" presStyleIdx="0" presStyleCnt="1" custScaleY="84401" custLinFactNeighborY="-26089">
        <dgm:presLayoutVars>
          <dgm:chMax val="0"/>
          <dgm:bulletEnabled val="1"/>
        </dgm:presLayoutVars>
      </dgm:prSet>
      <dgm:spPr/>
    </dgm:pt>
    <dgm:pt modelId="{87AF6AB7-B2BE-41B4-819D-69F63A60FA7B}" type="pres">
      <dgm:prSet presAssocID="{0F99A147-C189-4E79-8C0A-F95CA7CF9275}" presName="childText" presStyleLbl="revTx" presStyleIdx="0" presStyleCnt="1">
        <dgm:presLayoutVars>
          <dgm:bulletEnabled val="1"/>
        </dgm:presLayoutVars>
      </dgm:prSet>
      <dgm:spPr/>
    </dgm:pt>
  </dgm:ptLst>
  <dgm:cxnLst>
    <dgm:cxn modelId="{28667034-32EF-4025-BB34-549E815A58B0}" type="presOf" srcId="{207FC26D-007E-4994-894B-0F4CAF129A39}" destId="{87AF6AB7-B2BE-41B4-819D-69F63A60FA7B}" srcOrd="0" destOrd="0" presId="urn:microsoft.com/office/officeart/2005/8/layout/vList2"/>
    <dgm:cxn modelId="{F66E9640-92D0-4351-903C-FE50422E4464}" srcId="{4530B76E-96CC-483B-9FBA-D38E0123EDDD}" destId="{0F99A147-C189-4E79-8C0A-F95CA7CF9275}" srcOrd="0" destOrd="0" parTransId="{C80495B8-912E-49C4-B7C6-0D2F6D9A12A3}" sibTransId="{FA0E290F-D0D6-428F-8216-BE83D7020998}"/>
    <dgm:cxn modelId="{DE5FA144-46E0-47B1-9C5F-E60ED4F2B43B}" type="presOf" srcId="{0F99A147-C189-4E79-8C0A-F95CA7CF9275}" destId="{DA67603D-1F64-4068-BABE-D1B731DCFD43}" srcOrd="0" destOrd="0" presId="urn:microsoft.com/office/officeart/2005/8/layout/vList2"/>
    <dgm:cxn modelId="{B0EFCC68-AC41-43C1-AD1D-9E8B71416F9D}" type="presOf" srcId="{C0831681-1B6B-43C4-AEB6-A5BF19FA085E}" destId="{87AF6AB7-B2BE-41B4-819D-69F63A60FA7B}" srcOrd="0" destOrd="1" presId="urn:microsoft.com/office/officeart/2005/8/layout/vList2"/>
    <dgm:cxn modelId="{5A992E6E-9B0F-4B2B-8073-CFDE456779BE}" srcId="{0F99A147-C189-4E79-8C0A-F95CA7CF9275}" destId="{11901FDA-6BFA-4138-A8B4-638A829C32CE}" srcOrd="2" destOrd="0" parTransId="{39403B72-BD90-4AED-9030-CC48D8D820D2}" sibTransId="{4990C04C-7154-4A6D-A586-1C37FA852B54}"/>
    <dgm:cxn modelId="{AE712089-3B20-47A6-90C2-E99CF4827E31}" type="presOf" srcId="{11901FDA-6BFA-4138-A8B4-638A829C32CE}" destId="{87AF6AB7-B2BE-41B4-819D-69F63A60FA7B}" srcOrd="0" destOrd="2" presId="urn:microsoft.com/office/officeart/2005/8/layout/vList2"/>
    <dgm:cxn modelId="{C7075193-5FB0-4363-862F-1652FC7E2C38}" srcId="{0F99A147-C189-4E79-8C0A-F95CA7CF9275}" destId="{207FC26D-007E-4994-894B-0F4CAF129A39}" srcOrd="0" destOrd="0" parTransId="{D63A9AF1-0134-42D4-8D44-0FD9AB7977F0}" sibTransId="{88398644-7261-493F-8E5F-EEFF9CCD967A}"/>
    <dgm:cxn modelId="{1C802A9E-6675-47D7-A083-3CD0237B19A8}" srcId="{0F99A147-C189-4E79-8C0A-F95CA7CF9275}" destId="{C0831681-1B6B-43C4-AEB6-A5BF19FA085E}" srcOrd="1" destOrd="0" parTransId="{A80DFCC0-EC78-41CA-B850-29CC9B7F67FE}" sibTransId="{F4648B72-B4AE-4241-A19D-C07B0F9587E6}"/>
    <dgm:cxn modelId="{CDAB93E2-FDD5-4B9D-89C5-C178E84149B9}" type="presOf" srcId="{4530B76E-96CC-483B-9FBA-D38E0123EDDD}" destId="{B89ABE27-D7A3-4C85-9F10-36DB0F3427A3}" srcOrd="0" destOrd="0" presId="urn:microsoft.com/office/officeart/2005/8/layout/vList2"/>
    <dgm:cxn modelId="{DBEBB548-495E-43CF-8880-D66B4E8470F8}" type="presParOf" srcId="{B89ABE27-D7A3-4C85-9F10-36DB0F3427A3}" destId="{DA67603D-1F64-4068-BABE-D1B731DCFD43}" srcOrd="0" destOrd="0" presId="urn:microsoft.com/office/officeart/2005/8/layout/vList2"/>
    <dgm:cxn modelId="{2AE5D8C7-A84C-4431-9619-E03FBE39F9FA}" type="presParOf" srcId="{B89ABE27-D7A3-4C85-9F10-36DB0F3427A3}" destId="{87AF6AB7-B2BE-41B4-819D-69F63A60FA7B}"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30B76E-96CC-483B-9FBA-D38E0123E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C36F622D-AB77-4261-BCD9-F31EABA1C006}">
      <dgm:prSet phldrT="[Text]" custT="1"/>
      <dgm:spPr/>
      <dgm:t>
        <a:bodyPr/>
        <a:lstStyle/>
        <a:p>
          <a:r>
            <a:rPr lang="en-US" sz="2000" noProof="0" dirty="0"/>
            <a:t>Specialist care- not per default </a:t>
          </a:r>
        </a:p>
      </dgm:t>
    </dgm:pt>
    <dgm:pt modelId="{7A770640-2638-4F3A-8B04-6C99703E02B5}" type="sibTrans" cxnId="{00BE91A0-9E6C-464E-8E03-CCB2C94EC701}">
      <dgm:prSet/>
      <dgm:spPr/>
      <dgm:t>
        <a:bodyPr/>
        <a:lstStyle/>
        <a:p>
          <a:endParaRPr lang="sv-SE" sz="1600"/>
        </a:p>
      </dgm:t>
    </dgm:pt>
    <dgm:pt modelId="{F406385A-74C0-4A34-9BC2-C702CC8F0696}" type="parTrans" cxnId="{00BE91A0-9E6C-464E-8E03-CCB2C94EC701}">
      <dgm:prSet/>
      <dgm:spPr/>
      <dgm:t>
        <a:bodyPr/>
        <a:lstStyle/>
        <a:p>
          <a:endParaRPr lang="sv-SE" sz="1600"/>
        </a:p>
      </dgm:t>
    </dgm:pt>
    <dgm:pt modelId="{1B0D9922-EF5F-4C79-B2B4-CD7DEE3B4F85}">
      <dgm:prSet phldrT="[Text]" custT="1"/>
      <dgm:spPr/>
      <dgm:t>
        <a:bodyPr/>
        <a:lstStyle/>
        <a:p>
          <a:r>
            <a:rPr lang="en-US" sz="1600" noProof="0" dirty="0"/>
            <a:t>Referrals (specific </a:t>
          </a:r>
          <a:r>
            <a:rPr lang="en-US" sz="1600" noProof="0" dirty="0" err="1"/>
            <a:t>paediatric</a:t>
          </a:r>
          <a:r>
            <a:rPr lang="en-US" sz="1600" noProof="0" dirty="0"/>
            <a:t> evaluation, rehab services, community based services)</a:t>
          </a:r>
        </a:p>
      </dgm:t>
    </dgm:pt>
    <dgm:pt modelId="{65529D9C-54AC-4ECE-8D15-2E5FB8146836}" type="parTrans" cxnId="{B2E818F2-75C9-4E92-AAEF-0AC7A481558D}">
      <dgm:prSet/>
      <dgm:spPr/>
      <dgm:t>
        <a:bodyPr/>
        <a:lstStyle/>
        <a:p>
          <a:endParaRPr lang="sv-SE" sz="1600"/>
        </a:p>
      </dgm:t>
    </dgm:pt>
    <dgm:pt modelId="{C7E7D2D5-3098-418D-A2C5-F91D9A0B12F8}" type="sibTrans" cxnId="{B2E818F2-75C9-4E92-AAEF-0AC7A481558D}">
      <dgm:prSet/>
      <dgm:spPr/>
      <dgm:t>
        <a:bodyPr/>
        <a:lstStyle/>
        <a:p>
          <a:endParaRPr lang="sv-SE" sz="1600"/>
        </a:p>
      </dgm:t>
    </dgm:pt>
    <dgm:pt modelId="{1F36C42D-D6B7-4364-88F2-755A54C34CC5}">
      <dgm:prSet phldrT="[Text]" custT="1"/>
      <dgm:spPr/>
      <dgm:t>
        <a:bodyPr/>
        <a:lstStyle/>
        <a:p>
          <a:r>
            <a:rPr lang="en-US" sz="1600" noProof="0" dirty="0"/>
            <a:t>follow up to ensure the child got what they needed. </a:t>
          </a:r>
        </a:p>
      </dgm:t>
    </dgm:pt>
    <dgm:pt modelId="{4E7888F6-8CFD-4B19-9926-D5FDE395DB54}" type="parTrans" cxnId="{03CB027F-75C2-407D-BD6B-9059D058D0A2}">
      <dgm:prSet/>
      <dgm:spPr/>
      <dgm:t>
        <a:bodyPr/>
        <a:lstStyle/>
        <a:p>
          <a:endParaRPr lang="sv-SE" sz="1600"/>
        </a:p>
      </dgm:t>
    </dgm:pt>
    <dgm:pt modelId="{6D534DB8-9675-4B9A-A190-67274176A44E}" type="sibTrans" cxnId="{03CB027F-75C2-407D-BD6B-9059D058D0A2}">
      <dgm:prSet/>
      <dgm:spPr/>
      <dgm:t>
        <a:bodyPr/>
        <a:lstStyle/>
        <a:p>
          <a:endParaRPr lang="sv-SE" sz="1600"/>
        </a:p>
      </dgm:t>
    </dgm:pt>
    <dgm:pt modelId="{B89ABE27-D7A3-4C85-9F10-36DB0F3427A3}" type="pres">
      <dgm:prSet presAssocID="{4530B76E-96CC-483B-9FBA-D38E0123EDDD}" presName="linear" presStyleCnt="0">
        <dgm:presLayoutVars>
          <dgm:animLvl val="lvl"/>
          <dgm:resizeHandles val="exact"/>
        </dgm:presLayoutVars>
      </dgm:prSet>
      <dgm:spPr/>
    </dgm:pt>
    <dgm:pt modelId="{8E7E56F4-BB29-4CDF-8948-1E917C518AA2}" type="pres">
      <dgm:prSet presAssocID="{C36F622D-AB77-4261-BCD9-F31EABA1C006}" presName="parentText" presStyleLbl="node1" presStyleIdx="0" presStyleCnt="1" custLinFactNeighborX="726" custLinFactNeighborY="-60947">
        <dgm:presLayoutVars>
          <dgm:chMax val="0"/>
          <dgm:bulletEnabled val="1"/>
        </dgm:presLayoutVars>
      </dgm:prSet>
      <dgm:spPr/>
    </dgm:pt>
    <dgm:pt modelId="{1C3334D3-A9D9-40E8-B446-ED2B5AF2237C}" type="pres">
      <dgm:prSet presAssocID="{C36F622D-AB77-4261-BCD9-F31EABA1C006}" presName="childText" presStyleLbl="revTx" presStyleIdx="0" presStyleCnt="1">
        <dgm:presLayoutVars>
          <dgm:bulletEnabled val="1"/>
        </dgm:presLayoutVars>
      </dgm:prSet>
      <dgm:spPr/>
    </dgm:pt>
  </dgm:ptLst>
  <dgm:cxnLst>
    <dgm:cxn modelId="{03CB027F-75C2-407D-BD6B-9059D058D0A2}" srcId="{C36F622D-AB77-4261-BCD9-F31EABA1C006}" destId="{1F36C42D-D6B7-4364-88F2-755A54C34CC5}" srcOrd="1" destOrd="0" parTransId="{4E7888F6-8CFD-4B19-9926-D5FDE395DB54}" sibTransId="{6D534DB8-9675-4B9A-A190-67274176A44E}"/>
    <dgm:cxn modelId="{F34ACE84-0867-4C58-B52A-EB1392FD3805}" type="presOf" srcId="{C36F622D-AB77-4261-BCD9-F31EABA1C006}" destId="{8E7E56F4-BB29-4CDF-8948-1E917C518AA2}" srcOrd="0" destOrd="0" presId="urn:microsoft.com/office/officeart/2005/8/layout/vList2"/>
    <dgm:cxn modelId="{18F0E099-855F-4EFD-BA36-E864CEA6117E}" type="presOf" srcId="{1B0D9922-EF5F-4C79-B2B4-CD7DEE3B4F85}" destId="{1C3334D3-A9D9-40E8-B446-ED2B5AF2237C}" srcOrd="0" destOrd="0" presId="urn:microsoft.com/office/officeart/2005/8/layout/vList2"/>
    <dgm:cxn modelId="{9B71E69E-B4CA-4930-B12A-A1442BCDBDC8}" type="presOf" srcId="{1F36C42D-D6B7-4364-88F2-755A54C34CC5}" destId="{1C3334D3-A9D9-40E8-B446-ED2B5AF2237C}" srcOrd="0" destOrd="1" presId="urn:microsoft.com/office/officeart/2005/8/layout/vList2"/>
    <dgm:cxn modelId="{00BE91A0-9E6C-464E-8E03-CCB2C94EC701}" srcId="{4530B76E-96CC-483B-9FBA-D38E0123EDDD}" destId="{C36F622D-AB77-4261-BCD9-F31EABA1C006}" srcOrd="0" destOrd="0" parTransId="{F406385A-74C0-4A34-9BC2-C702CC8F0696}" sibTransId="{7A770640-2638-4F3A-8B04-6C99703E02B5}"/>
    <dgm:cxn modelId="{CDAB93E2-FDD5-4B9D-89C5-C178E84149B9}" type="presOf" srcId="{4530B76E-96CC-483B-9FBA-D38E0123EDDD}" destId="{B89ABE27-D7A3-4C85-9F10-36DB0F3427A3}" srcOrd="0" destOrd="0" presId="urn:microsoft.com/office/officeart/2005/8/layout/vList2"/>
    <dgm:cxn modelId="{B2E818F2-75C9-4E92-AAEF-0AC7A481558D}" srcId="{C36F622D-AB77-4261-BCD9-F31EABA1C006}" destId="{1B0D9922-EF5F-4C79-B2B4-CD7DEE3B4F85}" srcOrd="0" destOrd="0" parTransId="{65529D9C-54AC-4ECE-8D15-2E5FB8146836}" sibTransId="{C7E7D2D5-3098-418D-A2C5-F91D9A0B12F8}"/>
    <dgm:cxn modelId="{EF0B13AB-1F2E-48F5-954F-42F9753BBDC0}" type="presParOf" srcId="{B89ABE27-D7A3-4C85-9F10-36DB0F3427A3}" destId="{8E7E56F4-BB29-4CDF-8948-1E917C518AA2}" srcOrd="0" destOrd="0" presId="urn:microsoft.com/office/officeart/2005/8/layout/vList2"/>
    <dgm:cxn modelId="{70015748-3503-43DD-B465-5415B5E0B4BF}" type="presParOf" srcId="{B89ABE27-D7A3-4C85-9F10-36DB0F3427A3}" destId="{1C3334D3-A9D9-40E8-B446-ED2B5AF2237C}" srcOrd="1"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30B76E-96CC-483B-9FBA-D38E0123ED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30C34B9F-DE9B-402A-9CBF-19D63F7A68BE}">
      <dgm:prSet phldrT="[Text]" custT="1"/>
      <dgm:spPr/>
      <dgm:t>
        <a:bodyPr/>
        <a:lstStyle/>
        <a:p>
          <a:r>
            <a:rPr lang="en-US" sz="2000" noProof="0" dirty="0"/>
            <a:t>Information in accessible formats and care seeking </a:t>
          </a:r>
          <a:r>
            <a:rPr lang="en-US" sz="2000" noProof="0" dirty="0" err="1"/>
            <a:t>behaviours</a:t>
          </a:r>
          <a:endParaRPr lang="en-US" sz="2000" noProof="0" dirty="0"/>
        </a:p>
      </dgm:t>
    </dgm:pt>
    <dgm:pt modelId="{69FE7DFC-64CE-44E8-AE75-114121818C9A}" type="parTrans" cxnId="{9F904526-FF86-449C-A560-7B743E0FA54E}">
      <dgm:prSet/>
      <dgm:spPr/>
      <dgm:t>
        <a:bodyPr/>
        <a:lstStyle/>
        <a:p>
          <a:endParaRPr lang="sv-SE" sz="1600"/>
        </a:p>
      </dgm:t>
    </dgm:pt>
    <dgm:pt modelId="{117D0B83-E721-4B3F-85DF-CE9182660260}" type="sibTrans" cxnId="{9F904526-FF86-449C-A560-7B743E0FA54E}">
      <dgm:prSet/>
      <dgm:spPr/>
      <dgm:t>
        <a:bodyPr/>
        <a:lstStyle/>
        <a:p>
          <a:endParaRPr lang="sv-SE" sz="1600"/>
        </a:p>
      </dgm:t>
    </dgm:pt>
    <dgm:pt modelId="{08748E2E-E2D4-453D-8462-31D365C49697}">
      <dgm:prSet phldrT="[Text]" custT="1"/>
      <dgm:spPr/>
      <dgm:t>
        <a:bodyPr/>
        <a:lstStyle/>
        <a:p>
          <a:r>
            <a:rPr lang="en-US" sz="1600" noProof="0" dirty="0"/>
            <a:t>Early intervention key messages and information about services and vaccinations</a:t>
          </a:r>
        </a:p>
      </dgm:t>
    </dgm:pt>
    <dgm:pt modelId="{0EBB15CF-478C-4070-8AC2-964D72AA3203}" type="parTrans" cxnId="{89622D5B-5CA6-45FF-B94B-A146CBD1C5F0}">
      <dgm:prSet/>
      <dgm:spPr/>
      <dgm:t>
        <a:bodyPr/>
        <a:lstStyle/>
        <a:p>
          <a:endParaRPr lang="sv-SE" sz="1600"/>
        </a:p>
      </dgm:t>
    </dgm:pt>
    <dgm:pt modelId="{73D1341C-7D0D-429A-AD22-45DD33DCB12E}" type="sibTrans" cxnId="{89622D5B-5CA6-45FF-B94B-A146CBD1C5F0}">
      <dgm:prSet/>
      <dgm:spPr/>
      <dgm:t>
        <a:bodyPr/>
        <a:lstStyle/>
        <a:p>
          <a:endParaRPr lang="sv-SE" sz="1600"/>
        </a:p>
      </dgm:t>
    </dgm:pt>
    <dgm:pt modelId="{B89ABE27-D7A3-4C85-9F10-36DB0F3427A3}" type="pres">
      <dgm:prSet presAssocID="{4530B76E-96CC-483B-9FBA-D38E0123EDDD}" presName="linear" presStyleCnt="0">
        <dgm:presLayoutVars>
          <dgm:animLvl val="lvl"/>
          <dgm:resizeHandles val="exact"/>
        </dgm:presLayoutVars>
      </dgm:prSet>
      <dgm:spPr/>
    </dgm:pt>
    <dgm:pt modelId="{BBEBDA35-7090-4A74-9127-BF7C51B734D9}" type="pres">
      <dgm:prSet presAssocID="{30C34B9F-DE9B-402A-9CBF-19D63F7A68BE}" presName="parentText" presStyleLbl="node1" presStyleIdx="0" presStyleCnt="1">
        <dgm:presLayoutVars>
          <dgm:chMax val="0"/>
          <dgm:bulletEnabled val="1"/>
        </dgm:presLayoutVars>
      </dgm:prSet>
      <dgm:spPr/>
    </dgm:pt>
    <dgm:pt modelId="{AC39F221-356F-4E1C-A0F5-0F06B5E9A7FA}" type="pres">
      <dgm:prSet presAssocID="{30C34B9F-DE9B-402A-9CBF-19D63F7A68BE}" presName="childText" presStyleLbl="revTx" presStyleIdx="0" presStyleCnt="1">
        <dgm:presLayoutVars>
          <dgm:bulletEnabled val="1"/>
        </dgm:presLayoutVars>
      </dgm:prSet>
      <dgm:spPr/>
    </dgm:pt>
  </dgm:ptLst>
  <dgm:cxnLst>
    <dgm:cxn modelId="{9F904526-FF86-449C-A560-7B743E0FA54E}" srcId="{4530B76E-96CC-483B-9FBA-D38E0123EDDD}" destId="{30C34B9F-DE9B-402A-9CBF-19D63F7A68BE}" srcOrd="0" destOrd="0" parTransId="{69FE7DFC-64CE-44E8-AE75-114121818C9A}" sibTransId="{117D0B83-E721-4B3F-85DF-CE9182660260}"/>
    <dgm:cxn modelId="{89622D5B-5CA6-45FF-B94B-A146CBD1C5F0}" srcId="{30C34B9F-DE9B-402A-9CBF-19D63F7A68BE}" destId="{08748E2E-E2D4-453D-8462-31D365C49697}" srcOrd="0" destOrd="0" parTransId="{0EBB15CF-478C-4070-8AC2-964D72AA3203}" sibTransId="{73D1341C-7D0D-429A-AD22-45DD33DCB12E}"/>
    <dgm:cxn modelId="{40DEB769-D5E4-42A7-9709-5AC7750DF38C}" type="presOf" srcId="{08748E2E-E2D4-453D-8462-31D365C49697}" destId="{AC39F221-356F-4E1C-A0F5-0F06B5E9A7FA}" srcOrd="0" destOrd="0" presId="urn:microsoft.com/office/officeart/2005/8/layout/vList2"/>
    <dgm:cxn modelId="{101962B4-05A7-43A3-BCBB-2D97EFFA7683}" type="presOf" srcId="{30C34B9F-DE9B-402A-9CBF-19D63F7A68BE}" destId="{BBEBDA35-7090-4A74-9127-BF7C51B734D9}" srcOrd="0" destOrd="0" presId="urn:microsoft.com/office/officeart/2005/8/layout/vList2"/>
    <dgm:cxn modelId="{CDAB93E2-FDD5-4B9D-89C5-C178E84149B9}" type="presOf" srcId="{4530B76E-96CC-483B-9FBA-D38E0123EDDD}" destId="{B89ABE27-D7A3-4C85-9F10-36DB0F3427A3}" srcOrd="0" destOrd="0" presId="urn:microsoft.com/office/officeart/2005/8/layout/vList2"/>
    <dgm:cxn modelId="{4F3FA36F-DFF9-41C3-B63A-8FE2702C4955}" type="presParOf" srcId="{B89ABE27-D7A3-4C85-9F10-36DB0F3427A3}" destId="{BBEBDA35-7090-4A74-9127-BF7C51B734D9}" srcOrd="0" destOrd="0" presId="urn:microsoft.com/office/officeart/2005/8/layout/vList2"/>
    <dgm:cxn modelId="{F3A0D13B-3113-4BCB-8A2E-93BEE26F951C}" type="presParOf" srcId="{B89ABE27-D7A3-4C85-9F10-36DB0F3427A3}" destId="{AC39F221-356F-4E1C-A0F5-0F06B5E9A7FA}" srcOrd="1"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D78514-6BB1-4056-BE69-3A9DED515FBE}"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81BB21E2-E9DA-43D8-ACE1-1905F01F15C2}">
      <dgm:prSet phldrT="[Text]"/>
      <dgm:spPr/>
      <dgm:t>
        <a:bodyPr/>
        <a:lstStyle/>
        <a:p>
          <a:r>
            <a:rPr lang="en-US" dirty="0"/>
            <a:t>Teacher Training</a:t>
          </a:r>
        </a:p>
      </dgm:t>
    </dgm:pt>
    <dgm:pt modelId="{64AF3C5F-D5C6-4743-9BA1-D7EBB329A4D8}" type="parTrans" cxnId="{2136AA5C-4CFB-4579-A651-0BDC20F59E7D}">
      <dgm:prSet/>
      <dgm:spPr/>
      <dgm:t>
        <a:bodyPr/>
        <a:lstStyle/>
        <a:p>
          <a:endParaRPr lang="en-US"/>
        </a:p>
      </dgm:t>
    </dgm:pt>
    <dgm:pt modelId="{606F8D1E-49FB-4C62-AAA0-B2A7D4231C50}" type="sibTrans" cxnId="{2136AA5C-4CFB-4579-A651-0BDC20F59E7D}">
      <dgm:prSet/>
      <dgm:spPr/>
      <dgm:t>
        <a:bodyPr/>
        <a:lstStyle/>
        <a:p>
          <a:endParaRPr lang="en-US"/>
        </a:p>
      </dgm:t>
    </dgm:pt>
    <dgm:pt modelId="{562BE6AA-B980-4946-BF89-7EB2490B416C}">
      <dgm:prSet/>
      <dgm:spPr/>
      <dgm:t>
        <a:bodyPr/>
        <a:lstStyle/>
        <a:p>
          <a:r>
            <a:rPr lang="en-US" dirty="0"/>
            <a:t>Community Action</a:t>
          </a:r>
        </a:p>
      </dgm:t>
    </dgm:pt>
    <dgm:pt modelId="{E22119A9-0768-4E86-AD0F-732B7D4BED96}" type="parTrans" cxnId="{F0A517C3-6D45-43BF-BB81-CF5EAF8F9933}">
      <dgm:prSet/>
      <dgm:spPr/>
      <dgm:t>
        <a:bodyPr/>
        <a:lstStyle/>
        <a:p>
          <a:endParaRPr lang="en-US"/>
        </a:p>
      </dgm:t>
    </dgm:pt>
    <dgm:pt modelId="{ED3531D2-5A6A-44F4-829E-B3518CBCC4BB}" type="sibTrans" cxnId="{F0A517C3-6D45-43BF-BB81-CF5EAF8F9933}">
      <dgm:prSet/>
      <dgm:spPr/>
      <dgm:t>
        <a:bodyPr/>
        <a:lstStyle/>
        <a:p>
          <a:endParaRPr lang="en-US"/>
        </a:p>
      </dgm:t>
    </dgm:pt>
    <dgm:pt modelId="{B7593C4C-AF12-4F61-8F95-F48055D93906}">
      <dgm:prSet/>
      <dgm:spPr/>
      <dgm:t>
        <a:bodyPr/>
        <a:lstStyle/>
        <a:p>
          <a:r>
            <a:rPr lang="en-US" dirty="0"/>
            <a:t>Reading Assessment</a:t>
          </a:r>
        </a:p>
      </dgm:t>
    </dgm:pt>
    <dgm:pt modelId="{40FECA67-EC44-4F1D-BBAC-FEEEE84B55A8}" type="parTrans" cxnId="{C2520C7D-3545-4ECF-AFF9-69998AA71546}">
      <dgm:prSet/>
      <dgm:spPr/>
      <dgm:t>
        <a:bodyPr/>
        <a:lstStyle/>
        <a:p>
          <a:endParaRPr lang="en-US"/>
        </a:p>
      </dgm:t>
    </dgm:pt>
    <dgm:pt modelId="{9B92B3A9-2137-482F-8554-1954CBD0F9A6}" type="sibTrans" cxnId="{C2520C7D-3545-4ECF-AFF9-69998AA71546}">
      <dgm:prSet/>
      <dgm:spPr/>
      <dgm:t>
        <a:bodyPr/>
        <a:lstStyle/>
        <a:p>
          <a:endParaRPr lang="en-US"/>
        </a:p>
      </dgm:t>
    </dgm:pt>
    <dgm:pt modelId="{5E0D72E4-3BD9-4C59-B796-7C211365B446}">
      <dgm:prSet/>
      <dgm:spPr/>
      <dgm:t>
        <a:bodyPr/>
        <a:lstStyle/>
        <a:p>
          <a:r>
            <a:rPr lang="en-US" dirty="0"/>
            <a:t>Reading Materials</a:t>
          </a:r>
        </a:p>
      </dgm:t>
    </dgm:pt>
    <dgm:pt modelId="{206441EB-C3F8-4740-934A-6A783D0E29F0}" type="parTrans" cxnId="{477F478D-8612-448D-9EAB-57BD3C302423}">
      <dgm:prSet/>
      <dgm:spPr/>
      <dgm:t>
        <a:bodyPr/>
        <a:lstStyle/>
        <a:p>
          <a:endParaRPr lang="en-US"/>
        </a:p>
      </dgm:t>
    </dgm:pt>
    <dgm:pt modelId="{CED09DA1-C92E-43BE-9523-0FB3CE649287}" type="sibTrans" cxnId="{477F478D-8612-448D-9EAB-57BD3C302423}">
      <dgm:prSet/>
      <dgm:spPr/>
      <dgm:t>
        <a:bodyPr/>
        <a:lstStyle/>
        <a:p>
          <a:endParaRPr lang="en-US"/>
        </a:p>
      </dgm:t>
    </dgm:pt>
    <dgm:pt modelId="{101C5AE3-AB10-41EE-8122-49457D441F8D}" type="pres">
      <dgm:prSet presAssocID="{A9D78514-6BB1-4056-BE69-3A9DED515FBE}" presName="cycleMatrixDiagram" presStyleCnt="0">
        <dgm:presLayoutVars>
          <dgm:chMax val="1"/>
          <dgm:dir/>
          <dgm:animLvl val="lvl"/>
          <dgm:resizeHandles val="exact"/>
        </dgm:presLayoutVars>
      </dgm:prSet>
      <dgm:spPr/>
    </dgm:pt>
    <dgm:pt modelId="{C5EBB0CD-696C-427B-BCF5-C10651A8992E}" type="pres">
      <dgm:prSet presAssocID="{A9D78514-6BB1-4056-BE69-3A9DED515FBE}" presName="children" presStyleCnt="0"/>
      <dgm:spPr/>
    </dgm:pt>
    <dgm:pt modelId="{B06FF50C-6A14-4D41-95A3-9AFFB102FF01}" type="pres">
      <dgm:prSet presAssocID="{A9D78514-6BB1-4056-BE69-3A9DED515FBE}" presName="childPlaceholder" presStyleCnt="0"/>
      <dgm:spPr/>
    </dgm:pt>
    <dgm:pt modelId="{02449D63-CA76-4DE9-865B-DCAAA4B925DC}" type="pres">
      <dgm:prSet presAssocID="{A9D78514-6BB1-4056-BE69-3A9DED515FBE}" presName="circle" presStyleCnt="0"/>
      <dgm:spPr/>
    </dgm:pt>
    <dgm:pt modelId="{56B208A3-CAB6-4179-9AC0-388E6D7DD1C2}" type="pres">
      <dgm:prSet presAssocID="{A9D78514-6BB1-4056-BE69-3A9DED515FBE}" presName="quadrant1" presStyleLbl="node1" presStyleIdx="0" presStyleCnt="4">
        <dgm:presLayoutVars>
          <dgm:chMax val="1"/>
          <dgm:bulletEnabled val="1"/>
        </dgm:presLayoutVars>
      </dgm:prSet>
      <dgm:spPr/>
    </dgm:pt>
    <dgm:pt modelId="{7C5AA3CA-755E-48CB-8C22-1C7550939D56}" type="pres">
      <dgm:prSet presAssocID="{A9D78514-6BB1-4056-BE69-3A9DED515FBE}" presName="quadrant2" presStyleLbl="node1" presStyleIdx="1" presStyleCnt="4">
        <dgm:presLayoutVars>
          <dgm:chMax val="1"/>
          <dgm:bulletEnabled val="1"/>
        </dgm:presLayoutVars>
      </dgm:prSet>
      <dgm:spPr/>
    </dgm:pt>
    <dgm:pt modelId="{323F36AF-60A5-4974-AA3F-7F02308AEF18}" type="pres">
      <dgm:prSet presAssocID="{A9D78514-6BB1-4056-BE69-3A9DED515FBE}" presName="quadrant3" presStyleLbl="node1" presStyleIdx="2" presStyleCnt="4">
        <dgm:presLayoutVars>
          <dgm:chMax val="1"/>
          <dgm:bulletEnabled val="1"/>
        </dgm:presLayoutVars>
      </dgm:prSet>
      <dgm:spPr/>
    </dgm:pt>
    <dgm:pt modelId="{7CB54471-403A-4E80-8026-D717C8594F45}" type="pres">
      <dgm:prSet presAssocID="{A9D78514-6BB1-4056-BE69-3A9DED515FBE}" presName="quadrant4" presStyleLbl="node1" presStyleIdx="3" presStyleCnt="4">
        <dgm:presLayoutVars>
          <dgm:chMax val="1"/>
          <dgm:bulletEnabled val="1"/>
        </dgm:presLayoutVars>
      </dgm:prSet>
      <dgm:spPr/>
    </dgm:pt>
    <dgm:pt modelId="{66E6FBD0-1990-4E05-9B18-2A5591AD78EC}" type="pres">
      <dgm:prSet presAssocID="{A9D78514-6BB1-4056-BE69-3A9DED515FBE}" presName="quadrantPlaceholder" presStyleCnt="0"/>
      <dgm:spPr/>
    </dgm:pt>
    <dgm:pt modelId="{192EDBAD-1EE4-41E0-A1AA-0B91D47F89CE}" type="pres">
      <dgm:prSet presAssocID="{A9D78514-6BB1-4056-BE69-3A9DED515FBE}" presName="center1" presStyleLbl="fgShp" presStyleIdx="0" presStyleCnt="2"/>
      <dgm:spPr/>
    </dgm:pt>
    <dgm:pt modelId="{CF815F77-388B-4694-804C-20A55719A2A0}" type="pres">
      <dgm:prSet presAssocID="{A9D78514-6BB1-4056-BE69-3A9DED515FBE}" presName="center2" presStyleLbl="fgShp" presStyleIdx="1" presStyleCnt="2"/>
      <dgm:spPr/>
    </dgm:pt>
  </dgm:ptLst>
  <dgm:cxnLst>
    <dgm:cxn modelId="{63C6A616-B677-45EC-9615-15D193442557}" type="presOf" srcId="{A9D78514-6BB1-4056-BE69-3A9DED515FBE}" destId="{101C5AE3-AB10-41EE-8122-49457D441F8D}" srcOrd="0" destOrd="0" presId="urn:microsoft.com/office/officeart/2005/8/layout/cycle4"/>
    <dgm:cxn modelId="{2136AA5C-4CFB-4579-A651-0BDC20F59E7D}" srcId="{A9D78514-6BB1-4056-BE69-3A9DED515FBE}" destId="{81BB21E2-E9DA-43D8-ACE1-1905F01F15C2}" srcOrd="0" destOrd="0" parTransId="{64AF3C5F-D5C6-4743-9BA1-D7EBB329A4D8}" sibTransId="{606F8D1E-49FB-4C62-AAA0-B2A7D4231C50}"/>
    <dgm:cxn modelId="{0269025E-608E-4886-8606-B0DABEA1D795}" type="presOf" srcId="{562BE6AA-B980-4946-BF89-7EB2490B416C}" destId="{7C5AA3CA-755E-48CB-8C22-1C7550939D56}" srcOrd="0" destOrd="0" presId="urn:microsoft.com/office/officeart/2005/8/layout/cycle4"/>
    <dgm:cxn modelId="{0E56DE61-64C4-484B-AF0B-713DE6764815}" type="presOf" srcId="{81BB21E2-E9DA-43D8-ACE1-1905F01F15C2}" destId="{56B208A3-CAB6-4179-9AC0-388E6D7DD1C2}" srcOrd="0" destOrd="0" presId="urn:microsoft.com/office/officeart/2005/8/layout/cycle4"/>
    <dgm:cxn modelId="{C2520C7D-3545-4ECF-AFF9-69998AA71546}" srcId="{A9D78514-6BB1-4056-BE69-3A9DED515FBE}" destId="{B7593C4C-AF12-4F61-8F95-F48055D93906}" srcOrd="2" destOrd="0" parTransId="{40FECA67-EC44-4F1D-BBAC-FEEEE84B55A8}" sibTransId="{9B92B3A9-2137-482F-8554-1954CBD0F9A6}"/>
    <dgm:cxn modelId="{E268A68B-DEF8-4805-9922-06355D278F52}" type="presOf" srcId="{5E0D72E4-3BD9-4C59-B796-7C211365B446}" destId="{7CB54471-403A-4E80-8026-D717C8594F45}" srcOrd="0" destOrd="0" presId="urn:microsoft.com/office/officeart/2005/8/layout/cycle4"/>
    <dgm:cxn modelId="{477F478D-8612-448D-9EAB-57BD3C302423}" srcId="{A9D78514-6BB1-4056-BE69-3A9DED515FBE}" destId="{5E0D72E4-3BD9-4C59-B796-7C211365B446}" srcOrd="3" destOrd="0" parTransId="{206441EB-C3F8-4740-934A-6A783D0E29F0}" sibTransId="{CED09DA1-C92E-43BE-9523-0FB3CE649287}"/>
    <dgm:cxn modelId="{F0A517C3-6D45-43BF-BB81-CF5EAF8F9933}" srcId="{A9D78514-6BB1-4056-BE69-3A9DED515FBE}" destId="{562BE6AA-B980-4946-BF89-7EB2490B416C}" srcOrd="1" destOrd="0" parTransId="{E22119A9-0768-4E86-AD0F-732B7D4BED96}" sibTransId="{ED3531D2-5A6A-44F4-829E-B3518CBCC4BB}"/>
    <dgm:cxn modelId="{AC5080FA-7EFA-4B71-B806-B2A068F1E65D}" type="presOf" srcId="{B7593C4C-AF12-4F61-8F95-F48055D93906}" destId="{323F36AF-60A5-4974-AA3F-7F02308AEF18}" srcOrd="0" destOrd="0" presId="urn:microsoft.com/office/officeart/2005/8/layout/cycle4"/>
    <dgm:cxn modelId="{546F6C33-B0AE-4789-BEA0-4B57A6EC4C95}" type="presParOf" srcId="{101C5AE3-AB10-41EE-8122-49457D441F8D}" destId="{C5EBB0CD-696C-427B-BCF5-C10651A8992E}" srcOrd="0" destOrd="0" presId="urn:microsoft.com/office/officeart/2005/8/layout/cycle4"/>
    <dgm:cxn modelId="{09B050A0-4740-4D6D-AFEA-415712423235}" type="presParOf" srcId="{C5EBB0CD-696C-427B-BCF5-C10651A8992E}" destId="{B06FF50C-6A14-4D41-95A3-9AFFB102FF01}" srcOrd="0" destOrd="0" presId="urn:microsoft.com/office/officeart/2005/8/layout/cycle4"/>
    <dgm:cxn modelId="{7F37D8F7-B8CE-4B4A-BD25-3F2E062E8427}" type="presParOf" srcId="{101C5AE3-AB10-41EE-8122-49457D441F8D}" destId="{02449D63-CA76-4DE9-865B-DCAAA4B925DC}" srcOrd="1" destOrd="0" presId="urn:microsoft.com/office/officeart/2005/8/layout/cycle4"/>
    <dgm:cxn modelId="{8A79B1A7-7D34-47F5-B0C9-6AF6F8E7BE22}" type="presParOf" srcId="{02449D63-CA76-4DE9-865B-DCAAA4B925DC}" destId="{56B208A3-CAB6-4179-9AC0-388E6D7DD1C2}" srcOrd="0" destOrd="0" presId="urn:microsoft.com/office/officeart/2005/8/layout/cycle4"/>
    <dgm:cxn modelId="{93EDB14A-67B2-4FAF-A780-A4FDE4AAECAA}" type="presParOf" srcId="{02449D63-CA76-4DE9-865B-DCAAA4B925DC}" destId="{7C5AA3CA-755E-48CB-8C22-1C7550939D56}" srcOrd="1" destOrd="0" presId="urn:microsoft.com/office/officeart/2005/8/layout/cycle4"/>
    <dgm:cxn modelId="{CDCDC7BA-A0AF-4ABC-900C-D639C1221722}" type="presParOf" srcId="{02449D63-CA76-4DE9-865B-DCAAA4B925DC}" destId="{323F36AF-60A5-4974-AA3F-7F02308AEF18}" srcOrd="2" destOrd="0" presId="urn:microsoft.com/office/officeart/2005/8/layout/cycle4"/>
    <dgm:cxn modelId="{8DC4009E-9DE7-46E4-9CDE-FF9C36358CF3}" type="presParOf" srcId="{02449D63-CA76-4DE9-865B-DCAAA4B925DC}" destId="{7CB54471-403A-4E80-8026-D717C8594F45}" srcOrd="3" destOrd="0" presId="urn:microsoft.com/office/officeart/2005/8/layout/cycle4"/>
    <dgm:cxn modelId="{7F2DA7C8-26C9-4A96-8204-88368A34EB2B}" type="presParOf" srcId="{02449D63-CA76-4DE9-865B-DCAAA4B925DC}" destId="{66E6FBD0-1990-4E05-9B18-2A5591AD78EC}" srcOrd="4" destOrd="0" presId="urn:microsoft.com/office/officeart/2005/8/layout/cycle4"/>
    <dgm:cxn modelId="{6A947B9C-A4B9-4FDF-8F19-1866D4822E30}" type="presParOf" srcId="{101C5AE3-AB10-41EE-8122-49457D441F8D}" destId="{192EDBAD-1EE4-41E0-A1AA-0B91D47F89CE}" srcOrd="2" destOrd="0" presId="urn:microsoft.com/office/officeart/2005/8/layout/cycle4"/>
    <dgm:cxn modelId="{6ECA3FD1-468A-416C-B125-5B536CEEF144}" type="presParOf" srcId="{101C5AE3-AB10-41EE-8122-49457D441F8D}" destId="{CF815F77-388B-4694-804C-20A55719A2A0}"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0A23D-7D7F-44CD-BA3B-39E892921417}">
      <dsp:nvSpPr>
        <dsp:cNvPr id="0" name=""/>
        <dsp:cNvSpPr/>
      </dsp:nvSpPr>
      <dsp:spPr>
        <a:xfrm>
          <a:off x="3994422" y="795"/>
          <a:ext cx="1523454" cy="99024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Isolation /self pity/ fear/ depression</a:t>
          </a:r>
        </a:p>
      </dsp:txBody>
      <dsp:txXfrm>
        <a:off x="4042762" y="49135"/>
        <a:ext cx="1426774" cy="893565"/>
      </dsp:txXfrm>
    </dsp:sp>
    <dsp:sp modelId="{AD8C372A-9E15-4D3A-B86D-52CDAC41426A}">
      <dsp:nvSpPr>
        <dsp:cNvPr id="0" name=""/>
        <dsp:cNvSpPr/>
      </dsp:nvSpPr>
      <dsp:spPr>
        <a:xfrm>
          <a:off x="2423585" y="495918"/>
          <a:ext cx="4665129" cy="4665129"/>
        </a:xfrm>
        <a:custGeom>
          <a:avLst/>
          <a:gdLst/>
          <a:ahLst/>
          <a:cxnLst/>
          <a:rect l="0" t="0" r="0" b="0"/>
          <a:pathLst>
            <a:path>
              <a:moveTo>
                <a:pt x="3285847" y="203689"/>
              </a:moveTo>
              <a:arcTo wR="2332564" hR="2332564" stAng="17647332" swAng="923779"/>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87C800F-9C92-4524-980E-8C5EB4DDA173}">
      <dsp:nvSpPr>
        <dsp:cNvPr id="0" name=""/>
        <dsp:cNvSpPr/>
      </dsp:nvSpPr>
      <dsp:spPr>
        <a:xfrm>
          <a:off x="6014483" y="1167078"/>
          <a:ext cx="1523454" cy="990245"/>
        </a:xfrm>
        <a:prstGeom prst="roundRect">
          <a:avLst/>
        </a:prstGeom>
        <a:solidFill>
          <a:schemeClr val="accent2">
            <a:shade val="80000"/>
            <a:hueOff val="-134743"/>
            <a:satOff val="277"/>
            <a:lumOff val="6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Identification/ Diagnosis	</a:t>
          </a:r>
        </a:p>
      </dsp:txBody>
      <dsp:txXfrm>
        <a:off x="6062823" y="1215418"/>
        <a:ext cx="1426774" cy="893565"/>
      </dsp:txXfrm>
    </dsp:sp>
    <dsp:sp modelId="{409CE435-0071-4994-9AEA-27C23FFF6FAE}">
      <dsp:nvSpPr>
        <dsp:cNvPr id="0" name=""/>
        <dsp:cNvSpPr/>
      </dsp:nvSpPr>
      <dsp:spPr>
        <a:xfrm>
          <a:off x="2423585" y="495918"/>
          <a:ext cx="4665129" cy="4665129"/>
        </a:xfrm>
        <a:custGeom>
          <a:avLst/>
          <a:gdLst/>
          <a:ahLst/>
          <a:cxnLst/>
          <a:rect l="0" t="0" r="0" b="0"/>
          <a:pathLst>
            <a:path>
              <a:moveTo>
                <a:pt x="4628782" y="1922388"/>
              </a:moveTo>
              <a:arcTo wR="2332564" hR="2332564" stAng="20992321" swAng="1215359"/>
            </a:path>
          </a:pathLst>
        </a:custGeom>
        <a:noFill/>
        <a:ln w="9525" cap="flat" cmpd="sng" algn="ctr">
          <a:solidFill>
            <a:schemeClr val="accent2">
              <a:shade val="90000"/>
              <a:hueOff val="-135978"/>
              <a:satOff val="296"/>
              <a:lumOff val="622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E70DE28-5A2A-4FBC-80B7-8CAFBD9F6A1D}">
      <dsp:nvSpPr>
        <dsp:cNvPr id="0" name=""/>
        <dsp:cNvSpPr/>
      </dsp:nvSpPr>
      <dsp:spPr>
        <a:xfrm>
          <a:off x="6014483" y="3499643"/>
          <a:ext cx="1523454" cy="990245"/>
        </a:xfrm>
        <a:prstGeom prst="roundRect">
          <a:avLst/>
        </a:prstGeom>
        <a:solidFill>
          <a:schemeClr val="accent2">
            <a:shade val="80000"/>
            <a:hueOff val="-269486"/>
            <a:satOff val="555"/>
            <a:lumOff val="13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Counselling/ Acceptance </a:t>
          </a:r>
        </a:p>
      </dsp:txBody>
      <dsp:txXfrm>
        <a:off x="6062823" y="3547983"/>
        <a:ext cx="1426774" cy="893565"/>
      </dsp:txXfrm>
    </dsp:sp>
    <dsp:sp modelId="{424A6DF7-EC02-4BC9-B0E7-4A51FC724CD4}">
      <dsp:nvSpPr>
        <dsp:cNvPr id="0" name=""/>
        <dsp:cNvSpPr/>
      </dsp:nvSpPr>
      <dsp:spPr>
        <a:xfrm>
          <a:off x="2423585" y="495918"/>
          <a:ext cx="4665129" cy="4665129"/>
        </a:xfrm>
        <a:custGeom>
          <a:avLst/>
          <a:gdLst/>
          <a:ahLst/>
          <a:cxnLst/>
          <a:rect l="0" t="0" r="0" b="0"/>
          <a:pathLst>
            <a:path>
              <a:moveTo>
                <a:pt x="3816840" y="4131949"/>
              </a:moveTo>
              <a:arcTo wR="2332564" hR="2332564" stAng="3028889" swAng="923779"/>
            </a:path>
          </a:pathLst>
        </a:custGeom>
        <a:noFill/>
        <a:ln w="9525" cap="flat" cmpd="sng" algn="ctr">
          <a:solidFill>
            <a:schemeClr val="accent2">
              <a:shade val="90000"/>
              <a:hueOff val="-271956"/>
              <a:satOff val="591"/>
              <a:lumOff val="1244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E6788DF-478D-4AE2-81CE-C41339928440}">
      <dsp:nvSpPr>
        <dsp:cNvPr id="0" name=""/>
        <dsp:cNvSpPr/>
      </dsp:nvSpPr>
      <dsp:spPr>
        <a:xfrm>
          <a:off x="3994422" y="4665925"/>
          <a:ext cx="1523454" cy="990245"/>
        </a:xfrm>
        <a:prstGeom prst="roundRect">
          <a:avLst/>
        </a:prstGeom>
        <a:solidFill>
          <a:schemeClr val="accent2">
            <a:shade val="80000"/>
            <a:hueOff val="-404230"/>
            <a:satOff val="832"/>
            <a:lumOff val="20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Understand Rights/ get role models</a:t>
          </a:r>
        </a:p>
      </dsp:txBody>
      <dsp:txXfrm>
        <a:off x="4042762" y="4714265"/>
        <a:ext cx="1426774" cy="893565"/>
      </dsp:txXfrm>
    </dsp:sp>
    <dsp:sp modelId="{F4A8955E-3D89-40B7-B126-4D5251C4A63F}">
      <dsp:nvSpPr>
        <dsp:cNvPr id="0" name=""/>
        <dsp:cNvSpPr/>
      </dsp:nvSpPr>
      <dsp:spPr>
        <a:xfrm>
          <a:off x="2423585" y="495918"/>
          <a:ext cx="4665129" cy="4665129"/>
        </a:xfrm>
        <a:custGeom>
          <a:avLst/>
          <a:gdLst/>
          <a:ahLst/>
          <a:cxnLst/>
          <a:rect l="0" t="0" r="0" b="0"/>
          <a:pathLst>
            <a:path>
              <a:moveTo>
                <a:pt x="1379282" y="4461440"/>
              </a:moveTo>
              <a:arcTo wR="2332564" hR="2332564" stAng="6847332" swAng="923779"/>
            </a:path>
          </a:pathLst>
        </a:custGeom>
        <a:noFill/>
        <a:ln w="9525" cap="flat" cmpd="sng" algn="ctr">
          <a:solidFill>
            <a:schemeClr val="accent2">
              <a:shade val="90000"/>
              <a:hueOff val="-407935"/>
              <a:satOff val="887"/>
              <a:lumOff val="1867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CE79242-45D7-471A-89D2-E21F0E0B2148}">
      <dsp:nvSpPr>
        <dsp:cNvPr id="0" name=""/>
        <dsp:cNvSpPr/>
      </dsp:nvSpPr>
      <dsp:spPr>
        <a:xfrm>
          <a:off x="1974362" y="3499643"/>
          <a:ext cx="1523454" cy="990245"/>
        </a:xfrm>
        <a:prstGeom prst="roundRect">
          <a:avLst/>
        </a:prstGeom>
        <a:solidFill>
          <a:schemeClr val="accent2">
            <a:shade val="80000"/>
            <a:hueOff val="-538973"/>
            <a:satOff val="1110"/>
            <a:lumOff val="2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Self-worth</a:t>
          </a:r>
        </a:p>
      </dsp:txBody>
      <dsp:txXfrm>
        <a:off x="2022702" y="3547983"/>
        <a:ext cx="1426774" cy="893565"/>
      </dsp:txXfrm>
    </dsp:sp>
    <dsp:sp modelId="{3FA01277-3995-4CC8-974E-669D49F1369F}">
      <dsp:nvSpPr>
        <dsp:cNvPr id="0" name=""/>
        <dsp:cNvSpPr/>
      </dsp:nvSpPr>
      <dsp:spPr>
        <a:xfrm>
          <a:off x="2423585" y="495918"/>
          <a:ext cx="4665129" cy="4665129"/>
        </a:xfrm>
        <a:custGeom>
          <a:avLst/>
          <a:gdLst/>
          <a:ahLst/>
          <a:cxnLst/>
          <a:rect l="0" t="0" r="0" b="0"/>
          <a:pathLst>
            <a:path>
              <a:moveTo>
                <a:pt x="36347" y="2742741"/>
              </a:moveTo>
              <a:arcTo wR="2332564" hR="2332564" stAng="10192321" swAng="1215359"/>
            </a:path>
          </a:pathLst>
        </a:custGeom>
        <a:noFill/>
        <a:ln w="9525" cap="flat" cmpd="sng" algn="ctr">
          <a:solidFill>
            <a:schemeClr val="accent2">
              <a:shade val="90000"/>
              <a:hueOff val="-543913"/>
              <a:satOff val="1182"/>
              <a:lumOff val="2489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A812E90-D6B9-4401-8A0D-842C5E442098}">
      <dsp:nvSpPr>
        <dsp:cNvPr id="0" name=""/>
        <dsp:cNvSpPr/>
      </dsp:nvSpPr>
      <dsp:spPr>
        <a:xfrm>
          <a:off x="1974362" y="1167078"/>
          <a:ext cx="1523454" cy="990245"/>
        </a:xfrm>
        <a:prstGeom prst="roundRect">
          <a:avLst/>
        </a:prstGeom>
        <a:solidFill>
          <a:schemeClr val="accent2">
            <a:shade val="80000"/>
            <a:hueOff val="-673716"/>
            <a:satOff val="1387"/>
            <a:lumOff val="335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Participation/ Inclusion</a:t>
          </a:r>
        </a:p>
      </dsp:txBody>
      <dsp:txXfrm>
        <a:off x="2022702" y="1215418"/>
        <a:ext cx="1426774" cy="893565"/>
      </dsp:txXfrm>
    </dsp:sp>
    <dsp:sp modelId="{AC46F058-A41F-42DE-87D6-FF06BF73905F}">
      <dsp:nvSpPr>
        <dsp:cNvPr id="0" name=""/>
        <dsp:cNvSpPr/>
      </dsp:nvSpPr>
      <dsp:spPr>
        <a:xfrm>
          <a:off x="2423585" y="495918"/>
          <a:ext cx="4665129" cy="4665129"/>
        </a:xfrm>
        <a:custGeom>
          <a:avLst/>
          <a:gdLst/>
          <a:ahLst/>
          <a:cxnLst/>
          <a:rect l="0" t="0" r="0" b="0"/>
          <a:pathLst>
            <a:path>
              <a:moveTo>
                <a:pt x="848289" y="533179"/>
              </a:moveTo>
              <a:arcTo wR="2332564" hR="2332564" stAng="13828889" swAng="923779"/>
            </a:path>
          </a:pathLst>
        </a:custGeom>
        <a:noFill/>
        <a:ln w="9525" cap="flat" cmpd="sng" algn="ctr">
          <a:solidFill>
            <a:schemeClr val="accent2">
              <a:shade val="90000"/>
              <a:hueOff val="-679891"/>
              <a:satOff val="1478"/>
              <a:lumOff val="31121"/>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B6434-C388-4A95-AFE0-8D93770CF37D}">
      <dsp:nvSpPr>
        <dsp:cNvPr id="0" name=""/>
        <dsp:cNvSpPr/>
      </dsp:nvSpPr>
      <dsp:spPr>
        <a:xfrm>
          <a:off x="2586" y="108067"/>
          <a:ext cx="2521604"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Teachers</a:t>
          </a:r>
        </a:p>
      </dsp:txBody>
      <dsp:txXfrm>
        <a:off x="2586" y="108067"/>
        <a:ext cx="2521604" cy="662400"/>
      </dsp:txXfrm>
    </dsp:sp>
    <dsp:sp modelId="{DAFD458F-196D-42DD-8942-E11645B97F8A}">
      <dsp:nvSpPr>
        <dsp:cNvPr id="0" name=""/>
        <dsp:cNvSpPr/>
      </dsp:nvSpPr>
      <dsp:spPr>
        <a:xfrm>
          <a:off x="2586" y="770467"/>
          <a:ext cx="2521604" cy="26516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Golden Rules</a:t>
          </a:r>
        </a:p>
        <a:p>
          <a:pPr marL="228600" lvl="1" indent="-228600" algn="l" defTabSz="1022350">
            <a:lnSpc>
              <a:spcPct val="90000"/>
            </a:lnSpc>
            <a:spcBef>
              <a:spcPct val="0"/>
            </a:spcBef>
            <a:spcAft>
              <a:spcPct val="15000"/>
            </a:spcAft>
            <a:buChar char="•"/>
          </a:pPr>
          <a:r>
            <a:rPr lang="en-US" sz="2300" kern="1200" dirty="0"/>
            <a:t>External Challenge Cards</a:t>
          </a:r>
        </a:p>
        <a:p>
          <a:pPr marL="228600" lvl="1" indent="-228600" algn="l" defTabSz="1022350">
            <a:lnSpc>
              <a:spcPct val="90000"/>
            </a:lnSpc>
            <a:spcBef>
              <a:spcPct val="0"/>
            </a:spcBef>
            <a:spcAft>
              <a:spcPct val="15000"/>
            </a:spcAft>
            <a:buChar char="•"/>
          </a:pPr>
          <a:r>
            <a:rPr lang="en-US" sz="2300" kern="1200" dirty="0"/>
            <a:t>Individual Challenge Cards</a:t>
          </a:r>
        </a:p>
        <a:p>
          <a:pPr marL="228600" lvl="1" indent="-228600" algn="l" defTabSz="1022350">
            <a:lnSpc>
              <a:spcPct val="90000"/>
            </a:lnSpc>
            <a:spcBef>
              <a:spcPct val="0"/>
            </a:spcBef>
            <a:spcAft>
              <a:spcPct val="15000"/>
            </a:spcAft>
            <a:buChar char="•"/>
          </a:pPr>
          <a:r>
            <a:rPr lang="en-US" sz="2300" kern="1200" dirty="0"/>
            <a:t>Individual Education Plan</a:t>
          </a:r>
        </a:p>
      </dsp:txBody>
      <dsp:txXfrm>
        <a:off x="2586" y="770467"/>
        <a:ext cx="2521604" cy="2651670"/>
      </dsp:txXfrm>
    </dsp:sp>
    <dsp:sp modelId="{55996961-FE77-49C4-88F4-EFAB45BA2908}">
      <dsp:nvSpPr>
        <dsp:cNvPr id="0" name=""/>
        <dsp:cNvSpPr/>
      </dsp:nvSpPr>
      <dsp:spPr>
        <a:xfrm>
          <a:off x="2877215" y="108067"/>
          <a:ext cx="2521604"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Parents</a:t>
          </a:r>
        </a:p>
      </dsp:txBody>
      <dsp:txXfrm>
        <a:off x="2877215" y="108067"/>
        <a:ext cx="2521604" cy="662400"/>
      </dsp:txXfrm>
    </dsp:sp>
    <dsp:sp modelId="{D6C5CFA9-7392-4CA6-90F7-3D43FC86A21F}">
      <dsp:nvSpPr>
        <dsp:cNvPr id="0" name=""/>
        <dsp:cNvSpPr/>
      </dsp:nvSpPr>
      <dsp:spPr>
        <a:xfrm>
          <a:off x="2877215" y="770467"/>
          <a:ext cx="2521604" cy="26516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Parent Awareness Raising Sessions</a:t>
          </a:r>
        </a:p>
      </dsp:txBody>
      <dsp:txXfrm>
        <a:off x="2877215" y="770467"/>
        <a:ext cx="2521604" cy="2651670"/>
      </dsp:txXfrm>
    </dsp:sp>
    <dsp:sp modelId="{A10F5455-BAA1-42DD-846A-7FFB20674A26}">
      <dsp:nvSpPr>
        <dsp:cNvPr id="0" name=""/>
        <dsp:cNvSpPr/>
      </dsp:nvSpPr>
      <dsp:spPr>
        <a:xfrm>
          <a:off x="5751844" y="108067"/>
          <a:ext cx="2521604"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Publishers</a:t>
          </a:r>
        </a:p>
      </dsp:txBody>
      <dsp:txXfrm>
        <a:off x="5751844" y="108067"/>
        <a:ext cx="2521604" cy="662400"/>
      </dsp:txXfrm>
    </dsp:sp>
    <dsp:sp modelId="{0C0C81D7-B1EA-498F-B56E-52674F03AA2F}">
      <dsp:nvSpPr>
        <dsp:cNvPr id="0" name=""/>
        <dsp:cNvSpPr/>
      </dsp:nvSpPr>
      <dsp:spPr>
        <a:xfrm>
          <a:off x="5751844" y="770467"/>
          <a:ext cx="2521604" cy="26516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Inclusive Materials Development Guidance</a:t>
          </a:r>
        </a:p>
      </dsp:txBody>
      <dsp:txXfrm>
        <a:off x="5751844" y="770467"/>
        <a:ext cx="2521604" cy="26516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D0176-4E14-8A4E-A3BA-D9C2D4BB18CB}">
      <dsp:nvSpPr>
        <dsp:cNvPr id="0" name=""/>
        <dsp:cNvSpPr/>
      </dsp:nvSpPr>
      <dsp:spPr>
        <a:xfrm>
          <a:off x="1174116" y="956760"/>
          <a:ext cx="2198890" cy="14666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altLang="zh-CN" sz="1700" kern="1200" dirty="0"/>
            <a:t>Tents and temporary shelters have steps and narrow entrances</a:t>
          </a:r>
          <a:endParaRPr lang="zh-CN" altLang="en-US" sz="1700" kern="1200" dirty="0"/>
        </a:p>
      </dsp:txBody>
      <dsp:txXfrm>
        <a:off x="1525938" y="956760"/>
        <a:ext cx="1847067" cy="1466659"/>
      </dsp:txXfrm>
    </dsp:sp>
    <dsp:sp modelId="{949242D1-45F7-0A43-9349-6470A40DD15A}">
      <dsp:nvSpPr>
        <dsp:cNvPr id="0" name=""/>
        <dsp:cNvSpPr/>
      </dsp:nvSpPr>
      <dsp:spPr>
        <a:xfrm>
          <a:off x="1174116" y="2423420"/>
          <a:ext cx="2198890" cy="14666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altLang="zh-CN" sz="1700" kern="1200" dirty="0"/>
            <a:t>Trained and qualified service providers are not available</a:t>
          </a:r>
          <a:endParaRPr lang="zh-CN" altLang="en-US" sz="1700" kern="1200" dirty="0"/>
        </a:p>
      </dsp:txBody>
      <dsp:txXfrm>
        <a:off x="1525938" y="2423420"/>
        <a:ext cx="1847067" cy="1466659"/>
      </dsp:txXfrm>
    </dsp:sp>
    <dsp:sp modelId="{35E1C7EE-53EF-0F4C-992E-0BD596D00989}">
      <dsp:nvSpPr>
        <dsp:cNvPr id="0" name=""/>
        <dsp:cNvSpPr/>
      </dsp:nvSpPr>
      <dsp:spPr>
        <a:xfrm>
          <a:off x="1374" y="370389"/>
          <a:ext cx="1465926" cy="146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altLang="zh-CN" sz="2300" kern="1200" dirty="0"/>
            <a:t>Barriers</a:t>
          </a:r>
          <a:endParaRPr lang="zh-CN" altLang="en-US" sz="2300" kern="1200" dirty="0"/>
        </a:p>
      </dsp:txBody>
      <dsp:txXfrm>
        <a:off x="216054" y="585069"/>
        <a:ext cx="1036566" cy="1036566"/>
      </dsp:txXfrm>
    </dsp:sp>
    <dsp:sp modelId="{3EB6091C-6924-6A49-9849-D79489AE4852}">
      <dsp:nvSpPr>
        <dsp:cNvPr id="0" name=""/>
        <dsp:cNvSpPr/>
      </dsp:nvSpPr>
      <dsp:spPr>
        <a:xfrm>
          <a:off x="4838933" y="956760"/>
          <a:ext cx="2198890" cy="14666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altLang="zh-CN" sz="1700" kern="1200" dirty="0"/>
            <a:t>Design and procurement guidelines foresee temporary shelters that are accessible</a:t>
          </a:r>
          <a:endParaRPr lang="zh-CN" altLang="en-US" sz="1700" kern="1200" dirty="0"/>
        </a:p>
      </dsp:txBody>
      <dsp:txXfrm>
        <a:off x="5190755" y="956760"/>
        <a:ext cx="1847067" cy="1466659"/>
      </dsp:txXfrm>
    </dsp:sp>
    <dsp:sp modelId="{27C0601D-1F98-B846-B29E-176C8693B344}">
      <dsp:nvSpPr>
        <dsp:cNvPr id="0" name=""/>
        <dsp:cNvSpPr/>
      </dsp:nvSpPr>
      <dsp:spPr>
        <a:xfrm>
          <a:off x="4838933" y="2423420"/>
          <a:ext cx="2198890" cy="14666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0904" rIns="120904" bIns="120904" numCol="1" spcCol="1270" anchor="ctr" anchorCtr="0">
          <a:noAutofit/>
        </a:bodyPr>
        <a:lstStyle/>
        <a:p>
          <a:pPr marL="0" lvl="0" indent="0" algn="l" defTabSz="755650">
            <a:lnSpc>
              <a:spcPct val="90000"/>
            </a:lnSpc>
            <a:spcBef>
              <a:spcPct val="0"/>
            </a:spcBef>
            <a:spcAft>
              <a:spcPct val="35000"/>
            </a:spcAft>
            <a:buNone/>
          </a:pPr>
          <a:r>
            <a:rPr lang="en-US" altLang="zh-CN" sz="1700" kern="1200" dirty="0" err="1"/>
            <a:t>Programmes</a:t>
          </a:r>
          <a:r>
            <a:rPr lang="en-US" altLang="zh-CN" sz="1700" kern="1200" dirty="0"/>
            <a:t> train staff  in principles of inclusion and practical ways to promote it</a:t>
          </a:r>
          <a:endParaRPr lang="zh-CN" altLang="en-US" sz="1700" kern="1200" dirty="0"/>
        </a:p>
      </dsp:txBody>
      <dsp:txXfrm>
        <a:off x="5190755" y="2423420"/>
        <a:ext cx="1847067" cy="1466659"/>
      </dsp:txXfrm>
    </dsp:sp>
    <dsp:sp modelId="{11DA9912-8810-E848-8067-1AFFFDD16B86}">
      <dsp:nvSpPr>
        <dsp:cNvPr id="0" name=""/>
        <dsp:cNvSpPr/>
      </dsp:nvSpPr>
      <dsp:spPr>
        <a:xfrm>
          <a:off x="3666191" y="370389"/>
          <a:ext cx="1465926" cy="146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altLang="zh-CN" sz="2300" kern="1200" dirty="0"/>
            <a:t>Enablers</a:t>
          </a:r>
          <a:endParaRPr lang="zh-CN" altLang="en-US" sz="2300" kern="1200" dirty="0"/>
        </a:p>
      </dsp:txBody>
      <dsp:txXfrm>
        <a:off x="3880871" y="585069"/>
        <a:ext cx="1036566" cy="10365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55A0-2A69-4E69-9071-EF715BA5BD8A}">
      <dsp:nvSpPr>
        <dsp:cNvPr id="0" name=""/>
        <dsp:cNvSpPr/>
      </dsp:nvSpPr>
      <dsp:spPr>
        <a:xfrm>
          <a:off x="24694" y="295977"/>
          <a:ext cx="2695239" cy="4256225"/>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a:t>WG Question</a:t>
          </a:r>
        </a:p>
      </dsp:txBody>
      <dsp:txXfrm rot="16200000">
        <a:off x="-1450833" y="1771505"/>
        <a:ext cx="3490104" cy="539047"/>
      </dsp:txXfrm>
    </dsp:sp>
    <dsp:sp modelId="{550AC9F2-BA32-48BF-926D-53B1FF270FC7}">
      <dsp:nvSpPr>
        <dsp:cNvPr id="0" name=""/>
        <dsp:cNvSpPr/>
      </dsp:nvSpPr>
      <dsp:spPr>
        <a:xfrm>
          <a:off x="563742" y="295977"/>
          <a:ext cx="2007953" cy="4256225"/>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Do you have </a:t>
          </a:r>
          <a:r>
            <a:rPr lang="en-US" sz="1600" b="1" kern="1200">
              <a:solidFill>
                <a:srgbClr val="FF0000"/>
              </a:solidFill>
            </a:rPr>
            <a:t>difficulty remembering</a:t>
          </a:r>
          <a:r>
            <a:rPr lang="en-US" sz="1600" kern="1200"/>
            <a:t> or concentrating?</a:t>
          </a:r>
        </a:p>
      </dsp:txBody>
      <dsp:txXfrm>
        <a:off x="563742" y="295977"/>
        <a:ext cx="2007953" cy="4256225"/>
      </dsp:txXfrm>
    </dsp:sp>
    <dsp:sp modelId="{04F78F30-6B24-4185-BDF2-00CD0742A4D1}">
      <dsp:nvSpPr>
        <dsp:cNvPr id="0" name=""/>
        <dsp:cNvSpPr/>
      </dsp:nvSpPr>
      <dsp:spPr>
        <a:xfrm>
          <a:off x="2792571" y="230288"/>
          <a:ext cx="2695239" cy="4321913"/>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a:t>How it can be interpreted?</a:t>
          </a:r>
        </a:p>
      </dsp:txBody>
      <dsp:txXfrm rot="16200000">
        <a:off x="1290110" y="1732749"/>
        <a:ext cx="3543969" cy="539047"/>
      </dsp:txXfrm>
    </dsp:sp>
    <dsp:sp modelId="{FE994668-5B77-45B9-A497-BCDB5E4F8278}">
      <dsp:nvSpPr>
        <dsp:cNvPr id="0" name=""/>
        <dsp:cNvSpPr/>
      </dsp:nvSpPr>
      <dsp:spPr>
        <a:xfrm rot="5400000">
          <a:off x="2566071" y="2762419"/>
          <a:ext cx="475208" cy="404285"/>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D88574A-033B-401C-B432-A8C2A54C1446}">
      <dsp:nvSpPr>
        <dsp:cNvPr id="0" name=""/>
        <dsp:cNvSpPr/>
      </dsp:nvSpPr>
      <dsp:spPr>
        <a:xfrm>
          <a:off x="3331618" y="230288"/>
          <a:ext cx="2007953" cy="432191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1. Difficulty remembering</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2. Difficulty memorizing</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3. Difficulty with bad memories</a:t>
          </a:r>
        </a:p>
      </dsp:txBody>
      <dsp:txXfrm>
        <a:off x="3331618" y="230288"/>
        <a:ext cx="2007953" cy="4321913"/>
      </dsp:txXfrm>
    </dsp:sp>
    <dsp:sp modelId="{16403FC0-29EF-4875-96FF-1D839C9122AE}">
      <dsp:nvSpPr>
        <dsp:cNvPr id="0" name=""/>
        <dsp:cNvSpPr/>
      </dsp:nvSpPr>
      <dsp:spPr>
        <a:xfrm>
          <a:off x="5579772" y="192512"/>
          <a:ext cx="2695239" cy="4321913"/>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b="1" kern="1200"/>
            <a:t>Focus of interpretation</a:t>
          </a:r>
        </a:p>
      </dsp:txBody>
      <dsp:txXfrm rot="16200000">
        <a:off x="4077311" y="1694972"/>
        <a:ext cx="3543969" cy="539047"/>
      </dsp:txXfrm>
    </dsp:sp>
    <dsp:sp modelId="{C42A4FEC-6D5A-4D0B-BAB7-784D827067E3}">
      <dsp:nvSpPr>
        <dsp:cNvPr id="0" name=""/>
        <dsp:cNvSpPr/>
      </dsp:nvSpPr>
      <dsp:spPr>
        <a:xfrm rot="5400000">
          <a:off x="5355644" y="2762419"/>
          <a:ext cx="475208" cy="404285"/>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308EBC4-3403-4EC2-95AE-F4E8F4B212CB}">
      <dsp:nvSpPr>
        <dsp:cNvPr id="0" name=""/>
        <dsp:cNvSpPr/>
      </dsp:nvSpPr>
      <dsp:spPr>
        <a:xfrm>
          <a:off x="6118820" y="192512"/>
          <a:ext cx="2007953" cy="432191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1. Cognitive abilities (this is what we are interested in)</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2. Learning abilities</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3. Affect (feelings, e.g. related to unwanted incidents)</a:t>
          </a:r>
        </a:p>
      </dsp:txBody>
      <dsp:txXfrm>
        <a:off x="6118820" y="192512"/>
        <a:ext cx="2007953" cy="43219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4F168-9E70-4116-875B-C2092D62D621}">
      <dsp:nvSpPr>
        <dsp:cNvPr id="0" name=""/>
        <dsp:cNvSpPr/>
      </dsp:nvSpPr>
      <dsp:spPr>
        <a:xfrm rot="416963">
          <a:off x="1214824" y="370785"/>
          <a:ext cx="5845989" cy="435306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Question1: Do you have difficulty seeing, even if wearing glasses?</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solidFill>
                <a:srgbClr val="FF0000"/>
              </a:solidFill>
            </a:rPr>
            <a:t>Purpose: </a:t>
          </a:r>
          <a:r>
            <a:rPr lang="en-US" sz="1600" kern="1200"/>
            <a:t>The purpose of this question is to identify persons who have vision difficulties or problems seeing even when wearing glasses (if they wear glasses). </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u="sng" kern="1200">
              <a:solidFill>
                <a:srgbClr val="FF0000"/>
              </a:solidFill>
            </a:rPr>
            <a:t>Seeing: </a:t>
          </a:r>
          <a:r>
            <a:rPr lang="en-US" sz="1600" kern="1200"/>
            <a:t>refers to an individual using his/her eyes and visual capacity in order to perceive or observe what is happening around them. </a:t>
          </a:r>
        </a:p>
        <a:p>
          <a:pPr marL="0" lvl="0" indent="0" algn="l" defTabSz="711200">
            <a:lnSpc>
              <a:spcPct val="90000"/>
            </a:lnSpc>
            <a:spcBef>
              <a:spcPct val="0"/>
            </a:spcBef>
            <a:spcAft>
              <a:spcPct val="35000"/>
            </a:spcAft>
            <a:buNone/>
          </a:pPr>
          <a:r>
            <a:rPr lang="en-US" sz="1600" u="sng" kern="1200">
              <a:solidFill>
                <a:srgbClr val="FF0000"/>
              </a:solidFill>
            </a:rPr>
            <a:t>Even when wearing glasses</a:t>
          </a:r>
          <a:r>
            <a:rPr lang="en-US" sz="1600" kern="1200"/>
            <a:t>: refers to difficulty seeing with glasses if the respondent has, and uses, them (It is NOT how vision would be if glasses, or better glasses, were provided to one who needed them).</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r>
            <a:rPr lang="en-US" sz="1600" kern="1200"/>
            <a:t>Included are problems seeing things close up or far away, seeing out of one eye, or only seeing directly in front but not to the sides.  Any problem with vision that the respondent considers a problem should be captured.</a:t>
          </a:r>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a:p>
          <a:pPr marL="0" lvl="0" indent="0" algn="l" defTabSz="711200">
            <a:lnSpc>
              <a:spcPct val="90000"/>
            </a:lnSpc>
            <a:spcBef>
              <a:spcPct val="0"/>
            </a:spcBef>
            <a:spcAft>
              <a:spcPct val="35000"/>
            </a:spcAft>
            <a:buNone/>
          </a:pPr>
          <a:endParaRPr lang="en-US" sz="1600" kern="1200"/>
        </a:p>
      </dsp:txBody>
      <dsp:txXfrm>
        <a:off x="1214824" y="370785"/>
        <a:ext cx="5845989" cy="4353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8532B-0656-4C1C-AD9C-323E555D9A3F}">
      <dsp:nvSpPr>
        <dsp:cNvPr id="0" name=""/>
        <dsp:cNvSpPr/>
      </dsp:nvSpPr>
      <dsp:spPr>
        <a:xfrm>
          <a:off x="587969" y="0"/>
          <a:ext cx="3127119" cy="312711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839A0-671C-42D5-A49D-C0924F4787DB}">
      <dsp:nvSpPr>
        <dsp:cNvPr id="0" name=""/>
        <dsp:cNvSpPr/>
      </dsp:nvSpPr>
      <dsp:spPr>
        <a:xfrm>
          <a:off x="885046" y="297076"/>
          <a:ext cx="1219576" cy="1219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Poorer health </a:t>
          </a:r>
        </a:p>
      </dsp:txBody>
      <dsp:txXfrm>
        <a:off x="944581" y="356611"/>
        <a:ext cx="1100506" cy="1100506"/>
      </dsp:txXfrm>
    </dsp:sp>
    <dsp:sp modelId="{CF4E18AA-1ACF-4FC0-8052-807FFE875914}">
      <dsp:nvSpPr>
        <dsp:cNvPr id="0" name=""/>
        <dsp:cNvSpPr/>
      </dsp:nvSpPr>
      <dsp:spPr>
        <a:xfrm>
          <a:off x="2198436" y="297076"/>
          <a:ext cx="1219576" cy="1219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Added health care needs </a:t>
          </a:r>
        </a:p>
      </dsp:txBody>
      <dsp:txXfrm>
        <a:off x="2257971" y="356611"/>
        <a:ext cx="1100506" cy="1100506"/>
      </dsp:txXfrm>
    </dsp:sp>
    <dsp:sp modelId="{6117E053-1947-4CD9-BC4F-4B5C1583AE3C}">
      <dsp:nvSpPr>
        <dsp:cNvPr id="0" name=""/>
        <dsp:cNvSpPr/>
      </dsp:nvSpPr>
      <dsp:spPr>
        <a:xfrm>
          <a:off x="885046" y="1610466"/>
          <a:ext cx="1219576" cy="1219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Inequities and inequalities in access </a:t>
          </a:r>
        </a:p>
      </dsp:txBody>
      <dsp:txXfrm>
        <a:off x="944581" y="1670001"/>
        <a:ext cx="1100506" cy="1100506"/>
      </dsp:txXfrm>
    </dsp:sp>
    <dsp:sp modelId="{7F248AAC-194D-4168-978F-E5920C6FFEFD}">
      <dsp:nvSpPr>
        <dsp:cNvPr id="0" name=""/>
        <dsp:cNvSpPr/>
      </dsp:nvSpPr>
      <dsp:spPr>
        <a:xfrm>
          <a:off x="2198436" y="1610466"/>
          <a:ext cx="1219576" cy="1219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t>Not part </a:t>
          </a:r>
          <a:r>
            <a:rPr lang="sv-SE" sz="1600" kern="1200" dirty="0" err="1"/>
            <a:t>of</a:t>
          </a:r>
          <a:r>
            <a:rPr lang="sv-SE" sz="1600" kern="1200" dirty="0"/>
            <a:t> decision </a:t>
          </a:r>
          <a:r>
            <a:rPr lang="sv-SE" sz="1600" kern="1200" dirty="0" err="1"/>
            <a:t>making</a:t>
          </a:r>
          <a:r>
            <a:rPr lang="sv-SE" sz="1600" kern="1200" dirty="0"/>
            <a:t> </a:t>
          </a:r>
        </a:p>
      </dsp:txBody>
      <dsp:txXfrm>
        <a:off x="2257971" y="1670001"/>
        <a:ext cx="1100506" cy="1100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DC6AF-ED27-4E21-A7AD-720C75CC2EA1}">
      <dsp:nvSpPr>
        <dsp:cNvPr id="0" name=""/>
        <dsp:cNvSpPr/>
      </dsp:nvSpPr>
      <dsp:spPr>
        <a:xfrm>
          <a:off x="1873" y="313251"/>
          <a:ext cx="1486386" cy="89183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Child health </a:t>
          </a:r>
        </a:p>
      </dsp:txBody>
      <dsp:txXfrm>
        <a:off x="1873" y="313251"/>
        <a:ext cx="1486386" cy="891831"/>
      </dsp:txXfrm>
    </dsp:sp>
    <dsp:sp modelId="{72F703D1-1D76-49BF-B15A-652166BA9F29}">
      <dsp:nvSpPr>
        <dsp:cNvPr id="0" name=""/>
        <dsp:cNvSpPr/>
      </dsp:nvSpPr>
      <dsp:spPr>
        <a:xfrm>
          <a:off x="1636898" y="313251"/>
          <a:ext cx="1486386" cy="891831"/>
        </a:xfrm>
        <a:prstGeom prst="rect">
          <a:avLst/>
        </a:prstGeom>
        <a:solidFill>
          <a:schemeClr val="accent3">
            <a:hueOff val="1214689"/>
            <a:satOff val="0"/>
            <a:lumOff val="-21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Sexual &amp; Reproductive Health </a:t>
          </a:r>
        </a:p>
      </dsp:txBody>
      <dsp:txXfrm>
        <a:off x="1636898" y="313251"/>
        <a:ext cx="1486386" cy="891831"/>
      </dsp:txXfrm>
    </dsp:sp>
    <dsp:sp modelId="{5A98AC66-44AC-445B-9C23-A743F6C99412}">
      <dsp:nvSpPr>
        <dsp:cNvPr id="0" name=""/>
        <dsp:cNvSpPr/>
      </dsp:nvSpPr>
      <dsp:spPr>
        <a:xfrm>
          <a:off x="3271923" y="313251"/>
          <a:ext cx="1486386" cy="891831"/>
        </a:xfrm>
        <a:prstGeom prst="rect">
          <a:avLst/>
        </a:prstGeom>
        <a:solidFill>
          <a:schemeClr val="accent3">
            <a:hueOff val="2429378"/>
            <a:satOff val="0"/>
            <a:lumOff val="-42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WASH</a:t>
          </a:r>
        </a:p>
      </dsp:txBody>
      <dsp:txXfrm>
        <a:off x="3271923" y="313251"/>
        <a:ext cx="1486386" cy="891831"/>
      </dsp:txXfrm>
    </dsp:sp>
    <dsp:sp modelId="{757E156E-990E-4A12-B396-8AA852553816}">
      <dsp:nvSpPr>
        <dsp:cNvPr id="0" name=""/>
        <dsp:cNvSpPr/>
      </dsp:nvSpPr>
      <dsp:spPr>
        <a:xfrm>
          <a:off x="4906948" y="313251"/>
          <a:ext cx="1486386" cy="891831"/>
        </a:xfrm>
        <a:prstGeom prst="rect">
          <a:avLst/>
        </a:prstGeom>
        <a:solidFill>
          <a:schemeClr val="accent3">
            <a:hueOff val="3644067"/>
            <a:satOff val="0"/>
            <a:lumOff val="-63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Nutrition </a:t>
          </a:r>
        </a:p>
      </dsp:txBody>
      <dsp:txXfrm>
        <a:off x="4906948" y="313251"/>
        <a:ext cx="1486386" cy="891831"/>
      </dsp:txXfrm>
    </dsp:sp>
    <dsp:sp modelId="{2D3099DF-16D4-4B3F-923F-6517C5389B04}">
      <dsp:nvSpPr>
        <dsp:cNvPr id="0" name=""/>
        <dsp:cNvSpPr/>
      </dsp:nvSpPr>
      <dsp:spPr>
        <a:xfrm>
          <a:off x="1873" y="1353721"/>
          <a:ext cx="1486386" cy="891831"/>
        </a:xfrm>
        <a:prstGeom prst="rect">
          <a:avLst/>
        </a:prstGeom>
        <a:solidFill>
          <a:schemeClr val="accent3">
            <a:hueOff val="4858756"/>
            <a:satOff val="0"/>
            <a:lumOff val="-8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Communicable Disease </a:t>
          </a:r>
        </a:p>
      </dsp:txBody>
      <dsp:txXfrm>
        <a:off x="1873" y="1353721"/>
        <a:ext cx="1486386" cy="891831"/>
      </dsp:txXfrm>
    </dsp:sp>
    <dsp:sp modelId="{ED7F8AB9-5655-47F9-88AB-07EFCE330845}">
      <dsp:nvSpPr>
        <dsp:cNvPr id="0" name=""/>
        <dsp:cNvSpPr/>
      </dsp:nvSpPr>
      <dsp:spPr>
        <a:xfrm>
          <a:off x="1636898" y="1353721"/>
          <a:ext cx="1486386" cy="891831"/>
        </a:xfrm>
        <a:prstGeom prst="rect">
          <a:avLst/>
        </a:prstGeom>
        <a:solidFill>
          <a:schemeClr val="accent3">
            <a:hueOff val="6073445"/>
            <a:satOff val="0"/>
            <a:lumOff val="-106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Rehabilitation </a:t>
          </a:r>
          <a:br>
            <a:rPr lang="en-US" sz="1600" kern="1200" noProof="0" dirty="0"/>
          </a:br>
          <a:r>
            <a:rPr lang="en-US" sz="1600" kern="1200" noProof="0" dirty="0"/>
            <a:t>Assistive Devices </a:t>
          </a:r>
        </a:p>
      </dsp:txBody>
      <dsp:txXfrm>
        <a:off x="1636898" y="1353721"/>
        <a:ext cx="1486386" cy="891831"/>
      </dsp:txXfrm>
    </dsp:sp>
    <dsp:sp modelId="{0CB033AB-E23D-45FD-A386-47C58D3E1031}">
      <dsp:nvSpPr>
        <dsp:cNvPr id="0" name=""/>
        <dsp:cNvSpPr/>
      </dsp:nvSpPr>
      <dsp:spPr>
        <a:xfrm>
          <a:off x="3271923" y="1353721"/>
          <a:ext cx="1486386" cy="891831"/>
        </a:xfrm>
        <a:prstGeom prst="rect">
          <a:avLst/>
        </a:prstGeom>
        <a:solidFill>
          <a:schemeClr val="accent3">
            <a:hueOff val="7288134"/>
            <a:satOff val="0"/>
            <a:lumOff val="-12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Mental Health </a:t>
          </a:r>
        </a:p>
      </dsp:txBody>
      <dsp:txXfrm>
        <a:off x="3271923" y="1353721"/>
        <a:ext cx="1486386" cy="891831"/>
      </dsp:txXfrm>
    </dsp:sp>
    <dsp:sp modelId="{57FB4CBD-0D04-44BD-B482-A95513945FCF}">
      <dsp:nvSpPr>
        <dsp:cNvPr id="0" name=""/>
        <dsp:cNvSpPr/>
      </dsp:nvSpPr>
      <dsp:spPr>
        <a:xfrm>
          <a:off x="4906948" y="1353721"/>
          <a:ext cx="1486386" cy="891831"/>
        </a:xfrm>
        <a:prstGeom prst="rect">
          <a:avLst/>
        </a:prstGeom>
        <a:solidFill>
          <a:schemeClr val="accent3">
            <a:hueOff val="8502823"/>
            <a:satOff val="0"/>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Maternal &amp; Infant Health </a:t>
          </a:r>
        </a:p>
      </dsp:txBody>
      <dsp:txXfrm>
        <a:off x="4906948" y="1353721"/>
        <a:ext cx="1486386" cy="891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9F411-3423-4167-A428-BB15A0B173E1}">
      <dsp:nvSpPr>
        <dsp:cNvPr id="0" name=""/>
        <dsp:cNvSpPr/>
      </dsp:nvSpPr>
      <dsp:spPr>
        <a:xfrm>
          <a:off x="0" y="65"/>
          <a:ext cx="8767482" cy="46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t>Mapping Referral Pathways </a:t>
          </a:r>
        </a:p>
      </dsp:txBody>
      <dsp:txXfrm>
        <a:off x="22734" y="22799"/>
        <a:ext cx="8722014" cy="420246"/>
      </dsp:txXfrm>
    </dsp:sp>
    <dsp:sp modelId="{20B53A91-12F3-4F3D-B1CD-EF514D8FA939}">
      <dsp:nvSpPr>
        <dsp:cNvPr id="0" name=""/>
        <dsp:cNvSpPr/>
      </dsp:nvSpPr>
      <dsp:spPr>
        <a:xfrm>
          <a:off x="0" y="465780"/>
          <a:ext cx="8767482" cy="46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36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Community based rehabilitation, Specialist care,  Diagnosis, Surgery, Assistive Devices, Daily living skills </a:t>
          </a:r>
        </a:p>
      </dsp:txBody>
      <dsp:txXfrm>
        <a:off x="0" y="465780"/>
        <a:ext cx="8767482" cy="463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DC144-EAA8-444D-917E-0948BA50660C}">
      <dsp:nvSpPr>
        <dsp:cNvPr id="0" name=""/>
        <dsp:cNvSpPr/>
      </dsp:nvSpPr>
      <dsp:spPr>
        <a:xfrm>
          <a:off x="0" y="0"/>
          <a:ext cx="8767482"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t>Identification </a:t>
          </a:r>
        </a:p>
      </dsp:txBody>
      <dsp:txXfrm>
        <a:off x="22846" y="22846"/>
        <a:ext cx="8721790" cy="422308"/>
      </dsp:txXfrm>
    </dsp:sp>
    <dsp:sp modelId="{10C13505-4A85-41E2-9743-D607CE7584B3}">
      <dsp:nvSpPr>
        <dsp:cNvPr id="0" name=""/>
        <dsp:cNvSpPr/>
      </dsp:nvSpPr>
      <dsp:spPr>
        <a:xfrm>
          <a:off x="0" y="473717"/>
          <a:ext cx="8767482" cy="5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36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Developmental milestone screening</a:t>
          </a:r>
        </a:p>
        <a:p>
          <a:pPr marL="171450" lvl="1" indent="-171450" algn="l" defTabSz="711200">
            <a:lnSpc>
              <a:spcPct val="90000"/>
            </a:lnSpc>
            <a:spcBef>
              <a:spcPct val="0"/>
            </a:spcBef>
            <a:spcAft>
              <a:spcPct val="20000"/>
            </a:spcAft>
            <a:buChar char="•"/>
          </a:pPr>
          <a:r>
            <a:rPr lang="en-US" sz="1600" kern="1200" noProof="0" dirty="0"/>
            <a:t>Observations of signs (cleft lip, club foot, cerebral palsy, </a:t>
          </a:r>
          <a:r>
            <a:rPr lang="en-US" sz="1600" kern="1200" noProof="0" dirty="0" err="1"/>
            <a:t>spina</a:t>
          </a:r>
          <a:r>
            <a:rPr lang="en-US" sz="1600" kern="1200" noProof="0" dirty="0"/>
            <a:t> bifida,  hydrocephalus)</a:t>
          </a:r>
        </a:p>
      </dsp:txBody>
      <dsp:txXfrm>
        <a:off x="0" y="473717"/>
        <a:ext cx="8767482" cy="517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7603D-1F64-4068-BABE-D1B731DCFD43}">
      <dsp:nvSpPr>
        <dsp:cNvPr id="0" name=""/>
        <dsp:cNvSpPr/>
      </dsp:nvSpPr>
      <dsp:spPr>
        <a:xfrm>
          <a:off x="0" y="0"/>
          <a:ext cx="8759433" cy="4107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t>Meet Primary health care need</a:t>
          </a:r>
        </a:p>
      </dsp:txBody>
      <dsp:txXfrm>
        <a:off x="20053" y="20053"/>
        <a:ext cx="8719327" cy="370690"/>
      </dsp:txXfrm>
    </dsp:sp>
    <dsp:sp modelId="{87AF6AB7-B2BE-41B4-819D-69F63A60FA7B}">
      <dsp:nvSpPr>
        <dsp:cNvPr id="0" name=""/>
        <dsp:cNvSpPr/>
      </dsp:nvSpPr>
      <dsp:spPr>
        <a:xfrm>
          <a:off x="0" y="417232"/>
          <a:ext cx="8759433" cy="7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11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Dignified accessible and respectful treatment – non-discrimination </a:t>
          </a:r>
        </a:p>
        <a:p>
          <a:pPr marL="171450" lvl="1" indent="-171450" algn="l" defTabSz="711200">
            <a:lnSpc>
              <a:spcPct val="90000"/>
            </a:lnSpc>
            <a:spcBef>
              <a:spcPct val="0"/>
            </a:spcBef>
            <a:spcAft>
              <a:spcPct val="20000"/>
            </a:spcAft>
            <a:buChar char="•"/>
          </a:pPr>
          <a:r>
            <a:rPr lang="en-US" sz="1600" kern="1200" noProof="0" dirty="0"/>
            <a:t>Apply inclusive patient care skills (communication, feeding and swallowing strategies)</a:t>
          </a:r>
        </a:p>
        <a:p>
          <a:pPr marL="171450" lvl="1" indent="-171450" algn="l" defTabSz="711200">
            <a:lnSpc>
              <a:spcPct val="90000"/>
            </a:lnSpc>
            <a:spcBef>
              <a:spcPct val="0"/>
            </a:spcBef>
            <a:spcAft>
              <a:spcPct val="20000"/>
            </a:spcAft>
            <a:buChar char="•"/>
          </a:pPr>
          <a:r>
            <a:rPr lang="en-US" sz="1600" kern="1200" noProof="0" dirty="0"/>
            <a:t>Disaggregate Patient data </a:t>
          </a:r>
        </a:p>
      </dsp:txBody>
      <dsp:txXfrm>
        <a:off x="0" y="417232"/>
        <a:ext cx="8759433" cy="7803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E56F4-BB29-4CDF-8948-1E917C518AA2}">
      <dsp:nvSpPr>
        <dsp:cNvPr id="0" name=""/>
        <dsp:cNvSpPr/>
      </dsp:nvSpPr>
      <dsp:spPr>
        <a:xfrm>
          <a:off x="0" y="0"/>
          <a:ext cx="8767482"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t>Specialist care- not per default </a:t>
          </a:r>
        </a:p>
      </dsp:txBody>
      <dsp:txXfrm>
        <a:off x="22846" y="22846"/>
        <a:ext cx="8721790" cy="422308"/>
      </dsp:txXfrm>
    </dsp:sp>
    <dsp:sp modelId="{1C3334D3-A9D9-40E8-B446-ED2B5AF2237C}">
      <dsp:nvSpPr>
        <dsp:cNvPr id="0" name=""/>
        <dsp:cNvSpPr/>
      </dsp:nvSpPr>
      <dsp:spPr>
        <a:xfrm>
          <a:off x="0" y="473717"/>
          <a:ext cx="8767482" cy="5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36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Referrals (specific </a:t>
          </a:r>
          <a:r>
            <a:rPr lang="en-US" sz="1600" kern="1200" noProof="0" dirty="0" err="1"/>
            <a:t>paediatric</a:t>
          </a:r>
          <a:r>
            <a:rPr lang="en-US" sz="1600" kern="1200" noProof="0" dirty="0"/>
            <a:t> evaluation, rehab services, community based services)</a:t>
          </a:r>
        </a:p>
        <a:p>
          <a:pPr marL="171450" lvl="1" indent="-171450" algn="l" defTabSz="711200">
            <a:lnSpc>
              <a:spcPct val="90000"/>
            </a:lnSpc>
            <a:spcBef>
              <a:spcPct val="0"/>
            </a:spcBef>
            <a:spcAft>
              <a:spcPct val="20000"/>
            </a:spcAft>
            <a:buChar char="•"/>
          </a:pPr>
          <a:r>
            <a:rPr lang="en-US" sz="1600" kern="1200" noProof="0" dirty="0"/>
            <a:t>follow up to ensure the child got what they needed. </a:t>
          </a:r>
        </a:p>
      </dsp:txBody>
      <dsp:txXfrm>
        <a:off x="0" y="473717"/>
        <a:ext cx="8767482" cy="517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BDA35-7090-4A74-9127-BF7C51B734D9}">
      <dsp:nvSpPr>
        <dsp:cNvPr id="0" name=""/>
        <dsp:cNvSpPr/>
      </dsp:nvSpPr>
      <dsp:spPr>
        <a:xfrm>
          <a:off x="0" y="3620"/>
          <a:ext cx="8831151" cy="52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t>Information in accessible formats and care seeking </a:t>
          </a:r>
          <a:r>
            <a:rPr lang="en-US" sz="2000" kern="1200" noProof="0" dirty="0" err="1"/>
            <a:t>behaviours</a:t>
          </a:r>
          <a:endParaRPr lang="en-US" sz="2000" kern="1200" noProof="0" dirty="0"/>
        </a:p>
      </dsp:txBody>
      <dsp:txXfrm>
        <a:off x="25587" y="29207"/>
        <a:ext cx="8779977" cy="472986"/>
      </dsp:txXfrm>
    </dsp:sp>
    <dsp:sp modelId="{AC39F221-356F-4E1C-A0F5-0F06B5E9A7FA}">
      <dsp:nvSpPr>
        <dsp:cNvPr id="0" name=""/>
        <dsp:cNvSpPr/>
      </dsp:nvSpPr>
      <dsp:spPr>
        <a:xfrm>
          <a:off x="0" y="527781"/>
          <a:ext cx="8831151"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38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Early intervention key messages and information about services and vaccinations</a:t>
          </a:r>
        </a:p>
      </dsp:txBody>
      <dsp:txXfrm>
        <a:off x="0" y="527781"/>
        <a:ext cx="8831151" cy="4636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208A3-CAB6-4179-9AC0-388E6D7DD1C2}">
      <dsp:nvSpPr>
        <dsp:cNvPr id="0" name=""/>
        <dsp:cNvSpPr/>
      </dsp:nvSpPr>
      <dsp:spPr>
        <a:xfrm>
          <a:off x="798781" y="401906"/>
          <a:ext cx="1670880" cy="1670880"/>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Teacher Training</a:t>
          </a:r>
        </a:p>
      </dsp:txBody>
      <dsp:txXfrm>
        <a:off x="1288170" y="891295"/>
        <a:ext cx="1181491" cy="1181491"/>
      </dsp:txXfrm>
    </dsp:sp>
    <dsp:sp modelId="{7C5AA3CA-755E-48CB-8C22-1C7550939D56}">
      <dsp:nvSpPr>
        <dsp:cNvPr id="0" name=""/>
        <dsp:cNvSpPr/>
      </dsp:nvSpPr>
      <dsp:spPr>
        <a:xfrm rot="5400000">
          <a:off x="2546838" y="401906"/>
          <a:ext cx="1670880" cy="1670880"/>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Community Action</a:t>
          </a:r>
        </a:p>
      </dsp:txBody>
      <dsp:txXfrm rot="-5400000">
        <a:off x="2546838" y="891295"/>
        <a:ext cx="1181491" cy="1181491"/>
      </dsp:txXfrm>
    </dsp:sp>
    <dsp:sp modelId="{323F36AF-60A5-4974-AA3F-7F02308AEF18}">
      <dsp:nvSpPr>
        <dsp:cNvPr id="0" name=""/>
        <dsp:cNvSpPr/>
      </dsp:nvSpPr>
      <dsp:spPr>
        <a:xfrm rot="10800000">
          <a:off x="2546838" y="2149963"/>
          <a:ext cx="1670880" cy="1670880"/>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Reading Assessment</a:t>
          </a:r>
        </a:p>
      </dsp:txBody>
      <dsp:txXfrm rot="10800000">
        <a:off x="2546838" y="2149963"/>
        <a:ext cx="1181491" cy="1181491"/>
      </dsp:txXfrm>
    </dsp:sp>
    <dsp:sp modelId="{7CB54471-403A-4E80-8026-D717C8594F45}">
      <dsp:nvSpPr>
        <dsp:cNvPr id="0" name=""/>
        <dsp:cNvSpPr/>
      </dsp:nvSpPr>
      <dsp:spPr>
        <a:xfrm rot="16200000">
          <a:off x="798781" y="2149963"/>
          <a:ext cx="1670880" cy="1670880"/>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Reading Materials</a:t>
          </a:r>
        </a:p>
      </dsp:txBody>
      <dsp:txXfrm rot="5400000">
        <a:off x="1288170" y="2149963"/>
        <a:ext cx="1181491" cy="1181491"/>
      </dsp:txXfrm>
    </dsp:sp>
    <dsp:sp modelId="{192EDBAD-1EE4-41E0-A1AA-0B91D47F89CE}">
      <dsp:nvSpPr>
        <dsp:cNvPr id="0" name=""/>
        <dsp:cNvSpPr/>
      </dsp:nvSpPr>
      <dsp:spPr>
        <a:xfrm>
          <a:off x="2219801" y="1764079"/>
          <a:ext cx="576897" cy="501650"/>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15F77-388B-4694-804C-20A55719A2A0}">
      <dsp:nvSpPr>
        <dsp:cNvPr id="0" name=""/>
        <dsp:cNvSpPr/>
      </dsp:nvSpPr>
      <dsp:spPr>
        <a:xfrm rot="10800000">
          <a:off x="2219801" y="1957021"/>
          <a:ext cx="576897" cy="501650"/>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5684" tIns="47842" rIns="95684" bIns="47842"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5684" tIns="47842" rIns="95684" bIns="47842" rtlCol="0"/>
          <a:lstStyle>
            <a:lvl1pPr algn="r">
              <a:defRPr sz="1300"/>
            </a:lvl1pPr>
          </a:lstStyle>
          <a:p>
            <a:fld id="{4E0D6A37-291F-4E46-BB73-3B99CE153558}" type="datetimeFigureOut">
              <a:rPr lang="en-US" smtClean="0"/>
              <a:pPr/>
              <a:t>11/11/2022</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5684" tIns="47842" rIns="95684" bIns="47842"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5684" tIns="47842" rIns="95684" bIns="47842" rtlCol="0" anchor="b"/>
          <a:lstStyle>
            <a:lvl1pPr algn="r">
              <a:defRPr sz="1300"/>
            </a:lvl1pPr>
          </a:lstStyle>
          <a:p>
            <a:fld id="{FBB6E366-02D8-9240-8F65-12E2F8F2864D}" type="slidenum">
              <a:rPr lang="en-US" smtClean="0"/>
              <a:pPr/>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5684" tIns="47842" rIns="95684" bIns="47842" rtlCol="0"/>
          <a:lstStyle>
            <a:lvl1pPr algn="l">
              <a:defRPr sz="13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5684" tIns="47842" rIns="95684" bIns="47842" rtlCol="0"/>
          <a:lstStyle>
            <a:lvl1pPr algn="r">
              <a:defRPr sz="1300"/>
            </a:lvl1pPr>
          </a:lstStyle>
          <a:p>
            <a:fld id="{06CCCD24-79A0-1B45-AEA8-F931F4D6188E}" type="datetimeFigureOut">
              <a:rPr lang="en-US" smtClean="0"/>
              <a:pPr/>
              <a:t>11/11/2022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5684" tIns="47842" rIns="95684" bIns="47842"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5684" tIns="47842" rIns="95684" bIns="478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4820"/>
          </a:xfrm>
          <a:prstGeom prst="rect">
            <a:avLst/>
          </a:prstGeom>
        </p:spPr>
        <p:txBody>
          <a:bodyPr vert="horz" lIns="95684" tIns="47842" rIns="95684" bIns="47842"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5684" tIns="47842" rIns="95684" bIns="47842" rtlCol="0" anchor="b"/>
          <a:lstStyle>
            <a:lvl1pPr algn="r">
              <a:defRPr sz="1300"/>
            </a:lvl1pPr>
          </a:lstStyle>
          <a:p>
            <a:fld id="{23FFFF08-BA74-3E4E-B67B-CFCBDE5D9836}" type="slidenum">
              <a:rPr lang="en-US" smtClean="0"/>
              <a:pPr/>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searchgate.net/publication/279861553_Malnutrition_and_disability_Unexplored_opportunities_for_collaboration"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ncbi.nlm.nih.gov/pmc/articles/PMC5372884/" TargetMode="External"/><Relationship Id="rId5" Type="http://schemas.openxmlformats.org/officeDocument/2006/relationships/hyperlink" Target="https://academic.oup.com/jn/article/144/7/1075/4569765" TargetMode="External"/><Relationship Id="rId4" Type="http://schemas.openxmlformats.org/officeDocument/2006/relationships/hyperlink" Target="https://pubmed.ncbi.nlm.nih.gov/21548777/"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sha.org/Practice-Portal/Clinical-Topics/Pediatric-Dysphagia/"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bi.nlm.nih.gov/pmc/articles/PMC5857698/"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www.omicsonline.org/open-access/low-birth-weight-and-prematurity-in-teenage-mothers-in-rural-areas-of-burkina-faso-2376-127X-1000344.php?aid=93012"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_msocom_1"/><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file:///\\rbsv19\home\martinao\mina%20dokument\disability\Workstream\Case%20mamagement%20steps%20to%20protect\_anchor_1','_com_1"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file:///C:\Users\susan.mcgowan\Downloads\409_UN-flagshipreport-disability-1.pdf"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mspgh.unimelb.edu.au/__data/assets/pdf_file/0011/2567576/WEB-DIDRR-Report-14112017.pdf"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8" Type="http://schemas.openxmlformats.org/officeDocument/2006/relationships/hyperlink" Target="file:///C:\Users\martinao\AppData\Local\Temp\Temp1_html_guidelines-inclusion_of_pwd_in_humanitarian_action.zip\HTML_Guidelines-Inclusion_of_PWD_in_humanitarian_action\dtb-rm-l2.html#c01171" TargetMode="External"/><Relationship Id="rId3" Type="http://schemas.openxmlformats.org/officeDocument/2006/relationships/hyperlink" Target="file:///C:\Users\martinao\AppData\Local\Temp\Temp1_html_guidelines-inclusion_of_pwd_in_humanitarian_action.zip\HTML_Guidelines-Inclusion_of_PWD_in_humanitarian_action\dtb-rm-l2.html#c01166" TargetMode="External"/><Relationship Id="rId7" Type="http://schemas.openxmlformats.org/officeDocument/2006/relationships/hyperlink" Target="file:///C:\Users\martinao\AppData\Local\Temp\Temp1_html_guidelines-inclusion_of_pwd_in_humanitarian_action.zip\HTML_Guidelines-Inclusion_of_PWD_in_humanitarian_action\dtb-rm-l2.html#c01170"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file:///C:\Users\martinao\AppData\Local\Temp\Temp1_html_guidelines-inclusion_of_pwd_in_humanitarian_action.zip\HTML_Guidelines-Inclusion_of_PWD_in_humanitarian_action\dtb-rm-l2.html#c01169" TargetMode="External"/><Relationship Id="rId5" Type="http://schemas.openxmlformats.org/officeDocument/2006/relationships/hyperlink" Target="file:///C:\Users\martinao\AppData\Local\Temp\Temp1_html_guidelines-inclusion_of_pwd_in_humanitarian_action.zip\HTML_Guidelines-Inclusion_of_PWD_in_humanitarian_action\dtb-rm-l2.html#c01168" TargetMode="External"/><Relationship Id="rId4" Type="http://schemas.openxmlformats.org/officeDocument/2006/relationships/hyperlink" Target="file:///C:\Users\martinao\AppData\Local\Temp\Temp1_html_guidelines-inclusion_of_pwd_in_humanitarian_action.zip\HTML_Guidelines-Inclusion_of_PWD_in_humanitarian_action\dtb-rm-l2.html#c0116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resourcecentre.savethechildren.se/sites/default/files/documents/7119.pdf"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resourcecentre.savethechildren.se/sites/default/files/documents/7119.pdf"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resourcecentre.savethechildren.se/sites/default/files/documents/7119.pdf"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resourcecentre.savethechildren.se/sites/default/files/documents/7119.pdf"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5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14</a:t>
            </a:fld>
            <a:endParaRPr lang="en-US"/>
          </a:p>
        </p:txBody>
      </p:sp>
    </p:spTree>
    <p:extLst>
      <p:ext uri="{BB962C8B-B14F-4D97-AF65-F5344CB8AC3E}">
        <p14:creationId xmlns:p14="http://schemas.microsoft.com/office/powerpoint/2010/main" val="199384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15</a:t>
            </a:fld>
            <a:endParaRPr lang="en-US"/>
          </a:p>
        </p:txBody>
      </p:sp>
    </p:spTree>
    <p:extLst>
      <p:ext uri="{BB962C8B-B14F-4D97-AF65-F5344CB8AC3E}">
        <p14:creationId xmlns:p14="http://schemas.microsoft.com/office/powerpoint/2010/main" val="57121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Aft>
                <a:spcPts val="0"/>
              </a:spcAft>
              <a:buFont typeface="Arial" panose="020B0604020202020204" pitchFamily="34" charset="0"/>
              <a:buNone/>
            </a:pPr>
            <a:r>
              <a:rPr lang="en-GB" dirty="0"/>
              <a:t>Make</a:t>
            </a:r>
            <a:r>
              <a:rPr lang="en-GB" baseline="0" dirty="0"/>
              <a:t> clear that this convention is unique because it is developed by persons with disabilities i.e. the rights holders.  There are also good general comments from the committee</a:t>
            </a:r>
          </a:p>
          <a:p>
            <a:pPr marL="0" indent="0" algn="just">
              <a:spcAft>
                <a:spcPts val="0"/>
              </a:spcAft>
              <a:buFont typeface="Arial" panose="020B0604020202020204" pitchFamily="34" charset="0"/>
              <a:buNone/>
            </a:pPr>
            <a:endParaRPr lang="en-GB" baseline="0" dirty="0"/>
          </a:p>
          <a:p>
            <a:pPr marL="0" indent="0" algn="just">
              <a:spcAft>
                <a:spcPts val="0"/>
              </a:spcAft>
              <a:buFont typeface="Arial" panose="020B0604020202020204" pitchFamily="34" charset="0"/>
              <a:buNone/>
            </a:pPr>
            <a:r>
              <a:rPr lang="en-GB" baseline="0" dirty="0"/>
              <a:t>See more on next slide and use whichever slide. </a:t>
            </a:r>
          </a:p>
        </p:txBody>
      </p:sp>
      <p:sp>
        <p:nvSpPr>
          <p:cNvPr id="4" name="Slide Number Placeholder 3"/>
          <p:cNvSpPr>
            <a:spLocks noGrp="1"/>
          </p:cNvSpPr>
          <p:nvPr>
            <p:ph type="sldNum" sz="quarter" idx="10"/>
          </p:nvPr>
        </p:nvSpPr>
        <p:spPr/>
        <p:txBody>
          <a:bodyPr/>
          <a:lstStyle/>
          <a:p>
            <a:fld id="{23FFFF08-BA74-3E4E-B67B-CFCBDE5D9836}" type="slidenum">
              <a:rPr lang="en-US" smtClean="0"/>
              <a:pPr/>
              <a:t>25</a:t>
            </a:fld>
            <a:endParaRPr lang="en-US"/>
          </a:p>
        </p:txBody>
      </p:sp>
    </p:spTree>
    <p:extLst>
      <p:ext uri="{BB962C8B-B14F-4D97-AF65-F5344CB8AC3E}">
        <p14:creationId xmlns:p14="http://schemas.microsoft.com/office/powerpoint/2010/main" val="84115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This picture shows that there is a child who is deaf in the meeting, however the leader of the meeting is using a loudspeaker ONLY which means that the child cannot understand what she is saying. Imagine how confusing this would be for a child, they may have been separated from their parents in an emergency situation and they cannot understand what the messages are re: evacuation. In this situation the child has a disability because the COMMUNICATION has been EXCLUSIVE – ie- only suitable for some people.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88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In this picture, you will see that the child is still attending the meeting, the leader is still using the loudspeaker to convey information but she now has a sign language interpreter next to her so that everyone can benefit. The child no longer has a disability and can participate in the evacuation procedure on an equal level with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53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a:t>
            </a:r>
            <a:r>
              <a:rPr lang="en-GB" baseline="0" dirty="0"/>
              <a:t> out the physical barriers (no access to rehabilitation, </a:t>
            </a:r>
            <a:r>
              <a:rPr lang="en-GB" baseline="0" dirty="0" err="1"/>
              <a:t>habilitation</a:t>
            </a:r>
            <a:r>
              <a:rPr lang="en-GB" baseline="0" dirty="0"/>
              <a:t>, assistive devices, stairs) – vs access to all this and removal by putting in a ramp</a:t>
            </a:r>
          </a:p>
          <a:p>
            <a:r>
              <a:rPr lang="en-GB" baseline="0" dirty="0"/>
              <a:t>The attitudinal barriers (reduced dignity, unwelcoming and discriminatory attitudes, exclusion, being shunned)-  vs welcoming</a:t>
            </a:r>
          </a:p>
          <a:p>
            <a:r>
              <a:rPr lang="en-GB" baseline="0" dirty="0"/>
              <a:t>Structural/ Institutional barriers of society and institutions </a:t>
            </a:r>
            <a:endParaRPr lang="en-GB" dirty="0"/>
          </a:p>
        </p:txBody>
      </p:sp>
      <p:sp>
        <p:nvSpPr>
          <p:cNvPr id="4" name="Slide Number Placeholder 3"/>
          <p:cNvSpPr>
            <a:spLocks noGrp="1"/>
          </p:cNvSpPr>
          <p:nvPr>
            <p:ph type="sldNum" sz="quarter" idx="10"/>
          </p:nvPr>
        </p:nvSpPr>
        <p:spPr/>
        <p:txBody>
          <a:bodyPr/>
          <a:lstStyle/>
          <a:p>
            <a:fld id="{23FFFF08-BA74-3E4E-B67B-CFCBDE5D9836}" type="slidenum">
              <a:rPr lang="en-US" smtClean="0"/>
              <a:pPr/>
              <a:t>28</a:t>
            </a:fld>
            <a:endParaRPr lang="en-US"/>
          </a:p>
        </p:txBody>
      </p:sp>
    </p:spTree>
    <p:extLst>
      <p:ext uri="{BB962C8B-B14F-4D97-AF65-F5344CB8AC3E}">
        <p14:creationId xmlns:p14="http://schemas.microsoft.com/office/powerpoint/2010/main" val="1429870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Use</a:t>
            </a:r>
            <a:r>
              <a:rPr lang="en-US" baseline="0" noProof="0" dirty="0"/>
              <a:t> a flip chart and let participants call out </a:t>
            </a:r>
            <a:r>
              <a:rPr lang="en-US" baseline="0" noProof="0" dirty="0" err="1"/>
              <a:t>differnt</a:t>
            </a:r>
            <a:r>
              <a:rPr lang="en-US" baseline="0" noProof="0" dirty="0"/>
              <a:t> beliefs, misconceptions and myth, write them down and share reflections. </a:t>
            </a:r>
          </a:p>
          <a:p>
            <a:r>
              <a:rPr lang="en-US" baseline="0" noProof="0" dirty="0"/>
              <a:t>Is anything comes up that is a myth but many believe try to ask around it and have them share perceptions and then dispel it in a sensitive manner if harmful and explain why it is harmful. </a:t>
            </a:r>
          </a:p>
          <a:p>
            <a:endParaRPr lang="en-US" baseline="0" noProof="0" dirty="0"/>
          </a:p>
          <a:p>
            <a:r>
              <a:rPr lang="en-US" baseline="0" noProof="0" dirty="0"/>
              <a:t>In the end,  point out that we are all products of our environments and as staff we need to challenge our own beliefs but also know the beliefs and myths in society and out communities so we can meet them, dispel them and remove attitudinal barriers through our work. If you have personal experience of harmful beliefs (positive or negative) from your field experience do share an example to reinforce your point. </a:t>
            </a:r>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29</a:t>
            </a:fld>
            <a:endParaRPr lang="en-US"/>
          </a:p>
        </p:txBody>
      </p:sp>
    </p:spTree>
    <p:extLst>
      <p:ext uri="{BB962C8B-B14F-4D97-AF65-F5344CB8AC3E}">
        <p14:creationId xmlns:p14="http://schemas.microsoft.com/office/powerpoint/2010/main" val="132255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Susan McGowan /Martina Orsander – 1 minutes</a:t>
            </a:r>
          </a:p>
          <a:p>
            <a:endParaRPr lang="en-US" b="1" noProof="0" dirty="0"/>
          </a:p>
          <a:p>
            <a:r>
              <a:rPr lang="en-US" b="1" noProof="0" dirty="0"/>
              <a:t>Charity model</a:t>
            </a:r>
          </a:p>
          <a:p>
            <a:r>
              <a:rPr lang="en-US" noProof="0" dirty="0"/>
              <a:t>The underlying approach in this model is that the </a:t>
            </a:r>
            <a:r>
              <a:rPr lang="en-US" b="1" noProof="0" dirty="0"/>
              <a:t>individuals impairment is the problem and they help from the outside</a:t>
            </a:r>
            <a:r>
              <a:rPr lang="en-US" noProof="0" dirty="0"/>
              <a:t>. </a:t>
            </a:r>
            <a:r>
              <a:rPr lang="en-US" sz="1200" noProof="0" dirty="0">
                <a:latin typeface="Gill Sans Infant Std" panose="020B0502020104020203" pitchFamily="34" charset="0"/>
                <a:cs typeface="Gill Sans Infant Std"/>
              </a:rPr>
              <a:t>In this slide, you will see what this approach might feel like as a child with a disability from the different text boxes.</a:t>
            </a:r>
          </a:p>
          <a:p>
            <a:endParaRPr lang="en-US" sz="1200" noProof="0" dirty="0">
              <a:latin typeface="Gill Sans Infant Std" panose="020B0502020104020203" pitchFamily="34" charset="0"/>
              <a:cs typeface="Gill Sans Infant Std"/>
            </a:endParaRPr>
          </a:p>
          <a:p>
            <a:endParaRPr lang="sv-SE" noProof="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559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Susan McGowan /Martina</a:t>
            </a:r>
            <a:r>
              <a:rPr lang="en-US" b="1" baseline="0" noProof="0" dirty="0"/>
              <a:t> Orsander</a:t>
            </a:r>
            <a:r>
              <a:rPr lang="en-US" b="1" noProof="0" dirty="0"/>
              <a:t> – 1 minute</a:t>
            </a:r>
          </a:p>
          <a:p>
            <a:endParaRPr lang="en-US" b="1" noProof="0" dirty="0"/>
          </a:p>
          <a:p>
            <a:r>
              <a:rPr lang="en-US" b="1" noProof="0" dirty="0"/>
              <a:t>Medical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underlying approach in this model is also that the </a:t>
            </a:r>
            <a:r>
              <a:rPr lang="en-US" b="1" noProof="0" dirty="0"/>
              <a:t>individuals impairment is the problem and they need to be fixed by the health system</a:t>
            </a:r>
            <a:r>
              <a:rPr lang="en-US" noProof="0" dirty="0"/>
              <a:t>. For participants joining today who are health professionals, by training you are likely to be familiar with the medical model of disability. You were trained to assess and fix the problem through medicine, surgery or rehabilitation.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Gill Sans Infant Std" panose="020B0502020104020203" pitchFamily="34" charset="0"/>
                <a:cs typeface="Gill Sans Infant Std"/>
              </a:rPr>
              <a:t>In this slide, you will see what this approach might feel like as a child with a disability from the different text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n-US" b="1" noProof="0"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 </a:t>
            </a:r>
            <a:r>
              <a:rPr lang="en-US" noProof="0" dirty="0"/>
              <a:t>From medical model came</a:t>
            </a:r>
            <a:r>
              <a:rPr lang="en-US" baseline="0" noProof="0" dirty="0"/>
              <a:t> a lot of rehabilitation, habilitation, assistive devices </a:t>
            </a:r>
            <a:r>
              <a:rPr lang="en-US" baseline="0" noProof="0" dirty="0" err="1"/>
              <a:t>etc</a:t>
            </a:r>
            <a:r>
              <a:rPr lang="en-US" baseline="0" noProof="0" dirty="0"/>
              <a:t> but the lack of dignity and equity and rights led persons with disabilities to push for a more social and rights based approach to disability which eventually led to the Convention on the Rights of Persons with Disabilities and our current view on disability.</a:t>
            </a:r>
            <a:endParaRPr lang="en-US" noProof="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9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Susan McGowan /Martina Orsander – 1 minute</a:t>
            </a:r>
          </a:p>
          <a:p>
            <a:endParaRPr lang="en-AU" dirty="0"/>
          </a:p>
          <a:p>
            <a:r>
              <a:rPr lang="en-AU" dirty="0"/>
              <a:t>The </a:t>
            </a:r>
            <a:r>
              <a:rPr lang="en-AU" b="1" dirty="0"/>
              <a:t>Social Model </a:t>
            </a:r>
            <a:r>
              <a:rPr lang="en-AU" dirty="0"/>
              <a:t>aligns with our understanding of Disability today, which has been agreed upon and endorsed by Organisations of People with Disability globally – </a:t>
            </a:r>
            <a:r>
              <a:rPr lang="en-AU" b="1" dirty="0"/>
              <a:t>disability is an interaction between an impairment and barriers in society</a:t>
            </a:r>
            <a:r>
              <a:rPr lang="en-AU" b="0" dirty="0"/>
              <a:t>.  In this slide, you will get a sense of what this approach might feel like as a person with disability – which is quite a contrast to the two earlier approaches.</a:t>
            </a:r>
          </a:p>
          <a:p>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66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A39E43E-7A49-43B9-B0C1-7CC055876271}" type="slidenum">
              <a:rPr lang="en-CA" smtClean="0">
                <a:solidFill>
                  <a:prstClr val="black"/>
                </a:solidFill>
              </a:rPr>
              <a:pPr/>
              <a:t>3</a:t>
            </a:fld>
            <a:endParaRPr lang="en-CA">
              <a:solidFill>
                <a:prstClr val="black"/>
              </a:solidFill>
            </a:endParaRPr>
          </a:p>
        </p:txBody>
      </p:sp>
    </p:spTree>
    <p:extLst>
      <p:ext uri="{BB962C8B-B14F-4D97-AF65-F5344CB8AC3E}">
        <p14:creationId xmlns:p14="http://schemas.microsoft.com/office/powerpoint/2010/main" val="329213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33</a:t>
            </a:fld>
            <a:endParaRPr lang="en-US"/>
          </a:p>
        </p:txBody>
      </p:sp>
    </p:spTree>
    <p:extLst>
      <p:ext uri="{BB962C8B-B14F-4D97-AF65-F5344CB8AC3E}">
        <p14:creationId xmlns:p14="http://schemas.microsoft.com/office/powerpoint/2010/main" val="125052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dirty="0"/>
              <a:t> </a:t>
            </a:r>
            <a:r>
              <a:rPr lang="en-AU" b="1" dirty="0"/>
              <a:t>3 minutes</a:t>
            </a:r>
          </a:p>
          <a:p>
            <a:endParaRPr lang="en-AU" dirty="0"/>
          </a:p>
          <a:p>
            <a:r>
              <a:rPr lang="en-AU" dirty="0"/>
              <a:t>Our understanding of Disability is evolving from simply a medical or charitable perspective. Lets listen to the perspectives of people with disabilities from around the world that are challenging myths, stereotypes and old ways of thinking about what a person with a disability can or cannot do. This video was produced by CBM for International Day of People with a Disability 2018 in collaboration with people with disabilities from around the world.</a:t>
            </a:r>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34</a:t>
            </a:fld>
            <a:endParaRPr lang="en-US"/>
          </a:p>
        </p:txBody>
      </p:sp>
    </p:spTree>
    <p:extLst>
      <p:ext uri="{BB962C8B-B14F-4D97-AF65-F5344CB8AC3E}">
        <p14:creationId xmlns:p14="http://schemas.microsoft.com/office/powerpoint/2010/main" val="2535668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Some</a:t>
            </a:r>
            <a:r>
              <a:rPr lang="sv-SE" dirty="0"/>
              <a:t> </a:t>
            </a:r>
            <a:r>
              <a:rPr lang="sv-SE" dirty="0" err="1"/>
              <a:t>examples</a:t>
            </a:r>
            <a:r>
              <a:rPr lang="sv-SE" dirty="0"/>
              <a:t>. </a:t>
            </a:r>
          </a:p>
          <a:p>
            <a:r>
              <a:rPr lang="sv-SE" dirty="0"/>
              <a:t>Point </a:t>
            </a:r>
            <a:r>
              <a:rPr lang="sv-SE" dirty="0" err="1"/>
              <a:t>out</a:t>
            </a:r>
            <a:r>
              <a:rPr lang="sv-SE" baseline="0" dirty="0"/>
              <a:t> </a:t>
            </a:r>
            <a:r>
              <a:rPr lang="sv-SE" baseline="0" dirty="0" err="1"/>
              <a:t>that</a:t>
            </a:r>
            <a:r>
              <a:rPr lang="sv-SE" baseline="0" dirty="0"/>
              <a:t> </a:t>
            </a:r>
            <a:r>
              <a:rPr lang="sv-SE" baseline="0" dirty="0" err="1"/>
              <a:t>being</a:t>
            </a:r>
            <a:r>
              <a:rPr lang="sv-SE" baseline="0" dirty="0"/>
              <a:t> </a:t>
            </a:r>
            <a:r>
              <a:rPr lang="sv-SE" baseline="0" dirty="0" err="1"/>
              <a:t>hidden</a:t>
            </a:r>
            <a:r>
              <a:rPr lang="sv-SE" baseline="0" dirty="0"/>
              <a:t> </a:t>
            </a:r>
            <a:r>
              <a:rPr lang="sv-SE" baseline="0" dirty="0" err="1"/>
              <a:t>needs</a:t>
            </a:r>
            <a:r>
              <a:rPr lang="sv-SE" baseline="0" dirty="0"/>
              <a:t> to be </a:t>
            </a:r>
            <a:r>
              <a:rPr lang="sv-SE" baseline="0" dirty="0" err="1"/>
              <a:t>worked</a:t>
            </a:r>
            <a:r>
              <a:rPr lang="sv-SE" baseline="0" dirty="0"/>
              <a:t> on and it is </a:t>
            </a:r>
            <a:r>
              <a:rPr lang="sv-SE" baseline="0" dirty="0" err="1"/>
              <a:t>often</a:t>
            </a:r>
            <a:r>
              <a:rPr lang="sv-SE" baseline="0" dirty="0"/>
              <a:t> </a:t>
            </a:r>
            <a:r>
              <a:rPr lang="sv-SE" baseline="0" dirty="0" err="1"/>
              <a:t>due</a:t>
            </a:r>
            <a:r>
              <a:rPr lang="sv-SE" baseline="0" dirty="0"/>
              <a:t> to </a:t>
            </a:r>
            <a:r>
              <a:rPr lang="sv-SE" baseline="0" dirty="0" err="1"/>
              <a:t>ignorance</a:t>
            </a:r>
            <a:endParaRPr lang="sv-SE" baseline="0"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35</a:t>
            </a:fld>
            <a:endParaRPr lang="en-US"/>
          </a:p>
        </p:txBody>
      </p:sp>
    </p:spTree>
    <p:extLst>
      <p:ext uri="{BB962C8B-B14F-4D97-AF65-F5344CB8AC3E}">
        <p14:creationId xmlns:p14="http://schemas.microsoft.com/office/powerpoint/2010/main" val="1368436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10"/>
          </p:nvPr>
        </p:nvSpPr>
        <p:spPr/>
        <p:txBody>
          <a:bodyPr/>
          <a:lstStyle/>
          <a:p>
            <a:fld id="{23FFFF08-BA74-3E4E-B67B-CFCBDE5D9836}" type="slidenum">
              <a:rPr lang="en-US" smtClean="0"/>
              <a:pPr/>
              <a:t>38</a:t>
            </a:fld>
            <a:endParaRPr lang="en-US"/>
          </a:p>
        </p:txBody>
      </p:sp>
    </p:spTree>
    <p:extLst>
      <p:ext uri="{BB962C8B-B14F-4D97-AF65-F5344CB8AC3E}">
        <p14:creationId xmlns:p14="http://schemas.microsoft.com/office/powerpoint/2010/main" val="3003397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cs typeface="Calibri"/>
              </a:rPr>
              <a:t> </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pPr/>
              <a:t>40</a:t>
            </a:fld>
            <a:endParaRPr lang="en-US"/>
          </a:p>
        </p:txBody>
      </p:sp>
    </p:spTree>
    <p:extLst>
      <p:ext uri="{BB962C8B-B14F-4D97-AF65-F5344CB8AC3E}">
        <p14:creationId xmlns:p14="http://schemas.microsoft.com/office/powerpoint/2010/main" val="3788605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Here</a:t>
            </a:r>
            <a:r>
              <a:rPr lang="sv-SE" dirty="0"/>
              <a:t> </a:t>
            </a:r>
            <a:r>
              <a:rPr lang="sv-SE" dirty="0" err="1"/>
              <a:t>are</a:t>
            </a:r>
            <a:r>
              <a:rPr lang="sv-SE" dirty="0"/>
              <a:t> </a:t>
            </a:r>
            <a:r>
              <a:rPr lang="sv-SE" dirty="0" err="1"/>
              <a:t>some</a:t>
            </a:r>
            <a:r>
              <a:rPr lang="sv-SE" dirty="0"/>
              <a:t> </a:t>
            </a:r>
            <a:r>
              <a:rPr lang="sv-SE" dirty="0" err="1"/>
              <a:t>examples</a:t>
            </a:r>
            <a:r>
              <a:rPr lang="sv-SE" baseline="0" dirty="0"/>
              <a:t> </a:t>
            </a:r>
            <a:r>
              <a:rPr lang="sv-SE" baseline="0" dirty="0" err="1"/>
              <a:t>of</a:t>
            </a:r>
            <a:r>
              <a:rPr lang="sv-SE" baseline="0" dirty="0"/>
              <a:t> </a:t>
            </a:r>
            <a:r>
              <a:rPr lang="sv-SE" baseline="0" dirty="0" err="1"/>
              <a:t>exclusion</a:t>
            </a:r>
            <a:r>
              <a:rPr lang="sv-SE" baseline="0" dirty="0"/>
              <a:t> </a:t>
            </a:r>
            <a:r>
              <a:rPr lang="sv-SE" baseline="0" dirty="0" err="1"/>
              <a:t>you</a:t>
            </a:r>
            <a:r>
              <a:rPr lang="sv-SE" baseline="0" dirty="0"/>
              <a:t> </a:t>
            </a:r>
            <a:r>
              <a:rPr lang="sv-SE" baseline="0" dirty="0" err="1"/>
              <a:t>can</a:t>
            </a:r>
            <a:r>
              <a:rPr lang="sv-SE" baseline="0" dirty="0"/>
              <a:t> list. </a:t>
            </a:r>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41</a:t>
            </a:fld>
            <a:endParaRPr lang="en-US"/>
          </a:p>
        </p:txBody>
      </p:sp>
    </p:spTree>
    <p:extLst>
      <p:ext uri="{BB962C8B-B14F-4D97-AF65-F5344CB8AC3E}">
        <p14:creationId xmlns:p14="http://schemas.microsoft.com/office/powerpoint/2010/main" val="711382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In</a:t>
            </a:r>
            <a:r>
              <a:rPr lang="en-US" baseline="0" noProof="0" dirty="0"/>
              <a:t> our work we will meet children with disabilities and their families in different phases of they life and especially on different levels when it comes to participating from all between complete isolation to full participation.  So let us take a look at this. </a:t>
            </a:r>
          </a:p>
          <a:p>
            <a:endParaRPr lang="en-US" baseline="0" noProof="0" dirty="0"/>
          </a:p>
          <a:p>
            <a:r>
              <a:rPr lang="en-US" baseline="0" noProof="0" dirty="0"/>
              <a:t>Some children as we know are very isolated at home.  Parents have a lot of challenges when there is a birth of a child with disabilities because of ignorance, fears, myths they know and attitudes in communities. Many children are discouraged from caring for the child in different ways and can be taunted by the community. Where this happens it is not uncommon to leave children home and keep them indoors.  The other aspect of this is when a person without impairment suddenly or over a period of time becomes impaired. This can happen through illness, injury, war </a:t>
            </a:r>
            <a:r>
              <a:rPr lang="en-US" baseline="0" noProof="0" dirty="0" err="1"/>
              <a:t>etc</a:t>
            </a:r>
            <a:r>
              <a:rPr lang="en-US" baseline="0" noProof="0" dirty="0"/>
              <a:t> etc. There often a stage of depression and not much they feel they can do in life etc.  Some people think their life is over- </a:t>
            </a:r>
          </a:p>
          <a:p>
            <a:endParaRPr lang="en-US" baseline="0" noProof="0" dirty="0"/>
          </a:p>
          <a:p>
            <a:r>
              <a:rPr lang="en-US" baseline="0" noProof="0" dirty="0"/>
              <a:t>The importance in these cases or any onset of disability is to understand either what it is (diagnosis) or at least that this is some form of impairment but you can still live a good life and there is help to get.  Many countries we work in have very few opportunities and services that can provide diagnosis so we need to learn how to work with children regardless of that. </a:t>
            </a:r>
          </a:p>
          <a:p>
            <a:endParaRPr lang="en-US" baseline="0" noProof="0" dirty="0"/>
          </a:p>
          <a:p>
            <a:r>
              <a:rPr lang="en-US" baseline="0" noProof="0" dirty="0"/>
              <a:t>One very important step to self worth is counselling. It is only through counselling and support parents and children themselves become aware that there are others with the same impairment and there is support to get and services to access- Counselling should be done by someone with the same impairment so a representative from a DPO is the best and they often have these services and activities already so better for them than for Save the Children alone to conduct such counselling. </a:t>
            </a:r>
          </a:p>
          <a:p>
            <a:endParaRPr lang="en-US" baseline="0" noProof="0" dirty="0"/>
          </a:p>
          <a:p>
            <a:r>
              <a:rPr lang="en-US" baseline="0" noProof="0" dirty="0"/>
              <a:t>Once counselling happens the individual and family will start to recognize role models who has overcome their personal challenges and now have full and meaningful lives.   This is when the person and family can join a DPO and start learning about their rights. </a:t>
            </a:r>
          </a:p>
          <a:p>
            <a:endParaRPr lang="en-US" baseline="0" noProof="0" dirty="0"/>
          </a:p>
          <a:p>
            <a:r>
              <a:rPr lang="en-US" baseline="0" noProof="0" dirty="0"/>
              <a:t>This in turn leads to a self-worth which is a must-have to be able to participate and feel included and actively engage in the community etc. </a:t>
            </a:r>
          </a:p>
          <a:p>
            <a:endParaRPr lang="en-US" baseline="0" noProof="0" dirty="0"/>
          </a:p>
          <a:p>
            <a:r>
              <a:rPr lang="en-US" baseline="0" noProof="0" dirty="0"/>
              <a:t>So in our work we will meet children that can be anywhere on this cycle and depending on where they are we can address the barriers and provide support and services or referral to services. </a:t>
            </a:r>
          </a:p>
          <a:p>
            <a:endParaRPr lang="en-US" baseline="0" noProof="0" dirty="0"/>
          </a:p>
          <a:p>
            <a:endParaRPr lang="en-US" baseline="0" noProof="0" dirty="0"/>
          </a:p>
          <a:p>
            <a:endParaRPr lang="en-US" baseline="0" dirty="0"/>
          </a:p>
          <a:p>
            <a:endParaRPr lang="en-US" baseline="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43</a:t>
            </a:fld>
            <a:endParaRPr lang="en-US"/>
          </a:p>
        </p:txBody>
      </p:sp>
    </p:spTree>
    <p:extLst>
      <p:ext uri="{BB962C8B-B14F-4D97-AF65-F5344CB8AC3E}">
        <p14:creationId xmlns:p14="http://schemas.microsoft.com/office/powerpoint/2010/main" val="18709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Non-discrimination: </a:t>
            </a:r>
            <a:r>
              <a:rPr lang="en-GB" sz="1200" kern="1200" dirty="0">
                <a:solidFill>
                  <a:schemeClr val="tx1"/>
                </a:solidFill>
                <a:effectLst/>
                <a:latin typeface="+mn-lt"/>
                <a:ea typeface="+mn-ea"/>
                <a:cs typeface="+mn-cs"/>
              </a:rPr>
              <a:t>Those involved in the case management process must treat each child based on his or her individual needs. Children and families should not be discriminated against based on their gender, age, religion, disability, ethnicity, race, sexual orientation, economic status or other factors. Children should be given a choice in speaking with male or female case workers based on what makes them feel most comfortable and children and families should be able to communicate to the case worker in their own language, </a:t>
            </a:r>
            <a:r>
              <a:rPr lang="en-GB" sz="1200" b="1" kern="1200" dirty="0">
                <a:solidFill>
                  <a:schemeClr val="tx2"/>
                </a:solidFill>
                <a:effectLst/>
                <a:latin typeface="+mn-lt"/>
                <a:ea typeface="+mn-ea"/>
                <a:cs typeface="+mn-cs"/>
              </a:rPr>
              <a:t>including national sign language or in exceptional cases non-verbal communication. Case workers must actively work to avoid judgmental, derogatory or negative language in their work and challenge discrimination and prejudice in policies and practices.</a:t>
            </a:r>
            <a:endParaRPr lang="sv-SE" sz="1200" b="1" kern="1200" dirty="0">
              <a:solidFill>
                <a:schemeClr val="tx2"/>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Seek informed consent and/or informed assent (</a:t>
            </a:r>
            <a:r>
              <a:rPr lang="en-GB" sz="1200" b="1" i="1" kern="1200" dirty="0">
                <a:solidFill>
                  <a:schemeClr val="tx1"/>
                </a:solidFill>
                <a:effectLst/>
                <a:latin typeface="+mn-lt"/>
                <a:ea typeface="+mn-ea"/>
                <a:cs typeface="+mn-cs"/>
              </a:rPr>
              <a:t>see section 6</a:t>
            </a:r>
            <a:r>
              <a:rPr lang="en-US"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 Information Management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Informed consent is the voluntary agreement of a person who exercises free and informed choice. To give </a:t>
            </a:r>
            <a:r>
              <a:rPr lang="en-GB" sz="1200" i="1" kern="1200" dirty="0">
                <a:solidFill>
                  <a:schemeClr val="tx1"/>
                </a:solidFill>
                <a:effectLst/>
                <a:latin typeface="+mn-lt"/>
                <a:ea typeface="+mn-ea"/>
                <a:cs typeface="+mn-cs"/>
              </a:rPr>
              <a:t>informed consent,</a:t>
            </a:r>
            <a:r>
              <a:rPr lang="en-GB" sz="1200" kern="1200" dirty="0">
                <a:solidFill>
                  <a:schemeClr val="tx1"/>
                </a:solidFill>
                <a:effectLst/>
                <a:latin typeface="+mn-lt"/>
                <a:ea typeface="+mn-ea"/>
                <a:cs typeface="+mn-cs"/>
              </a:rPr>
              <a:t> children and families must fully understand the services and options available, the potential risks and benefits to receiving services, and how information will be collected and used. Children and families also need to understand when and why confidentiality would be broken. </a:t>
            </a:r>
            <a:r>
              <a:rPr lang="en-GB" sz="1200" i="1" kern="1200" dirty="0">
                <a:solidFill>
                  <a:schemeClr val="tx1"/>
                </a:solidFill>
                <a:effectLst/>
                <a:latin typeface="+mn-lt"/>
                <a:ea typeface="+mn-ea"/>
                <a:cs typeface="+mn-cs"/>
              </a:rPr>
              <a:t>Informed assent </a:t>
            </a:r>
            <a:r>
              <a:rPr lang="en-GB" sz="1200" kern="1200" dirty="0">
                <a:solidFill>
                  <a:schemeClr val="tx1"/>
                </a:solidFill>
                <a:effectLst/>
                <a:latin typeface="+mn-lt"/>
                <a:ea typeface="+mn-ea"/>
                <a:cs typeface="+mn-cs"/>
              </a:rPr>
              <a:t>is the </a:t>
            </a:r>
            <a:r>
              <a:rPr lang="en-GB" sz="1200" kern="1200" dirty="0" err="1">
                <a:solidFill>
                  <a:schemeClr val="tx1"/>
                </a:solidFill>
                <a:effectLst/>
                <a:latin typeface="+mn-lt"/>
                <a:ea typeface="+mn-ea"/>
                <a:cs typeface="+mn-cs"/>
              </a:rPr>
              <a:t>willingnes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 to participate in services. It is used when children are too young either by law or biologically to give informed consent, but still old enough to agree to participate. </a:t>
            </a:r>
            <a:r>
              <a:rPr lang="en-GB" sz="1200" b="1" kern="1200" dirty="0">
                <a:solidFill>
                  <a:schemeClr val="tx1"/>
                </a:solidFill>
                <a:effectLst/>
                <a:latin typeface="+mn-lt"/>
                <a:ea typeface="+mn-ea"/>
                <a:cs typeface="+mn-cs"/>
              </a:rPr>
              <a:t>Special consideration should be taken to children with intellectual disabilities and learning difficulties to ensure that the child understands his or her options and that caregivers do not decide on behalf of children. All means of communication should be exhausted to explain the options available before the assumption is made that the child does not have the cognitive ability to understand. </a:t>
            </a:r>
            <a:r>
              <a:rPr lang="en-US" sz="1200" b="1"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Respect confidentiality: </a:t>
            </a:r>
            <a:r>
              <a:rPr lang="en-GB" sz="1200" kern="1200" dirty="0">
                <a:solidFill>
                  <a:schemeClr val="tx1"/>
                </a:solidFill>
                <a:effectLst/>
                <a:latin typeface="+mn-lt"/>
                <a:ea typeface="+mn-ea"/>
                <a:cs typeface="+mn-cs"/>
              </a:rPr>
              <a:t>Those involved in the case management process need to ensure children and families’ right to privacy. This includes how information is stored, shared, and released to others. The term “</a:t>
            </a:r>
            <a:r>
              <a:rPr lang="en-GB" sz="1200" b="1" kern="1200" dirty="0">
                <a:solidFill>
                  <a:schemeClr val="tx1"/>
                </a:solidFill>
                <a:effectLst/>
                <a:latin typeface="+mn-lt"/>
                <a:ea typeface="+mn-ea"/>
                <a:cs typeface="+mn-cs"/>
              </a:rPr>
              <a:t>need-to-know</a:t>
            </a:r>
            <a:r>
              <a:rPr lang="en-GB" sz="1200" kern="1200" dirty="0">
                <a:solidFill>
                  <a:schemeClr val="tx1"/>
                </a:solidFill>
                <a:effectLst/>
                <a:latin typeface="+mn-lt"/>
                <a:ea typeface="+mn-ea"/>
                <a:cs typeface="+mn-cs"/>
              </a:rPr>
              <a:t>” describes limiting information, especially sensitive information, to only those that “need to know” in order to protect the child. Respecting confidentiality requires service providers to protect information gathered about a child and collecting storing and keeping information safely with agreed data protection policies. Case workers should not identify the names of the children or share identifying information about them to anyone who is not directly involved in the case, this includes other case workers</a:t>
            </a:r>
            <a:r>
              <a:rPr lang="en-GB" sz="1200" b="1" kern="1200" dirty="0">
                <a:solidFill>
                  <a:schemeClr val="tx1"/>
                </a:solidFill>
                <a:effectLst/>
                <a:latin typeface="+mn-lt"/>
                <a:ea typeface="+mn-ea"/>
                <a:cs typeface="+mn-cs"/>
              </a:rPr>
              <a:t>. In the case of use of interpreters, sign language interpreters or non-verbal communication experts a confidentiality agreement must be signed with said individual. This is particularly important of the person belongs to the same community as the child. Using caregivers and relatives close to the child as interpreters and communicators comes with certain risks and should at times be avoided depending on the situation of the particular child</a:t>
            </a:r>
            <a:r>
              <a:rPr lang="en-US" sz="1200" b="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There are some limits in confidentiality when it comes to identifying immediate safety concerns for a child or being required by law to report a crime. The limits to confidentiality must be explained to children and families at the beginning of the assessment.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7 in the versions I received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Of the child</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Lets discuss this</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Lets discuss this</a:t>
            </a:r>
            <a:endParaRPr lang="sv-SE"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Base all actions on sound knowledge of child development, child rights, and child protection: </a:t>
            </a:r>
            <a:r>
              <a:rPr lang="en-GB" sz="1200" kern="1200" dirty="0">
                <a:solidFill>
                  <a:schemeClr val="tx1"/>
                </a:solidFill>
                <a:effectLst/>
                <a:latin typeface="+mn-lt"/>
                <a:ea typeface="+mn-ea"/>
                <a:cs typeface="+mn-cs"/>
              </a:rPr>
              <a:t>Case workers and their supervisors must understand vulnerabilities, power dynamics, and risk factors to help meet the underlying and often unspoken needs of children and their families. A strong understanding of child development will help the case workers to better involve and communicate with children based on their age, gender, ability and evolving capacity. Specific training may be needed for working with very young children (aged 0-3) if there are large number of this age group identified in the criteria of the programme. </a:t>
            </a:r>
            <a:r>
              <a:rPr lang="en-GB" sz="1200" b="1" kern="1200" dirty="0">
                <a:solidFill>
                  <a:schemeClr val="tx1"/>
                </a:solidFill>
                <a:effectLst/>
                <a:latin typeface="+mn-lt"/>
                <a:ea typeface="+mn-ea"/>
                <a:cs typeface="+mn-cs"/>
              </a:rPr>
              <a:t>This may also apply to working with children with intellectual disabilities or severe learning difficulties or children who are non-verbal. </a:t>
            </a:r>
            <a:r>
              <a:rPr lang="en-GB" sz="1200" kern="1200" dirty="0">
                <a:solidFill>
                  <a:schemeClr val="tx1"/>
                </a:solidFill>
                <a:effectLst/>
                <a:latin typeface="+mn-lt"/>
                <a:ea typeface="+mn-ea"/>
                <a:cs typeface="+mn-cs"/>
              </a:rPr>
              <a:t>Save the Children’s programming is based on children’s rights and this understanding is vital to understanding international norms and standards are incorporated. A strong understanding of gendered norms and power relations is also necessary in order to provide gender sensitive case management. Additional training on the specific needs of some children is also required to handle sensitive cases. Please see section 8 on the specific needs of children who have been sexually exploited, are unaccompanied or separated, and/or are on the move. Without specific knowledge of these areas, case plans will not adequately address children’s needs and rights and may cause unintended harm.</a:t>
            </a:r>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45</a:t>
            </a:fld>
            <a:endParaRPr lang="en-US"/>
          </a:p>
        </p:txBody>
      </p:sp>
    </p:spTree>
    <p:extLst>
      <p:ext uri="{BB962C8B-B14F-4D97-AF65-F5344CB8AC3E}">
        <p14:creationId xmlns:p14="http://schemas.microsoft.com/office/powerpoint/2010/main" val="2999009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0"/>
              </a:spcBef>
              <a:spcAft>
                <a:spcPct val="0"/>
              </a:spcAft>
              <a:buClr>
                <a:schemeClr val="tx1"/>
              </a:buClr>
              <a:buSzTx/>
              <a:buFontTx/>
              <a:buChar char="→"/>
              <a:tabLst/>
              <a:defRPr/>
            </a:pPr>
            <a:r>
              <a:rPr kumimoji="0" lang="en-US" altLang="sv-SE" sz="1200" b="0" i="0" u="none" strike="noStrike" cap="none" normalizeH="0" baseline="0" dirty="0">
                <a:ln>
                  <a:noFill/>
                </a:ln>
                <a:solidFill>
                  <a:srgbClr val="000000"/>
                </a:solidFill>
                <a:effectLst/>
                <a:latin typeface="Gill Sans Infant Std" panose="020B0502020104020203" pitchFamily="34" charset="0"/>
                <a:ea typeface="Calibri" panose="020F0502020204030204" pitchFamily="34" charset="0"/>
                <a:cs typeface="Calibri" panose="020F0502020204030204" pitchFamily="34" charset="0"/>
              </a:rPr>
              <a:t>How are children currently being protected? What government led, community based structures exist to respond to protection needs of children</a:t>
            </a:r>
            <a:r>
              <a:rPr kumimoji="0" lang="en-US" altLang="sv-SE" sz="1200" b="0" i="0" u="sng" strike="noStrike" cap="none" normalizeH="0" baseline="0" dirty="0">
                <a:ln>
                  <a:noFill/>
                </a:ln>
                <a:solidFill>
                  <a:srgbClr val="008080"/>
                </a:solidFill>
                <a:effectLst/>
                <a:latin typeface="Gill Sans Infant Std" panose="020B0502020104020203" pitchFamily="34" charset="0"/>
                <a:ea typeface="Calibri" panose="020F0502020204030204" pitchFamily="34" charset="0"/>
                <a:cs typeface="Calibri" panose="020F0502020204030204" pitchFamily="34" charset="0"/>
              </a:rPr>
              <a:t> and which children do or do not access these</a:t>
            </a:r>
            <a:r>
              <a:rPr kumimoji="0" lang="en-US" altLang="sv-SE" sz="1200" b="0" i="0" u="none" strike="noStrike" cap="none" normalizeH="0" baseline="0" dirty="0">
                <a:ln>
                  <a:noFill/>
                </a:ln>
                <a:solidFill>
                  <a:srgbClr val="000000"/>
                </a:solidFill>
                <a:effectLst/>
                <a:latin typeface="Gill Sans Infant Std" panose="020B0502020104020203" pitchFamily="34" charset="0"/>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Information for the context analysis can be gained from</a:t>
            </a: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GB" altLang="sv-SE"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sv-SE"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Review</a:t>
            </a: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the CRSA, country</a:t>
            </a: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reports, situation reports</a:t>
            </a: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assessments, multi-sectoral needs assessments, and general or rapid child protection needs assessments including desk reviews that may have already been conducted.</a:t>
            </a:r>
            <a:endParaRPr kumimoji="0" lang="en-GB" altLang="sv-SE"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GB" altLang="sv-SE"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Consultation</a:t>
            </a:r>
            <a:r>
              <a:rPr kumimoji="0" lang="en-GB" altLang="sv-S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with key stakeholders, including children, families and communities. </a:t>
            </a:r>
            <a:r>
              <a:rPr kumimoji="0" lang="en-GB" altLang="sv-SE" sz="11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Consultations should ensure equitable participation of different groups, such as boys, girls, women and men, including those with disabilities through Disabled Persons’ Organisations (DPOs) (. </a:t>
            </a:r>
            <a:endParaRPr kumimoji="0" lang="en-GB" altLang="sv-SE" sz="6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
                <a:schemeClr val="tx1"/>
              </a:buClr>
              <a:buSzTx/>
              <a:buFontTx/>
              <a:buChar char="→"/>
              <a:tabLst/>
              <a:defRPr/>
            </a:pPr>
            <a:r>
              <a:rPr kumimoji="0" lang="en-US" altLang="sv-SE"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HelveticaNeue-Light"/>
              </a:rPr>
              <a:t>Community perceptions</a:t>
            </a:r>
            <a:r>
              <a:rPr kumimoji="0" lang="en-US" altLang="sv-SE"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HelveticaNeue-Light"/>
              </a:rPr>
              <a:t> of concepts, such as child protection risks, harms, and </a:t>
            </a:r>
            <a:r>
              <a:rPr kumimoji="0" lang="en-US" altLang="sv-SE"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HelveticaNeue-Light"/>
              </a:rPr>
              <a:t>local</a:t>
            </a:r>
            <a:r>
              <a:rPr kumimoji="0" lang="en-US" altLang="sv-SE" sz="12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HelveticaNeue-Light"/>
              </a:rPr>
              <a:t>/traditional</a:t>
            </a:r>
            <a:r>
              <a:rPr kumimoji="0" lang="en-US" altLang="sv-SE"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HelveticaNeue-Light"/>
              </a:rPr>
              <a:t> norms and values</a:t>
            </a:r>
            <a:r>
              <a:rPr kumimoji="0" lang="en-US" altLang="sv-SE"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HelveticaNeue-Light"/>
              </a:rPr>
              <a:t> that support prevalence of certain practices</a:t>
            </a:r>
            <a:r>
              <a:rPr kumimoji="0" lang="en-US" altLang="sv-SE" sz="12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HelveticaNeue-Light"/>
              </a:rPr>
              <a:t>, such as different forms of sexual and gender-based violence</a:t>
            </a:r>
            <a:r>
              <a:rPr kumimoji="0" lang="en-GB" altLang="sv-SE" sz="12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or systematic discrimination of children with disabilities.</a:t>
            </a:r>
            <a:r>
              <a:rPr kumimoji="0" lang="en-US" altLang="sv-SE" sz="1200" b="0" i="0" u="sng" strike="noStrike" cap="none" normalizeH="0" baseline="0" dirty="0">
                <a:ln>
                  <a:noFill/>
                </a:ln>
                <a:solidFill>
                  <a:srgbClr val="FF0000"/>
                </a:solidFill>
                <a:effectLst/>
                <a:latin typeface="Calibri" panose="020F0502020204030204" pitchFamily="34" charset="0"/>
                <a:ea typeface="Calibri" panose="020F0502020204030204" pitchFamily="34" charset="0"/>
                <a:cs typeface="HelveticaNeue-Light"/>
              </a:rPr>
              <a:t>. </a:t>
            </a:r>
            <a:r>
              <a:rPr kumimoji="0" lang="en-US" altLang="sv-SE" sz="12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HelveticaNeue-Light"/>
              </a:rPr>
              <a:t>.</a:t>
            </a:r>
            <a:r>
              <a:rPr kumimoji="0" lang="en-US" altLang="sv-SE" sz="12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sv-SE" sz="20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
                <a:schemeClr val="tx1"/>
              </a:buClr>
              <a:buSzTx/>
              <a:buFontTx/>
              <a:buChar char="→"/>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Information should be collected on physical, structural and attitudinal barriers faced by children with disabilities and their caregivers to accessing services, support and information and their root causes should be identified. Barriers may include:</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Discriminatory practices against girls with disabilities in obtaining reproductive health care (e.g., denial of information or services); </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Difficulty reaching services due to distance or lack of transport; </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Inaccessible facilities (e.g., schools, hospitals or child-friendly spaces with stairs and no ramp, toilets that are not wheelchair-accessible); </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Prejudice, fear or excluding attitudes amongst  community members, service providers, family members and also case workers;</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Lack of knowledge and support from case workers; and </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Lack of suitable supplies for children with disabilities (e.g., appropriate-sized wheelchairs, crutches, hearing aids</a:t>
            </a:r>
            <a:r>
              <a:rPr kumimoji="0" lang="en-US" altLang="sv-SE" sz="14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etc.). </a:t>
            </a:r>
            <a:endParaRPr kumimoji="0" lang="sv-SE" altLang="sv-SE" sz="1000" b="0" i="0" u="none" strike="noStrike" cap="none" normalizeH="0" baseline="0" dirty="0">
              <a:ln>
                <a:noFill/>
              </a:ln>
              <a:solidFill>
                <a:schemeClr val="tx1"/>
              </a:solidFill>
              <a:effectLst/>
              <a:latin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sv-SE" b="0" i="0" u="sng" strike="noStrike" cap="none" normalizeH="0" baseline="0" dirty="0">
                <a:ln>
                  <a:noFill/>
                </a:ln>
                <a:solidFill>
                  <a:srgbClr val="008080"/>
                </a:solidFill>
                <a:effectLst/>
                <a:latin typeface="Gill Sans MT"/>
                <a:ea typeface="Calibri" panose="020F0502020204030204" pitchFamily="34" charset="0"/>
                <a:cs typeface="Times New Roman" panose="02020603050405020304" pitchFamily="18" charset="0"/>
              </a:rPr>
              <a:t>Inaccessible information </a:t>
            </a:r>
            <a:endParaRPr kumimoji="0" lang="en-US" altLang="sv-SE" sz="3200" b="0" i="0" u="none" strike="noStrike" cap="none" normalizeH="0" baseline="0" dirty="0">
              <a:ln>
                <a:noFill/>
              </a:ln>
              <a:solidFill>
                <a:schemeClr val="tx1"/>
              </a:solidFill>
              <a:effectLst/>
              <a:latin typeface="Arial" panose="020B0604020202020204" pitchFamily="34" charset="0"/>
            </a:endParaRPr>
          </a:p>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3FFFF08-BA74-3E4E-B67B-CFCBDE5D9836}" type="slidenum">
              <a:rPr lang="en-US" smtClean="0"/>
              <a:pPr/>
              <a:t>46</a:t>
            </a:fld>
            <a:endParaRPr lang="en-US"/>
          </a:p>
        </p:txBody>
      </p:sp>
    </p:spTree>
    <p:extLst>
      <p:ext uri="{BB962C8B-B14F-4D97-AF65-F5344CB8AC3E}">
        <p14:creationId xmlns:p14="http://schemas.microsoft.com/office/powerpoint/2010/main" val="121170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The way disability is communicated should promote and support the human rights of people with disabilities. This document serves as a quick guide to inclusive communications and language through a lens of the human rights based approach. The approach, enshrined in the </a:t>
            </a:r>
            <a:r>
              <a:rPr lang="en-AU" sz="1200" b="0" i="1" u="none" strike="noStrike" kern="1200" baseline="0" dirty="0">
                <a:solidFill>
                  <a:schemeClr val="tx1"/>
                </a:solidFill>
                <a:latin typeface="+mn-lt"/>
                <a:ea typeface="+mn-ea"/>
                <a:cs typeface="+mn-cs"/>
              </a:rPr>
              <a:t>Convention of the Rights of Persons with Disabilities (CRPD), </a:t>
            </a:r>
            <a:r>
              <a:rPr lang="en-AU" sz="1200" b="0" i="0" u="none" strike="noStrike" kern="1200" baseline="0" dirty="0">
                <a:solidFill>
                  <a:schemeClr val="tx1"/>
                </a:solidFill>
                <a:latin typeface="+mn-lt"/>
                <a:ea typeface="+mn-ea"/>
                <a:cs typeface="+mn-cs"/>
              </a:rPr>
              <a:t>recognises that the experience of disability occurs when the way society is organised is unaccommodating to an individual’s needs and this creates barriers that prevent their participation. By reducing or removing these barriers, the experience of disability can be reduced. </a:t>
            </a:r>
          </a:p>
          <a:p>
            <a:r>
              <a:rPr lang="en-AU" sz="1200" b="0" i="0" u="none" strike="noStrike" kern="1200" baseline="0" dirty="0">
                <a:solidFill>
                  <a:schemeClr val="tx1"/>
                </a:solidFill>
                <a:latin typeface="+mn-lt"/>
                <a:ea typeface="+mn-ea"/>
                <a:cs typeface="+mn-cs"/>
              </a:rPr>
              <a:t>For example, it’s not that a child with a vision impairment is incapable of learning, but rather that the school isn’t accessible; it lacks Braille resources, the teachers have negative attitudes, and the government has no education policy for children with disabilities – all of these barriers are what keeps that child from achieving an education, not their impairment. The human rights based approach looks at ways of removing and reducing barriers that prevent people with disabilities from full participation in society.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Resource – CBM Language Guide</a:t>
            </a:r>
          </a:p>
        </p:txBody>
      </p:sp>
      <p:sp>
        <p:nvSpPr>
          <p:cNvPr id="4" name="Slide Number Placeholder 3"/>
          <p:cNvSpPr>
            <a:spLocks noGrp="1"/>
          </p:cNvSpPr>
          <p:nvPr>
            <p:ph type="sldNum" sz="quarter" idx="5"/>
          </p:nvPr>
        </p:nvSpPr>
        <p:spPr/>
        <p:txBody>
          <a:bodyPr/>
          <a:lstStyle/>
          <a:p>
            <a:fld id="{6020052F-B8E7-4F6C-86CF-89BF9FA8CE03}" type="slidenum">
              <a:rPr lang="en-AU" smtClean="0"/>
              <a:t>47</a:t>
            </a:fld>
            <a:endParaRPr lang="en-AU"/>
          </a:p>
        </p:txBody>
      </p:sp>
    </p:spTree>
    <p:extLst>
      <p:ext uri="{BB962C8B-B14F-4D97-AF65-F5344CB8AC3E}">
        <p14:creationId xmlns:p14="http://schemas.microsoft.com/office/powerpoint/2010/main" val="93525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Ask everyone</a:t>
            </a:r>
            <a:r>
              <a:rPr lang="en-US" baseline="0" noProof="0" dirty="0"/>
              <a:t> to do this on a paper in whichever language they want. The exercise is for participants to write something in the beginning of the training and then come back to it at the end.  They should not share this or do anything with what they have written, only keep it </a:t>
            </a:r>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4</a:t>
            </a:fld>
            <a:endParaRPr lang="en-US"/>
          </a:p>
        </p:txBody>
      </p:sp>
    </p:spTree>
    <p:extLst>
      <p:ext uri="{BB962C8B-B14F-4D97-AF65-F5344CB8AC3E}">
        <p14:creationId xmlns:p14="http://schemas.microsoft.com/office/powerpoint/2010/main" val="3513886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Can you review the words that you used earlier to describe a person with a disability – are there any that you would now disagree with?</a:t>
            </a:r>
          </a:p>
          <a:p>
            <a:endParaRPr lang="en-AU" dirty="0"/>
          </a:p>
          <a:p>
            <a:r>
              <a:rPr lang="en-GB" dirty="0"/>
              <a:t>Invalid; Invalids or the disabled, person with special needs, the handicapped or disabled persons. </a:t>
            </a:r>
          </a:p>
          <a:p>
            <a:r>
              <a:rPr lang="en-GB" dirty="0"/>
              <a:t>The deaf or hard of hearing or deaf-mutes. </a:t>
            </a:r>
          </a:p>
          <a:p>
            <a:pPr marL="285750" indent="-285750">
              <a:buFontTx/>
              <a:buChar char="-"/>
            </a:pPr>
            <a:r>
              <a:rPr lang="en-GB" dirty="0"/>
              <a:t>The blind or visually impaired. </a:t>
            </a:r>
          </a:p>
          <a:p>
            <a:pPr marL="285750" indent="-285750">
              <a:buFontTx/>
              <a:buChar char="-"/>
            </a:pPr>
            <a:r>
              <a:rPr lang="en-GB" dirty="0"/>
              <a:t>Spastic </a:t>
            </a:r>
          </a:p>
          <a:p>
            <a:pPr marL="285750" indent="-285750">
              <a:buFontTx/>
              <a:buChar char="-"/>
            </a:pPr>
            <a:r>
              <a:rPr lang="en-GB" dirty="0"/>
              <a:t>A paraplegic </a:t>
            </a:r>
          </a:p>
          <a:p>
            <a:pPr marL="285750" indent="-285750">
              <a:buFontTx/>
              <a:buChar char="-"/>
            </a:pPr>
            <a:r>
              <a:rPr lang="en-GB" dirty="0"/>
              <a:t>An autist or the autistic</a:t>
            </a:r>
          </a:p>
          <a:p>
            <a:endParaRPr lang="sv-SE" dirty="0"/>
          </a:p>
          <a:p>
            <a:pPr marL="285750" indent="-285750">
              <a:buFontTx/>
              <a:buChar char="-"/>
            </a:pPr>
            <a:r>
              <a:rPr lang="en-GB" dirty="0"/>
              <a:t>Amputee </a:t>
            </a:r>
          </a:p>
          <a:p>
            <a:pPr marL="285750" indent="-285750">
              <a:buFontTx/>
              <a:buChar char="-"/>
            </a:pPr>
            <a:r>
              <a:rPr lang="en-GB" dirty="0"/>
              <a:t>Person suffering from Downs Syndrome </a:t>
            </a:r>
          </a:p>
          <a:p>
            <a:pPr marL="285750" indent="-285750">
              <a:buFontTx/>
              <a:buChar char="-"/>
            </a:pPr>
            <a:r>
              <a:rPr lang="en-GB" dirty="0"/>
              <a:t>- Mentally retarded </a:t>
            </a:r>
          </a:p>
          <a:p>
            <a:pPr marL="285750" indent="-285750">
              <a:buFontTx/>
              <a:buChar char="-"/>
            </a:pPr>
            <a:r>
              <a:rPr lang="en-GB" dirty="0"/>
              <a:t>Developmentally challenged children </a:t>
            </a:r>
          </a:p>
          <a:p>
            <a:pPr marL="285750" indent="-285750">
              <a:buFontTx/>
              <a:buChar char="-"/>
            </a:pPr>
            <a:r>
              <a:rPr lang="en-GB" dirty="0"/>
              <a:t>Normal schools </a:t>
            </a:r>
          </a:p>
          <a:p>
            <a:pPr marL="285750" indent="-285750">
              <a:buFontTx/>
              <a:buChar char="-"/>
            </a:pPr>
            <a:r>
              <a:rPr lang="en-GB" dirty="0"/>
              <a:t>- Speech disorders </a:t>
            </a:r>
          </a:p>
          <a:p>
            <a:pPr marL="285750" indent="-285750">
              <a:buFontTx/>
              <a:buChar char="-"/>
            </a:pPr>
            <a:r>
              <a:rPr lang="en-GB" dirty="0"/>
              <a:t>- Persons with attention disorders or hyperactivity </a:t>
            </a:r>
          </a:p>
          <a:p>
            <a:pPr marL="285750" indent="-285750">
              <a:buFontTx/>
              <a:buChar char="-"/>
            </a:pPr>
            <a:r>
              <a:rPr lang="en-GB" dirty="0"/>
              <a:t>Persons with autistic spectrum disorders </a:t>
            </a:r>
          </a:p>
          <a:p>
            <a:pPr marL="285750" indent="-285750">
              <a:buFontTx/>
              <a:buChar char="-"/>
            </a:pPr>
            <a:r>
              <a:rPr lang="en-GB" dirty="0"/>
              <a:t>Persons with motor disorders </a:t>
            </a:r>
          </a:p>
          <a:p>
            <a:pPr marL="285750" indent="-285750">
              <a:buFontTx/>
              <a:buChar char="-"/>
            </a:pPr>
            <a:r>
              <a:rPr lang="en-GB" dirty="0"/>
              <a:t>- Persons with behavioural problems and emotional disorders </a:t>
            </a:r>
          </a:p>
          <a:p>
            <a:pPr marL="285750" indent="-285750">
              <a:buFontTx/>
              <a:buChar char="-"/>
            </a:pPr>
            <a:r>
              <a:rPr lang="en-GB" dirty="0"/>
              <a:t>Special schools</a:t>
            </a:r>
          </a:p>
          <a:p>
            <a:pPr marL="285750" indent="-285750">
              <a:buFontTx/>
              <a:buChar char="-"/>
            </a:pPr>
            <a:endParaRPr lang="sv-SE" dirty="0"/>
          </a:p>
          <a:p>
            <a:pPr marL="285750" indent="-285750">
              <a:buFontTx/>
              <a:buChar char="-"/>
            </a:pPr>
            <a:endParaRPr lang="sv-SE" dirty="0"/>
          </a:p>
          <a:p>
            <a:r>
              <a:rPr lang="en-GB" dirty="0"/>
              <a:t>Persons with disabilities. </a:t>
            </a:r>
          </a:p>
          <a:p>
            <a:pPr marL="285750" indent="-285750">
              <a:buFontTx/>
              <a:buChar char="-"/>
            </a:pPr>
            <a:r>
              <a:rPr lang="en-GB" dirty="0"/>
              <a:t>Deaf person, hard of hearing person, or person with hearing impairment. </a:t>
            </a:r>
          </a:p>
          <a:p>
            <a:pPr marL="285750" indent="-285750">
              <a:buFontTx/>
              <a:buChar char="-"/>
            </a:pPr>
            <a:r>
              <a:rPr lang="en-GB" dirty="0"/>
              <a:t>Blind person or visually impaired person. </a:t>
            </a:r>
          </a:p>
          <a:p>
            <a:pPr marL="285750" indent="-285750">
              <a:buFontTx/>
              <a:buChar char="-"/>
            </a:pPr>
            <a:r>
              <a:rPr lang="en-GB" dirty="0"/>
              <a:t>Person with cerebral palsy; </a:t>
            </a:r>
          </a:p>
          <a:p>
            <a:pPr marL="285750" indent="-285750">
              <a:buFontTx/>
              <a:buChar char="-"/>
            </a:pPr>
            <a:r>
              <a:rPr lang="en-GB" dirty="0"/>
              <a:t>Person with paraplegia; </a:t>
            </a:r>
          </a:p>
          <a:p>
            <a:pPr marL="285750" indent="-285750">
              <a:buFontTx/>
              <a:buChar char="-"/>
            </a:pPr>
            <a:r>
              <a:rPr lang="en-GB" dirty="0"/>
              <a:t>- Person with poliomyelitis; </a:t>
            </a:r>
          </a:p>
          <a:p>
            <a:pPr marL="285750" indent="-285750">
              <a:buFontTx/>
              <a:buChar char="-"/>
            </a:pPr>
            <a:r>
              <a:rPr lang="en-GB" dirty="0"/>
              <a:t>Person with the consequences of muscle disease; </a:t>
            </a:r>
          </a:p>
          <a:p>
            <a:pPr marL="285750" indent="-285750">
              <a:buFontTx/>
              <a:buChar char="-"/>
            </a:pPr>
            <a:r>
              <a:rPr lang="en-GB" dirty="0"/>
              <a:t>- Person with severe chronic illnesses; </a:t>
            </a:r>
          </a:p>
          <a:p>
            <a:pPr marL="285750" indent="-285750">
              <a:buFontTx/>
              <a:buChar char="-"/>
            </a:pPr>
            <a:r>
              <a:rPr lang="en-GB" dirty="0"/>
              <a:t>Person with physical disabilities. </a:t>
            </a:r>
          </a:p>
          <a:p>
            <a:pPr marL="285750" indent="-285750">
              <a:buFontTx/>
              <a:buChar char="-"/>
            </a:pPr>
            <a:r>
              <a:rPr lang="en-GB" dirty="0"/>
              <a:t>Person with autism; person or children in the autistic spectrum. </a:t>
            </a:r>
          </a:p>
          <a:p>
            <a:pPr marL="285750" indent="-285750">
              <a:buFontTx/>
              <a:buChar char="-"/>
            </a:pPr>
            <a:r>
              <a:rPr lang="en-GB" dirty="0"/>
              <a:t>Person with physical disabilities, person with an amputated body part, person without a leg or arm, etc. </a:t>
            </a:r>
          </a:p>
          <a:p>
            <a:pPr marL="285750" indent="-285750">
              <a:buFontTx/>
              <a:buChar char="-"/>
            </a:pPr>
            <a:r>
              <a:rPr lang="en-GB" dirty="0"/>
              <a:t>Person or child with Downs Syndrome </a:t>
            </a:r>
          </a:p>
          <a:p>
            <a:pPr marL="285750" indent="-285750">
              <a:buFontTx/>
              <a:buChar char="-"/>
            </a:pPr>
            <a:r>
              <a:rPr lang="en-GB" dirty="0"/>
              <a:t>- Person with intellectual difficulties </a:t>
            </a:r>
          </a:p>
          <a:p>
            <a:pPr marL="285750" indent="-285750">
              <a:buFontTx/>
              <a:buChar char="-"/>
            </a:pPr>
            <a:r>
              <a:rPr lang="en-GB" dirty="0"/>
              <a:t>Children with learning difficulties </a:t>
            </a:r>
          </a:p>
          <a:p>
            <a:pPr marL="285750" indent="-285750">
              <a:buFontTx/>
              <a:buChar char="-"/>
            </a:pPr>
            <a:r>
              <a:rPr lang="en-GB" dirty="0"/>
              <a:t>- Persons with voice and speech impairments </a:t>
            </a:r>
          </a:p>
          <a:p>
            <a:pPr marL="285750" indent="-285750">
              <a:buFontTx/>
              <a:buChar char="-"/>
            </a:pPr>
            <a:r>
              <a:rPr lang="en-GB" dirty="0"/>
              <a:t>Persons with impaired attention / hyperactivity </a:t>
            </a:r>
          </a:p>
          <a:p>
            <a:pPr marL="285750" indent="-285750">
              <a:buFontTx/>
              <a:buChar char="-"/>
            </a:pPr>
            <a:r>
              <a:rPr lang="en-GB" dirty="0"/>
              <a:t>- Persons with autism spectrum </a:t>
            </a:r>
          </a:p>
          <a:p>
            <a:pPr marL="285750" indent="-285750">
              <a:buFontTx/>
              <a:buChar char="-"/>
            </a:pPr>
            <a:r>
              <a:rPr lang="en-GB" dirty="0"/>
              <a:t>Persons with reduced motor ability </a:t>
            </a:r>
          </a:p>
          <a:p>
            <a:pPr marL="285750" indent="-285750">
              <a:buFontTx/>
              <a:buChar char="-"/>
            </a:pPr>
            <a:r>
              <a:rPr lang="en-GB" dirty="0"/>
              <a:t>- Persons with behavioural and emotional disabilities </a:t>
            </a:r>
          </a:p>
          <a:p>
            <a:pPr marL="285750" indent="-285750">
              <a:buFontTx/>
              <a:buChar char="-"/>
            </a:pPr>
            <a:r>
              <a:rPr lang="en-GB" dirty="0"/>
              <a:t>Schools for special education </a:t>
            </a:r>
          </a:p>
          <a:p>
            <a:endParaRPr lang="sv-SE" dirty="0"/>
          </a:p>
          <a:p>
            <a:endParaRPr lang="en-GB" dirty="0"/>
          </a:p>
          <a:p>
            <a:pPr marL="285750" indent="-285750">
              <a:buFontTx/>
              <a:buChar char="-"/>
            </a:pPr>
            <a:endParaRPr lang="en-GB" dirty="0"/>
          </a:p>
          <a:p>
            <a:endParaRPr lang="en-GB"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0052F-B8E7-4F6C-86CF-89BF9FA8CE0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830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A39E43E-7A49-43B9-B0C1-7CC055876271}"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989741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Aft>
                <a:spcPts val="0"/>
              </a:spcAft>
              <a:buFont typeface="Arial" panose="020B0604020202020204" pitchFamily="34" charset="0"/>
              <a:buNone/>
            </a:pPr>
            <a:r>
              <a:rPr lang="en-GB" dirty="0"/>
              <a:t>Make</a:t>
            </a:r>
            <a:r>
              <a:rPr lang="en-GB" baseline="0" dirty="0"/>
              <a:t> clear that this convention is unique because it is developed by persons with disabilities i.e. the rights holders.  There are also good general comments from the committee</a:t>
            </a:r>
          </a:p>
          <a:p>
            <a:pPr marL="0" indent="0" algn="just">
              <a:spcAft>
                <a:spcPts val="0"/>
              </a:spcAft>
              <a:buFont typeface="Arial" panose="020B0604020202020204" pitchFamily="34" charset="0"/>
              <a:buNone/>
            </a:pPr>
            <a:endParaRPr lang="en-GB" baseline="0" dirty="0"/>
          </a:p>
          <a:p>
            <a:pPr marL="0" indent="0" algn="just">
              <a:spcAft>
                <a:spcPts val="0"/>
              </a:spcAft>
              <a:buFont typeface="Arial" panose="020B0604020202020204" pitchFamily="34" charset="0"/>
              <a:buNone/>
            </a:pPr>
            <a:r>
              <a:rPr lang="en-GB" baseline="0" dirty="0"/>
              <a:t>See more on next slide and use whichever slide. </a:t>
            </a:r>
          </a:p>
        </p:txBody>
      </p:sp>
      <p:sp>
        <p:nvSpPr>
          <p:cNvPr id="4" name="Slide Number Placeholder 3"/>
          <p:cNvSpPr>
            <a:spLocks noGrp="1"/>
          </p:cNvSpPr>
          <p:nvPr>
            <p:ph type="sldNum" sz="quarter" idx="10"/>
          </p:nvPr>
        </p:nvSpPr>
        <p:spPr/>
        <p:txBody>
          <a:bodyPr/>
          <a:lstStyle/>
          <a:p>
            <a:fld id="{23FFFF08-BA74-3E4E-B67B-CFCBDE5D9836}" type="slidenum">
              <a:rPr lang="en-US" smtClean="0"/>
              <a:pPr/>
              <a:t>52</a:t>
            </a:fld>
            <a:endParaRPr lang="en-US"/>
          </a:p>
        </p:txBody>
      </p:sp>
    </p:spTree>
    <p:extLst>
      <p:ext uri="{BB962C8B-B14F-4D97-AF65-F5344CB8AC3E}">
        <p14:creationId xmlns:p14="http://schemas.microsoft.com/office/powerpoint/2010/main" val="549010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3FFFF08-BA74-3E4E-B67B-CFCBDE5D9836}" type="slidenum">
              <a:rPr lang="en-US" smtClean="0"/>
              <a:pPr/>
              <a:t>54</a:t>
            </a:fld>
            <a:endParaRPr lang="en-US"/>
          </a:p>
        </p:txBody>
      </p:sp>
    </p:spTree>
    <p:extLst>
      <p:ext uri="{BB962C8B-B14F-4D97-AF65-F5344CB8AC3E}">
        <p14:creationId xmlns:p14="http://schemas.microsoft.com/office/powerpoint/2010/main" val="2479011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3FFFF08-BA74-3E4E-B67B-CFCBDE5D9836}" type="slidenum">
              <a:rPr lang="en-US" smtClean="0"/>
              <a:pPr/>
              <a:t>58</a:t>
            </a:fld>
            <a:endParaRPr lang="en-US"/>
          </a:p>
        </p:txBody>
      </p:sp>
    </p:spTree>
    <p:extLst>
      <p:ext uri="{BB962C8B-B14F-4D97-AF65-F5344CB8AC3E}">
        <p14:creationId xmlns:p14="http://schemas.microsoft.com/office/powerpoint/2010/main" val="1734247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solidFill>
                  <a:schemeClr val="tx1"/>
                </a:solidFill>
              </a:rPr>
              <a:t>Some key aspects to keep in mind:</a:t>
            </a:r>
            <a:r>
              <a:rPr lang="en-US" baseline="0" noProof="0" dirty="0">
                <a:solidFill>
                  <a:schemeClr val="tx1"/>
                </a:solidFill>
              </a:rPr>
              <a:t> </a:t>
            </a:r>
          </a:p>
          <a:p>
            <a:r>
              <a:rPr lang="en-US" baseline="0" noProof="0" dirty="0">
                <a:solidFill>
                  <a:schemeClr val="tx1"/>
                </a:solidFill>
              </a:rPr>
              <a:t>Stigma that leaves mothers to be abandoned, the fact that communities encourage parents to kill children or institutionalize them (even medical professionals and religious and community leaders give this advice sometimes). </a:t>
            </a:r>
          </a:p>
          <a:p>
            <a:endParaRPr lang="en-US" baseline="0" noProof="0" dirty="0">
              <a:solidFill>
                <a:schemeClr val="tx1"/>
              </a:solidFill>
            </a:endParaRPr>
          </a:p>
          <a:p>
            <a:r>
              <a:rPr lang="en-US" b="1" baseline="0" noProof="0" dirty="0">
                <a:solidFill>
                  <a:schemeClr val="tx1"/>
                </a:solidFill>
              </a:rPr>
              <a:t>Chained or tied up</a:t>
            </a:r>
          </a:p>
          <a:p>
            <a:r>
              <a:rPr lang="en-US" baseline="0" noProof="0" dirty="0">
                <a:solidFill>
                  <a:schemeClr val="tx1"/>
                </a:solidFill>
              </a:rPr>
              <a:t>Here you need to emphasize that we must not judge family members who do this but try to understand why and provide a better solution. Often it is not done out of malice but practical reasons when the child cannot be looked after or if it has a tendency to harm others or him/herself etc. </a:t>
            </a:r>
          </a:p>
          <a:p>
            <a:endParaRPr lang="en-US" baseline="0" noProof="0" dirty="0">
              <a:solidFill>
                <a:schemeClr val="tx1"/>
              </a:solidFill>
            </a:endParaRPr>
          </a:p>
          <a:p>
            <a:r>
              <a:rPr lang="en-US" b="1" noProof="0" dirty="0">
                <a:solidFill>
                  <a:schemeClr val="tx1"/>
                </a:solidFill>
              </a:rPr>
              <a:t>Harder to recognize harm </a:t>
            </a:r>
          </a:p>
          <a:p>
            <a:r>
              <a:rPr lang="en-US" b="0" noProof="0" dirty="0">
                <a:solidFill>
                  <a:schemeClr val="tx1"/>
                </a:solidFill>
              </a:rPr>
              <a:t>Due to isolation or inability to communicate sometimes children with disabilities do not understand that they are maltreated. Without references to the outside world or ’normal’ treatment they may not perceive their situation as unusual or harmful. </a:t>
            </a:r>
          </a:p>
          <a:p>
            <a:endParaRPr lang="en-US" b="0" noProof="0" dirty="0">
              <a:solidFill>
                <a:schemeClr val="tx1"/>
              </a:solidFill>
            </a:endParaRPr>
          </a:p>
          <a:p>
            <a:r>
              <a:rPr lang="en-US" b="1" noProof="0" dirty="0">
                <a:solidFill>
                  <a:schemeClr val="tx1"/>
                </a:solidFill>
              </a:rPr>
              <a:t>Harder to detect inappropriate touching</a:t>
            </a:r>
          </a:p>
          <a:p>
            <a:r>
              <a:rPr lang="en-US" b="0" noProof="0" dirty="0">
                <a:solidFill>
                  <a:schemeClr val="tx1"/>
                </a:solidFill>
              </a:rPr>
              <a:t>For children with disabilities who needs constant assistance with personal care, it can be very hard to understand the difference between appropriate and inappropriate touch. This is because they are used to having other people touching their bodies, including private parts as part of the care and hygiene routine. What for a child who does not require other people to touch them can be seen as a clear case of inappropriate touching may not be the same for a child who requires support that involved touching. </a:t>
            </a:r>
          </a:p>
          <a:p>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86</a:t>
            </a:fld>
            <a:endParaRPr lang="en-US"/>
          </a:p>
        </p:txBody>
      </p:sp>
    </p:spTree>
    <p:extLst>
      <p:ext uri="{BB962C8B-B14F-4D97-AF65-F5344CB8AC3E}">
        <p14:creationId xmlns:p14="http://schemas.microsoft.com/office/powerpoint/2010/main" val="1640117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HCP</a:t>
            </a:r>
            <a:r>
              <a:rPr lang="en-US" baseline="0" dirty="0"/>
              <a:t> health care professionals </a:t>
            </a:r>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87</a:t>
            </a:fld>
            <a:endParaRPr lang="en-US"/>
          </a:p>
        </p:txBody>
      </p:sp>
    </p:spTree>
    <p:extLst>
      <p:ext uri="{BB962C8B-B14F-4D97-AF65-F5344CB8AC3E}">
        <p14:creationId xmlns:p14="http://schemas.microsoft.com/office/powerpoint/2010/main" val="452692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89</a:t>
            </a:fld>
            <a:endParaRPr lang="en-US"/>
          </a:p>
        </p:txBody>
      </p:sp>
    </p:spTree>
    <p:extLst>
      <p:ext uri="{BB962C8B-B14F-4D97-AF65-F5344CB8AC3E}">
        <p14:creationId xmlns:p14="http://schemas.microsoft.com/office/powerpoint/2010/main" val="2903974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err="1"/>
              <a:t>Only</a:t>
            </a:r>
            <a:r>
              <a:rPr lang="sv-SE" dirty="0"/>
              <a:t> </a:t>
            </a:r>
            <a:r>
              <a:rPr lang="sv-SE" b="1" dirty="0"/>
              <a:t>5-15% </a:t>
            </a:r>
            <a:r>
              <a:rPr lang="sv-SE" b="1" dirty="0" err="1"/>
              <a:t>of</a:t>
            </a:r>
            <a:r>
              <a:rPr lang="sv-SE" b="1" dirty="0"/>
              <a:t> </a:t>
            </a:r>
            <a:r>
              <a:rPr lang="sv-SE" b="1" dirty="0" err="1"/>
              <a:t>people</a:t>
            </a:r>
            <a:r>
              <a:rPr lang="sv-SE" b="1" dirty="0"/>
              <a:t> </a:t>
            </a:r>
            <a:r>
              <a:rPr lang="sv-SE" b="1" dirty="0" err="1"/>
              <a:t>with</a:t>
            </a:r>
            <a:r>
              <a:rPr lang="sv-SE" b="1" dirty="0"/>
              <a:t> a </a:t>
            </a:r>
            <a:r>
              <a:rPr lang="sv-SE" b="1" dirty="0" err="1"/>
              <a:t>disability</a:t>
            </a:r>
            <a:r>
              <a:rPr lang="sv-SE" b="1" dirty="0"/>
              <a:t> get the </a:t>
            </a:r>
            <a:r>
              <a:rPr lang="sv-SE" b="1" dirty="0" err="1"/>
              <a:t>assistive</a:t>
            </a:r>
            <a:r>
              <a:rPr lang="sv-SE" b="1" dirty="0"/>
              <a:t> </a:t>
            </a:r>
            <a:r>
              <a:rPr lang="sv-SE" b="1" dirty="0" err="1"/>
              <a:t>devices</a:t>
            </a:r>
            <a:r>
              <a:rPr lang="sv-SE" b="1" dirty="0"/>
              <a:t> and </a:t>
            </a:r>
            <a:r>
              <a:rPr lang="sv-SE" b="1" dirty="0" err="1"/>
              <a:t>technologies</a:t>
            </a:r>
            <a:r>
              <a:rPr lang="sv-SE" b="1" dirty="0"/>
              <a:t> </a:t>
            </a:r>
            <a:r>
              <a:rPr lang="sv-SE" b="1" dirty="0" err="1"/>
              <a:t>they</a:t>
            </a:r>
            <a:r>
              <a:rPr lang="sv-SE" b="1" dirty="0"/>
              <a:t> </a:t>
            </a:r>
            <a:r>
              <a:rPr lang="sv-SE" b="1" dirty="0" err="1"/>
              <a:t>need</a:t>
            </a:r>
            <a:r>
              <a:rPr lang="sv-SE" dirty="0"/>
              <a:t>. </a:t>
            </a:r>
            <a:r>
              <a:rPr lang="sv-SE" dirty="0" err="1"/>
              <a:t>This</a:t>
            </a:r>
            <a:r>
              <a:rPr lang="sv-SE" dirty="0"/>
              <a:t> </a:t>
            </a:r>
            <a:r>
              <a:rPr lang="sv-SE" dirty="0" err="1"/>
              <a:t>could</a:t>
            </a:r>
            <a:r>
              <a:rPr lang="sv-SE" dirty="0"/>
              <a:t> be </a:t>
            </a:r>
            <a:r>
              <a:rPr lang="sv-SE" dirty="0" err="1"/>
              <a:t>something</a:t>
            </a:r>
            <a:r>
              <a:rPr lang="sv-SE" dirty="0"/>
              <a:t> as simple as a pair </a:t>
            </a:r>
            <a:r>
              <a:rPr lang="sv-SE" dirty="0" err="1"/>
              <a:t>of</a:t>
            </a:r>
            <a:r>
              <a:rPr lang="sv-SE" dirty="0"/>
              <a:t> </a:t>
            </a:r>
            <a:r>
              <a:rPr lang="sv-SE" dirty="0" err="1"/>
              <a:t>glasses</a:t>
            </a:r>
            <a:r>
              <a:rPr lang="sv-SE" dirty="0"/>
              <a:t>, a hearing </a:t>
            </a:r>
            <a:r>
              <a:rPr lang="sv-SE" dirty="0" err="1"/>
              <a:t>aid</a:t>
            </a:r>
            <a:r>
              <a:rPr lang="sv-SE" dirty="0"/>
              <a:t> or a </a:t>
            </a:r>
            <a:r>
              <a:rPr lang="sv-SE" dirty="0" err="1"/>
              <a:t>wheelchair</a:t>
            </a:r>
            <a:r>
              <a:rPr lang="sv-SE" dirty="0"/>
              <a:t>. </a:t>
            </a:r>
            <a:r>
              <a:rPr lang="sv-SE" dirty="0" err="1"/>
              <a:t>When</a:t>
            </a:r>
            <a:r>
              <a:rPr lang="sv-SE" dirty="0"/>
              <a:t> it </a:t>
            </a:r>
            <a:r>
              <a:rPr lang="sv-SE" dirty="0" err="1"/>
              <a:t>comes</a:t>
            </a:r>
            <a:r>
              <a:rPr lang="sv-SE" dirty="0"/>
              <a:t> to nutrition, it </a:t>
            </a:r>
            <a:r>
              <a:rPr lang="sv-SE" dirty="0" err="1"/>
              <a:t>might</a:t>
            </a:r>
            <a:r>
              <a:rPr lang="sv-SE" dirty="0"/>
              <a:t> </a:t>
            </a:r>
            <a:r>
              <a:rPr lang="sv-SE" dirty="0" err="1"/>
              <a:t>include</a:t>
            </a:r>
            <a:r>
              <a:rPr lang="sv-SE" dirty="0"/>
              <a:t> </a:t>
            </a:r>
            <a:r>
              <a:rPr lang="sv-SE" dirty="0" err="1"/>
              <a:t>specilasied</a:t>
            </a:r>
            <a:r>
              <a:rPr lang="sv-SE" dirty="0"/>
              <a:t> </a:t>
            </a:r>
            <a:r>
              <a:rPr lang="sv-SE" dirty="0" err="1"/>
              <a:t>teats</a:t>
            </a:r>
            <a:r>
              <a:rPr lang="sv-SE" dirty="0"/>
              <a:t>/</a:t>
            </a:r>
            <a:r>
              <a:rPr lang="sv-SE" dirty="0" err="1"/>
              <a:t>nipples</a:t>
            </a:r>
            <a:r>
              <a:rPr lang="sv-SE" dirty="0"/>
              <a:t> for </a:t>
            </a:r>
            <a:r>
              <a:rPr lang="sv-SE" dirty="0" err="1"/>
              <a:t>babies</a:t>
            </a:r>
            <a:r>
              <a:rPr lang="sv-SE" dirty="0"/>
              <a:t> </a:t>
            </a:r>
            <a:r>
              <a:rPr lang="sv-SE" dirty="0" err="1"/>
              <a:t>with</a:t>
            </a:r>
            <a:r>
              <a:rPr lang="sv-SE" dirty="0"/>
              <a:t> </a:t>
            </a:r>
            <a:r>
              <a:rPr lang="sv-SE" dirty="0" err="1"/>
              <a:t>cleft</a:t>
            </a:r>
            <a:r>
              <a:rPr lang="sv-SE" dirty="0"/>
              <a:t> lip/</a:t>
            </a:r>
            <a:r>
              <a:rPr lang="sv-SE" dirty="0" err="1"/>
              <a:t>palate</a:t>
            </a:r>
            <a:r>
              <a:rPr lang="sv-SE" dirty="0"/>
              <a:t> or </a:t>
            </a:r>
            <a:r>
              <a:rPr lang="sv-SE" dirty="0" err="1"/>
              <a:t>adapted</a:t>
            </a:r>
            <a:r>
              <a:rPr lang="sv-SE" dirty="0"/>
              <a:t> cups for </a:t>
            </a:r>
            <a:r>
              <a:rPr lang="sv-SE" dirty="0" err="1"/>
              <a:t>children</a:t>
            </a:r>
            <a:r>
              <a:rPr lang="sv-SE" dirty="0"/>
              <a:t> </a:t>
            </a:r>
            <a:r>
              <a:rPr lang="sv-SE" dirty="0" err="1"/>
              <a:t>who</a:t>
            </a:r>
            <a:r>
              <a:rPr lang="sv-SE" dirty="0"/>
              <a:t> </a:t>
            </a:r>
            <a:r>
              <a:rPr lang="sv-SE" dirty="0" err="1"/>
              <a:t>have</a:t>
            </a:r>
            <a:r>
              <a:rPr lang="sv-SE" dirty="0"/>
              <a:t> </a:t>
            </a:r>
            <a:r>
              <a:rPr lang="sv-SE" dirty="0" err="1"/>
              <a:t>difficulty</a:t>
            </a:r>
            <a:r>
              <a:rPr lang="sv-SE" dirty="0"/>
              <a:t> </a:t>
            </a:r>
            <a:r>
              <a:rPr lang="sv-SE" dirty="0" err="1"/>
              <a:t>controlling</a:t>
            </a:r>
            <a:r>
              <a:rPr lang="sv-SE" dirty="0"/>
              <a:t> </a:t>
            </a:r>
            <a:r>
              <a:rPr lang="sv-SE" dirty="0" err="1"/>
              <a:t>their</a:t>
            </a:r>
            <a:r>
              <a:rPr lang="sv-SE" dirty="0"/>
              <a:t> </a:t>
            </a:r>
            <a:r>
              <a:rPr lang="sv-SE" dirty="0" err="1"/>
              <a:t>head</a:t>
            </a:r>
            <a:r>
              <a:rPr lang="sv-SE" dirty="0"/>
              <a:t> , trunk or arms.</a:t>
            </a:r>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91</a:t>
            </a:fld>
            <a:endParaRPr lang="en-US"/>
          </a:p>
        </p:txBody>
      </p:sp>
    </p:spTree>
    <p:extLst>
      <p:ext uri="{BB962C8B-B14F-4D97-AF65-F5344CB8AC3E}">
        <p14:creationId xmlns:p14="http://schemas.microsoft.com/office/powerpoint/2010/main" val="1969305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Lori Baxter /Cat Kirk – 5 minutes</a:t>
            </a:r>
          </a:p>
          <a:p>
            <a:endParaRPr lang="en-AU" dirty="0"/>
          </a:p>
          <a:p>
            <a:r>
              <a:rPr lang="en-AU" dirty="0"/>
              <a:t>The London School of Hygiene and Tropical Medicine offers a course in Global health and Disability that is online and free (you</a:t>
            </a:r>
            <a:r>
              <a:rPr lang="en-AU" baseline="0" dirty="0"/>
              <a:t> can click on the link to access the full course)</a:t>
            </a:r>
            <a:r>
              <a:rPr lang="en-AU" dirty="0"/>
              <a:t>. In this slide, we can look at a short section of the course that is focused on disability and malnutrition to help us understand more about the issues and how they may relate to the work that Save the Children does in LMICs.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F0DC09-D70E-48FE-BD10-2EF77B4F6E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47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5350" eaLnBrk="1" hangingPunct="1">
              <a:buFont typeface="Arial" panose="020B0604020202020204" pitchFamily="34" charset="0"/>
              <a:buNone/>
            </a:pPr>
            <a:r>
              <a:rPr lang="en-US" sz="1100" b="1" dirty="0">
                <a:latin typeface="Arial" pitchFamily="34" charset="0"/>
              </a:rPr>
              <a:t>3 minutes</a:t>
            </a:r>
          </a:p>
          <a:p>
            <a:pPr marL="0" indent="0" defTabSz="895350" eaLnBrk="1" hangingPunct="1">
              <a:buFont typeface="Arial" panose="020B0604020202020204" pitchFamily="34" charset="0"/>
              <a:buNone/>
            </a:pPr>
            <a:endParaRPr lang="en-US" sz="1100" dirty="0">
              <a:latin typeface="Arial" pitchFamily="34" charset="0"/>
            </a:endParaRPr>
          </a:p>
          <a:p>
            <a:pPr marL="0" indent="0" defTabSz="895350" eaLnBrk="1" hangingPunct="1">
              <a:buFont typeface="Arial" panose="020B0604020202020204" pitchFamily="34" charset="0"/>
              <a:buNone/>
            </a:pPr>
            <a:r>
              <a:rPr lang="en-US" sz="1100" dirty="0">
                <a:latin typeface="Arial" pitchFamily="34" charset="0"/>
              </a:rPr>
              <a:t>Activity:</a:t>
            </a:r>
          </a:p>
          <a:p>
            <a:pPr marL="171450" indent="-171450" defTabSz="895350" eaLnBrk="1" hangingPunct="1">
              <a:buFont typeface="Arial" panose="020B0604020202020204" pitchFamily="34" charset="0"/>
              <a:buChar char="•"/>
            </a:pPr>
            <a:r>
              <a:rPr lang="en-US" sz="1100" dirty="0">
                <a:latin typeface="Arial" pitchFamily="34" charset="0"/>
              </a:rPr>
              <a:t>Ask the group to place themselves on an imaginary line with </a:t>
            </a:r>
            <a:r>
              <a:rPr lang="en-US" sz="1100" b="1" dirty="0">
                <a:latin typeface="Arial" pitchFamily="34" charset="0"/>
              </a:rPr>
              <a:t>ONE being the end where you are NOT Confident </a:t>
            </a:r>
            <a:r>
              <a:rPr lang="en-US" sz="1100" dirty="0">
                <a:latin typeface="Arial" pitchFamily="34" charset="0"/>
              </a:rPr>
              <a:t>to include people with disabilities in your program and </a:t>
            </a:r>
            <a:r>
              <a:rPr lang="en-US" sz="1100" b="1" dirty="0">
                <a:latin typeface="Arial" pitchFamily="34" charset="0"/>
              </a:rPr>
              <a:t>TEN being VERY Confident.</a:t>
            </a:r>
          </a:p>
          <a:p>
            <a:pPr marL="0" indent="0" defTabSz="895350" eaLnBrk="1" hangingPunct="1">
              <a:buFont typeface="Arial" panose="020B0604020202020204" pitchFamily="34" charset="0"/>
              <a:buNone/>
            </a:pPr>
            <a:endParaRPr lang="en-US" sz="1100" b="1"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Discussion: ask people who are standing in different places why they are standing where they are</a:t>
            </a:r>
          </a:p>
          <a:p>
            <a:pPr marL="0" indent="0" defTabSz="895350" eaLnBrk="1" hangingPunct="1">
              <a:buFont typeface="Arial" panose="020B0604020202020204" pitchFamily="34" charset="0"/>
              <a:buNone/>
            </a:pPr>
            <a:endParaRPr lang="en-US" sz="1100"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Can also ask if there is time: what would have you moving up towards other end of the line? </a:t>
            </a:r>
          </a:p>
          <a:p>
            <a:pPr marL="171450" indent="-171450" defTabSz="895350" eaLnBrk="1" hangingPunct="1">
              <a:buFont typeface="Arial" panose="020B0604020202020204" pitchFamily="34" charset="0"/>
              <a:buChar char="•"/>
            </a:pPr>
            <a:endParaRPr lang="en-US" sz="1100"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At the end of the webinar series, I will ask you to rate yourselves again to see if there has been any change in your confidence levels.</a:t>
            </a:r>
            <a:endParaRPr lang="en-US" sz="1100" baseline="0" dirty="0"/>
          </a:p>
        </p:txBody>
      </p:sp>
      <p:sp>
        <p:nvSpPr>
          <p:cNvPr id="4" name="Slide Number Placeholder 3"/>
          <p:cNvSpPr>
            <a:spLocks noGrp="1"/>
          </p:cNvSpPr>
          <p:nvPr>
            <p:ph type="sldNum" sz="quarter" idx="10"/>
          </p:nvPr>
        </p:nvSpPr>
        <p:spPr/>
        <p:txBody>
          <a:bodyPr/>
          <a:lstStyle/>
          <a:p>
            <a:fld id="{23FFFF08-BA74-3E4E-B67B-CFCBDE5D983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63607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Lori Baxter/Cat Kirk –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Say -</a:t>
            </a:r>
            <a:r>
              <a:rPr lang="en-AU" baseline="0" dirty="0"/>
              <a:t> </a:t>
            </a:r>
            <a:r>
              <a:rPr lang="en-AU" dirty="0"/>
              <a:t>A</a:t>
            </a:r>
            <a:r>
              <a:rPr lang="en-AU" baseline="0" dirty="0"/>
              <a:t> healthy pregnancy is really important for a safe delivery and a healthy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The “first 1,000 days” is the period from conception to a child’s second birthday. This is the most rapid period of brain development at any time in a person’s life. Poor maternal nutrition can impair the child’s growth in utero, and can lead to impairments in early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One of the biggest risk factors for undernutrition and poor development in early childhood, is preterm birth.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hlinkClick r:id="rId3"/>
              </a:rPr>
              <a:t>https://www.researchgate.net/publication/279861553_Malnutrition_and_disability_Unexplored_opportunities_for_collaboration</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4"/>
              </a:rPr>
              <a:t>https://pubmed.ncbi.nlm.nih.gov/21548777/</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hlinkClick r:id="rId5"/>
              </a:rPr>
              <a:t>https://academic.oup.com/jn/article/144/7/1075/4569765</a:t>
            </a: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hlinkClick r:id="rId6"/>
              </a:rPr>
              <a:t>https://www.ncbi.nlm.nih.gov/pmc/articles/PMC5372884/</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72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Lori Baxter/ Cat Kirk</a:t>
            </a:r>
          </a:p>
          <a:p>
            <a:endParaRPr lang="en-US" b="1" dirty="0"/>
          </a:p>
          <a:p>
            <a:pPr marL="0" indent="0">
              <a:buFont typeface="Arial" panose="020B0604020202020204" pitchFamily="34" charset="0"/>
              <a:buNone/>
            </a:pPr>
            <a:r>
              <a:rPr lang="en-US" sz="2400" dirty="0">
                <a:solidFill>
                  <a:schemeClr val="tx1"/>
                </a:solidFill>
                <a:latin typeface="Gill Sans"/>
              </a:rPr>
              <a:t>Say</a:t>
            </a:r>
            <a:r>
              <a:rPr lang="en-US" sz="2400" baseline="0" dirty="0">
                <a:solidFill>
                  <a:schemeClr val="tx1"/>
                </a:solidFill>
                <a:latin typeface="Gill Sans"/>
              </a:rPr>
              <a:t>: “The first 1,000 days continues from pregnancy into early childhood.” Vulnerabilities, such as being born premature can increase a child’s risk for poor development and undernutrition in their first years of life. Even children who are born healthy, face risks to their development and have an increased risk of mortality if they are undernourished.“</a:t>
            </a:r>
          </a:p>
          <a:p>
            <a:pPr marL="0" indent="0">
              <a:buFont typeface="Arial" panose="020B0604020202020204" pitchFamily="34" charset="0"/>
              <a:buNone/>
            </a:pPr>
            <a:endParaRPr lang="en-US" sz="2400" baseline="0" dirty="0">
              <a:solidFill>
                <a:schemeClr val="tx1"/>
              </a:solidFill>
              <a:latin typeface="Gill Sans"/>
            </a:endParaRPr>
          </a:p>
          <a:p>
            <a:pPr marL="0" indent="0">
              <a:buFont typeface="Arial" panose="020B0604020202020204" pitchFamily="34" charset="0"/>
              <a:buNone/>
            </a:pPr>
            <a:r>
              <a:rPr lang="en-US" sz="2400" baseline="0" dirty="0">
                <a:solidFill>
                  <a:schemeClr val="tx1"/>
                </a:solidFill>
                <a:latin typeface="Gill Sans"/>
              </a:rPr>
              <a:t>In addition </a:t>
            </a:r>
          </a:p>
          <a:p>
            <a:pPr marL="0" indent="0">
              <a:buFont typeface="Arial" panose="020B0604020202020204" pitchFamily="34" charset="0"/>
              <a:buNone/>
            </a:pPr>
            <a:endParaRPr lang="en-US" sz="2400" baseline="0" dirty="0">
              <a:solidFill>
                <a:schemeClr val="tx1"/>
              </a:solidFill>
              <a:latin typeface="Gill Sans"/>
            </a:endParaRPr>
          </a:p>
          <a:p>
            <a:pPr marL="0" indent="0">
              <a:buFont typeface="Arial" panose="020B0604020202020204" pitchFamily="34" charset="0"/>
              <a:buNone/>
            </a:pPr>
            <a:r>
              <a:rPr lang="en-US" sz="2400" baseline="0" dirty="0">
                <a:solidFill>
                  <a:schemeClr val="tx1"/>
                </a:solidFill>
                <a:latin typeface="Gill Sans"/>
              </a:rPr>
              <a:t>DETAILS (Leaving for Reference, but don’t read)</a:t>
            </a:r>
            <a:endParaRPr lang="en-US" sz="2400" dirty="0">
              <a:solidFill>
                <a:schemeClr val="tx1"/>
              </a:solidFill>
              <a:latin typeface="Gill Sans"/>
            </a:endParaRPr>
          </a:p>
          <a:p>
            <a:pPr marL="342900" indent="-342900">
              <a:buFont typeface="Arial" panose="020B0604020202020204" pitchFamily="34" charset="0"/>
              <a:buChar char="•"/>
            </a:pPr>
            <a:r>
              <a:rPr lang="en-US" sz="2400" dirty="0">
                <a:solidFill>
                  <a:schemeClr val="tx1"/>
                </a:solidFill>
                <a:latin typeface="Gill Sans"/>
              </a:rPr>
              <a:t>Children</a:t>
            </a:r>
            <a:r>
              <a:rPr lang="en-US" sz="2400" baseline="0" dirty="0">
                <a:solidFill>
                  <a:schemeClr val="tx1"/>
                </a:solidFill>
                <a:latin typeface="Gill Sans"/>
              </a:rPr>
              <a:t> who are born preterm or at low birthweight are at high risk of undernutrition and developmental disability. A systematic review (Milder et al., 2015) found that nearly a quarter (21.4%) of preterm/LBW survivors had a developmental disability. Studies from Rwanda and Burundi found that they had rates of wasting that were triple national averages in early childhood (Kirk et al., 2017; van den </a:t>
            </a:r>
            <a:r>
              <a:rPr lang="en-US" sz="2400" baseline="0" dirty="0" err="1">
                <a:solidFill>
                  <a:schemeClr val="tx1"/>
                </a:solidFill>
                <a:latin typeface="Gill Sans"/>
              </a:rPr>
              <a:t>Boogard</a:t>
            </a:r>
            <a:r>
              <a:rPr lang="en-US" sz="2400" baseline="0" dirty="0">
                <a:solidFill>
                  <a:schemeClr val="tx1"/>
                </a:solidFill>
                <a:latin typeface="Gill Sans"/>
              </a:rPr>
              <a:t>, 2017)</a:t>
            </a:r>
          </a:p>
          <a:p>
            <a:pPr marL="342900" indent="-342900">
              <a:buFont typeface="Arial" panose="020B0604020202020204" pitchFamily="34" charset="0"/>
              <a:buChar char="•"/>
            </a:pPr>
            <a:r>
              <a:rPr lang="en-US" sz="2400" baseline="0" dirty="0">
                <a:solidFill>
                  <a:schemeClr val="tx1"/>
                </a:solidFill>
                <a:latin typeface="Gill Sans"/>
              </a:rPr>
              <a:t>The first 1,000 days – which start in pregnancy until the child’s second birthday – are the most rapid period of brain development in life.  Having the right combination and quantity of nutrients during this period is essential for brain growth. </a:t>
            </a:r>
          </a:p>
          <a:p>
            <a:pPr marL="800100" lvl="1" indent="-342900">
              <a:buFont typeface="Arial" panose="020B0604020202020204" pitchFamily="34" charset="0"/>
              <a:buChar char="•"/>
            </a:pPr>
            <a:r>
              <a:rPr lang="en-US" sz="2400" baseline="0" dirty="0">
                <a:solidFill>
                  <a:schemeClr val="tx1"/>
                </a:solidFill>
                <a:latin typeface="Gill Sans"/>
              </a:rPr>
              <a:t>Remember the core interventions of nourishing the youngest: early initiative of breastfeeding (within 1 hour of birth), exclusive breastfeeding for up to 6 months and continued breastfeeding until age 24 months. From 6 months, children need additional foods, through the introduction of safe, nutritious complementary foods. </a:t>
            </a:r>
          </a:p>
          <a:p>
            <a:pPr marL="342900" indent="-342900">
              <a:buFont typeface="Arial" panose="020B0604020202020204" pitchFamily="34" charset="0"/>
              <a:buChar char="•"/>
            </a:pPr>
            <a:r>
              <a:rPr lang="en-US" sz="2400" baseline="0" dirty="0">
                <a:solidFill>
                  <a:schemeClr val="tx1"/>
                </a:solidFill>
                <a:latin typeface="Gill Sans"/>
              </a:rPr>
              <a:t>When adequate nutrition is accompanied with stimulation and a loving home environment, children learn and thrive. Children who are under nourished, are more likely to have poor developmental outcomes. </a:t>
            </a:r>
          </a:p>
          <a:p>
            <a:pPr marL="342900" indent="-342900">
              <a:buFont typeface="Arial" panose="020B0604020202020204" pitchFamily="34" charset="0"/>
              <a:buChar char="•"/>
            </a:pPr>
            <a:r>
              <a:rPr lang="en-US" sz="2400" baseline="0" dirty="0">
                <a:solidFill>
                  <a:schemeClr val="tx1"/>
                </a:solidFill>
                <a:latin typeface="Gill Sans"/>
              </a:rPr>
              <a:t>In addition, under nutrition contributes to over 3 million deaths of children under five years every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a:t>A study in Malawi found 18% of admissions had an underlying disability. The risk of death was also nearly three times as high within 1 year of treatment among children who a disability compared to those without a disability. (</a:t>
            </a:r>
            <a:r>
              <a:rPr lang="en-US" sz="2400" b="0" i="0" kern="1200" dirty="0">
                <a:solidFill>
                  <a:schemeClr val="tx1"/>
                </a:solidFill>
                <a:effectLst/>
                <a:latin typeface="+mn-lt"/>
                <a:ea typeface="+mn-ea"/>
                <a:cs typeface="+mn-cs"/>
              </a:rPr>
              <a:t>van den </a:t>
            </a:r>
            <a:r>
              <a:rPr lang="en-US" sz="2400" b="0" i="0" kern="1200" dirty="0" err="1">
                <a:solidFill>
                  <a:schemeClr val="tx1"/>
                </a:solidFill>
                <a:effectLst/>
                <a:latin typeface="+mn-lt"/>
                <a:ea typeface="+mn-ea"/>
                <a:cs typeface="+mn-cs"/>
              </a:rPr>
              <a:t>Heuvel</a:t>
            </a:r>
            <a:r>
              <a:rPr lang="en-US" sz="2400" b="0" i="0" kern="1200" baseline="0" dirty="0">
                <a:solidFill>
                  <a:schemeClr val="tx1"/>
                </a:solidFill>
                <a:effectLst/>
                <a:latin typeface="+mn-lt"/>
                <a:ea typeface="+mn-ea"/>
                <a:cs typeface="+mn-cs"/>
              </a:rPr>
              <a:t> et al., 2017)</a:t>
            </a:r>
            <a:endParaRPr lang="en-US" sz="2400" baseline="0" dirty="0"/>
          </a:p>
          <a:p>
            <a:pPr marL="0" indent="0">
              <a:buFont typeface="Arial" panose="020B0604020202020204" pitchFamily="34" charset="0"/>
              <a:buNone/>
            </a:pPr>
            <a:endParaRPr lang="en-US" sz="2400" baseline="0" dirty="0">
              <a:solidFill>
                <a:schemeClr val="tx1"/>
              </a:solidFill>
              <a:latin typeface="Gill Sans"/>
            </a:endParaRPr>
          </a:p>
          <a:p>
            <a:endParaRPr lang="en-US" dirty="0"/>
          </a:p>
          <a:p>
            <a:r>
              <a:rPr lang="en-US" b="1" dirty="0"/>
              <a:t>REFERENCES</a:t>
            </a:r>
          </a:p>
          <a:p>
            <a:r>
              <a:rPr lang="en-US" sz="1200" baseline="0" dirty="0">
                <a:solidFill>
                  <a:schemeClr val="tx1"/>
                </a:solidFill>
                <a:latin typeface="Gill Sans"/>
              </a:rPr>
              <a:t>Black et al. (2013). Maternal and child undernutrition and overweight in low-income and middle-income countries. Lancet. </a:t>
            </a:r>
          </a:p>
          <a:p>
            <a:endParaRPr lang="en-US" b="1" dirty="0"/>
          </a:p>
          <a:p>
            <a:r>
              <a:rPr lang="en-US" dirty="0"/>
              <a:t>Milner KM, Neal EF, Roberts G, Steer AC, Duke T. Long-term neurodevelopmental outcome in high-risk newborns in resource-limited settings: a systematic review of the literature. </a:t>
            </a:r>
            <a:r>
              <a:rPr lang="en-US" dirty="0" err="1"/>
              <a:t>Paediatr</a:t>
            </a:r>
            <a:r>
              <a:rPr lang="en-US" dirty="0"/>
              <a:t> </a:t>
            </a:r>
            <a:r>
              <a:rPr lang="en-US" dirty="0" err="1"/>
              <a:t>Int</a:t>
            </a:r>
            <a:r>
              <a:rPr lang="en-US" dirty="0"/>
              <a:t> Child Health. 2015;35(3):227‐242.</a:t>
            </a:r>
          </a:p>
          <a:p>
            <a:endParaRPr lang="en-US" dirty="0"/>
          </a:p>
          <a:p>
            <a:r>
              <a:rPr lang="en-US" sz="1800" dirty="0"/>
              <a:t>Newer studies, trends of developmental disability are higher in general: </a:t>
            </a:r>
            <a:endParaRPr lang="en-US" sz="1400" dirty="0"/>
          </a:p>
          <a:p>
            <a:pPr lvl="1"/>
            <a:r>
              <a:rPr lang="en-US" sz="1400" dirty="0"/>
              <a:t>LBW Infants in Burundi at ~2 years (van den </a:t>
            </a:r>
            <a:r>
              <a:rPr lang="en-US" sz="1400" dirty="0" err="1"/>
              <a:t>Boogaard</a:t>
            </a:r>
            <a:r>
              <a:rPr lang="en-US" sz="1400" dirty="0"/>
              <a:t> et al., 2017)</a:t>
            </a:r>
          </a:p>
          <a:p>
            <a:pPr lvl="2"/>
            <a:r>
              <a:rPr lang="en-US" sz="1400" b="1" dirty="0"/>
              <a:t>27% impairment; </a:t>
            </a:r>
            <a:r>
              <a:rPr lang="en-US" sz="1400" dirty="0"/>
              <a:t>18% wasted, 59% underweight, 81% stunted</a:t>
            </a:r>
          </a:p>
          <a:p>
            <a:pPr lvl="1"/>
            <a:r>
              <a:rPr lang="en-US" sz="1400" dirty="0"/>
              <a:t>Small newborns (preterm/LBW &lt;2kg) at ~2 years in Rwanda (Kirk et al., 2017)</a:t>
            </a:r>
          </a:p>
          <a:p>
            <a:pPr lvl="2"/>
            <a:r>
              <a:rPr lang="en-US" sz="1400" b="1" dirty="0"/>
              <a:t>67.4% abnormal development screen</a:t>
            </a:r>
            <a:r>
              <a:rPr lang="en-US" sz="1400" dirty="0"/>
              <a:t>, 78.3% stunted, 8.8% wasted, 38.1% underweight</a:t>
            </a:r>
          </a:p>
          <a:p>
            <a:pPr lvl="2"/>
            <a:r>
              <a:rPr lang="en-US" sz="1400" dirty="0"/>
              <a:t>46.5% of caregivers reported feeding problems in their child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55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Lori Baxter/Cat Kirk</a:t>
            </a:r>
          </a:p>
          <a:p>
            <a:endParaRPr lang="en-US" dirty="0"/>
          </a:p>
          <a:p>
            <a:r>
              <a:rPr lang="en-US" dirty="0"/>
              <a:t>Say -  One</a:t>
            </a:r>
            <a:r>
              <a:rPr lang="en-US" baseline="0" dirty="0"/>
              <a:t> of the links between having a disability and malnutrition is decreased nutrient intake, which can be due to difficulties feeding. </a:t>
            </a:r>
          </a:p>
          <a:p>
            <a:endParaRPr lang="en-US" baseline="0" dirty="0"/>
          </a:p>
          <a:p>
            <a:r>
              <a:rPr lang="en-US" baseline="0" dirty="0"/>
              <a:t>Say – difficulties feeding commonly present themselves during the breastfeeding period through difficulty latching, challenges coordinating the suck and swallow of breastmilk, and poor muscle tone which can make positioning challenging. </a:t>
            </a:r>
          </a:p>
          <a:p>
            <a:endParaRPr lang="en-US" baseline="0" dirty="0"/>
          </a:p>
          <a:p>
            <a:r>
              <a:rPr lang="en-US" baseline="0" dirty="0"/>
              <a:t>Say – during the complementary feeding period, common difficulties may include difficulty chewing, swallowing or being able to achieve age-appropriate feeding  milestones such as learning to self-feed or use utensils. </a:t>
            </a:r>
          </a:p>
          <a:p>
            <a:endParaRPr lang="en-US" baseline="0" dirty="0"/>
          </a:p>
          <a:p>
            <a:r>
              <a:rPr lang="en-US" baseline="0" dirty="0"/>
              <a:t>At all ages, a concern with feeding difficulties is that it can lead to aspiration which is food or liquids going into the lungs which can cause a child to choke, lead to pneumonia, and potentially death. </a:t>
            </a:r>
          </a:p>
          <a:p>
            <a:endParaRPr lang="en-US" baseline="0" dirty="0"/>
          </a:p>
          <a:p>
            <a:endParaRPr lang="en-US" baseline="0" dirty="0"/>
          </a:p>
          <a:p>
            <a:endParaRPr lang="en-US" dirty="0"/>
          </a:p>
          <a:p>
            <a:endParaRPr lang="en-US" dirty="0"/>
          </a:p>
          <a:p>
            <a:r>
              <a:rPr lang="en-US" dirty="0"/>
              <a:t>Source: American Speech-Language-Hearing Association (ASHA)</a:t>
            </a:r>
          </a:p>
          <a:p>
            <a:r>
              <a:rPr lang="en-US" dirty="0">
                <a:hlinkClick r:id="rId3"/>
              </a:rPr>
              <a:t>https://www.asha.org/Practice-Portal/Clinical-Topics/Pediatric-Dysphagia/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455C0-DE42-4BE2-BD76-0DE022E0E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204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Lori Baxter/Cat Kirk</a:t>
            </a:r>
          </a:p>
          <a:p>
            <a:endParaRPr lang="en-US" dirty="0"/>
          </a:p>
          <a:p>
            <a:r>
              <a:rPr lang="en-US" dirty="0"/>
              <a:t>Say—”globally,</a:t>
            </a:r>
            <a:r>
              <a:rPr lang="en-US" baseline="0" dirty="0"/>
              <a:t> SCI engages in a variety of programming to prevent or delay pregnancies in adolescent girls. This target group is also relevant to today’s discussion on disability &amp; nutrition”</a:t>
            </a:r>
          </a:p>
          <a:p>
            <a:endParaRPr lang="en-US" baseline="0" dirty="0"/>
          </a:p>
          <a:p>
            <a:r>
              <a:rPr lang="en-US" baseline="0" dirty="0"/>
              <a:t>Points:</a:t>
            </a:r>
          </a:p>
          <a:p>
            <a:pPr marL="171450" indent="-171450">
              <a:buFont typeface="Arial" panose="020B0604020202020204" pitchFamily="34" charset="0"/>
              <a:buChar char="•"/>
            </a:pPr>
            <a:r>
              <a:rPr lang="en-US" baseline="0" dirty="0"/>
              <a:t>Adolescents are growing quickly, and require additional nutrient intake. </a:t>
            </a:r>
          </a:p>
          <a:p>
            <a:pPr marL="171450" indent="-171450">
              <a:buFont typeface="Arial" panose="020B0604020202020204" pitchFamily="34" charset="0"/>
              <a:buChar char="•"/>
            </a:pPr>
            <a:r>
              <a:rPr lang="en-US" baseline="0" dirty="0"/>
              <a:t>Risk of anemia is highest among adolescent girls and women of reproductive age. </a:t>
            </a:r>
          </a:p>
          <a:p>
            <a:pPr marL="171450" indent="-171450">
              <a:buFont typeface="Arial" panose="020B0604020202020204" pitchFamily="34" charset="0"/>
              <a:buChar char="•"/>
            </a:pPr>
            <a:r>
              <a:rPr lang="en-US" baseline="0" dirty="0"/>
              <a:t>Poor nutrition in adolescents contributes to the cycle of undernutrition – an undernourished girl &gt; undernourished woman &gt; undernourished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Anemic adolescents were significantly at higher risk of delivering low birth weight or preterm babies compared to their older counterparts.</a:t>
            </a:r>
            <a:endParaRPr lang="en-US" dirty="0"/>
          </a:p>
          <a:p>
            <a:endParaRPr lang="en-US" baseline="0" dirty="0"/>
          </a:p>
          <a:p>
            <a:endParaRPr lang="en-US" baseline="0" dirty="0"/>
          </a:p>
          <a:p>
            <a:r>
              <a:rPr lang="en-US" baseline="0" dirty="0"/>
              <a:t>Research has shown a link between adolescent girls and preterm birth</a:t>
            </a:r>
          </a:p>
          <a:p>
            <a:endParaRPr lang="en-US" baseline="0" dirty="0"/>
          </a:p>
          <a:p>
            <a:r>
              <a:rPr lang="en-US" dirty="0"/>
              <a:t>REFERENCES</a:t>
            </a:r>
          </a:p>
          <a:p>
            <a:r>
              <a:rPr lang="en-US" sz="1200" b="0" i="0" kern="1200" dirty="0">
                <a:solidFill>
                  <a:schemeClr val="tx1"/>
                </a:solidFill>
                <a:effectLst/>
                <a:latin typeface="+mn-lt"/>
                <a:ea typeface="+mn-ea"/>
                <a:cs typeface="+mn-cs"/>
              </a:rPr>
              <a:t>Marvin-</a:t>
            </a:r>
            <a:r>
              <a:rPr lang="en-US" sz="1200" b="0" i="0" kern="1200" dirty="0" err="1">
                <a:solidFill>
                  <a:schemeClr val="tx1"/>
                </a:solidFill>
                <a:effectLst/>
                <a:latin typeface="+mn-lt"/>
                <a:ea typeface="+mn-ea"/>
                <a:cs typeface="+mn-cs"/>
              </a:rPr>
              <a:t>Dowle</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Kilner</a:t>
            </a:r>
            <a:r>
              <a:rPr lang="en-US" sz="1200" b="0" i="0" kern="1200" dirty="0">
                <a:solidFill>
                  <a:schemeClr val="tx1"/>
                </a:solidFill>
                <a:effectLst/>
                <a:latin typeface="+mn-lt"/>
                <a:ea typeface="+mn-ea"/>
                <a:cs typeface="+mn-cs"/>
              </a:rPr>
              <a:t>, K., Burley, V. J., &amp; </a:t>
            </a:r>
            <a:r>
              <a:rPr lang="en-US" sz="1200" b="0" i="0" kern="1200" dirty="0" err="1">
                <a:solidFill>
                  <a:schemeClr val="tx1"/>
                </a:solidFill>
                <a:effectLst/>
                <a:latin typeface="+mn-lt"/>
                <a:ea typeface="+mn-ea"/>
                <a:cs typeface="+mn-cs"/>
              </a:rPr>
              <a:t>Soltani</a:t>
            </a:r>
            <a:r>
              <a:rPr lang="en-US" sz="1200" b="0" i="0" kern="1200" dirty="0">
                <a:solidFill>
                  <a:schemeClr val="tx1"/>
                </a:solidFill>
                <a:effectLst/>
                <a:latin typeface="+mn-lt"/>
                <a:ea typeface="+mn-ea"/>
                <a:cs typeface="+mn-cs"/>
              </a:rPr>
              <a:t>, H. (2018). Impact of adolescent age on maternal and neonatal outcomes in the Born in Bradford cohort. </a:t>
            </a:r>
            <a:r>
              <a:rPr lang="en-US" sz="1200" b="0" i="1" kern="1200" dirty="0">
                <a:solidFill>
                  <a:schemeClr val="tx1"/>
                </a:solidFill>
                <a:effectLst/>
                <a:latin typeface="+mn-lt"/>
                <a:ea typeface="+mn-ea"/>
                <a:cs typeface="+mn-cs"/>
              </a:rPr>
              <a:t>BMJ open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(3), e016258. https://doi.org/10.1136/bmjopen-2017-016258</a:t>
            </a:r>
            <a:endParaRPr lang="en-US" dirty="0"/>
          </a:p>
          <a:p>
            <a:r>
              <a:rPr lang="en-US" dirty="0">
                <a:hlinkClick r:id="rId3"/>
              </a:rPr>
              <a:t>https://www.ncbi.nlm.nih.gov/pmc/articles/PMC5857698/</a:t>
            </a:r>
            <a:endParaRPr lang="en-US" dirty="0"/>
          </a:p>
          <a:p>
            <a:endParaRPr lang="en-US" dirty="0"/>
          </a:p>
          <a:p>
            <a:r>
              <a:rPr lang="en-US" dirty="0">
                <a:hlinkClick r:id="rId4"/>
              </a:rPr>
              <a:t>https://www.omicsonline.org/open-access/low-birth-weight-and-prematurity-in-teenage-mothers-in-rural-areas-of-burkina-faso-2376-127X-1000344.php?aid=93012</a:t>
            </a:r>
            <a:endParaRPr lang="en-US" dirty="0"/>
          </a:p>
          <a:p>
            <a:r>
              <a:rPr lang="en-US" b="0" dirty="0"/>
              <a:t>Anemic adolescents were significantly at higher risk of delivering low birth weight or preterm babies compared to their older counterparts.</a:t>
            </a:r>
            <a:endParaRPr lang="en-US"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Gill Sans"/>
              </a:rPr>
              <a:t>General Adolescent Nutrition: Black et al. (2013). Maternal and child undernutrition and overweight in low-income and middle-income countries. Lancet.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Healthy nutrition behaviours in adolescences, set the stage for good nutrition and reduced non-communicable diseases in adulthood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187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Lori Baxter/Cat Kirk</a:t>
            </a:r>
          </a:p>
          <a:p>
            <a:endParaRPr lang="en-AU" dirty="0"/>
          </a:p>
          <a:p>
            <a:r>
              <a:rPr lang="en-AU" dirty="0"/>
              <a:t>Say</a:t>
            </a:r>
            <a:r>
              <a:rPr lang="en-AU" baseline="0" dirty="0"/>
              <a:t> – Poor quality of health care is a leading cause of preventable deaths, and also preventable morbidity and disability.  There are several ways that poor quality of health services contributes to disability: </a:t>
            </a:r>
          </a:p>
          <a:p>
            <a:pPr marL="228600" indent="-228600">
              <a:buFont typeface="+mj-lt"/>
              <a:buAutoNum type="arabicPeriod"/>
            </a:pPr>
            <a:r>
              <a:rPr lang="en-AU" baseline="0" dirty="0"/>
              <a:t>Low quality ANC may lead to lack of adequate iron/folic acid supplementation in pregnancy and poor identification and treatment of maternal infections. Both of these can lead to small size at birth and developmental disability. </a:t>
            </a:r>
          </a:p>
          <a:p>
            <a:pPr marL="228600" indent="-228600">
              <a:buFont typeface="+mj-lt"/>
              <a:buAutoNum type="arabicPeriod"/>
            </a:pPr>
            <a:r>
              <a:rPr lang="en-AU" baseline="0" dirty="0"/>
              <a:t>Poor quality of care at the time of birth can lead to brain injury due to lack of oxygen</a:t>
            </a:r>
          </a:p>
          <a:p>
            <a:pPr marL="228600" indent="-228600">
              <a:buFont typeface="+mj-lt"/>
              <a:buAutoNum type="arabicPeriod"/>
            </a:pPr>
            <a:r>
              <a:rPr lang="en-AU" baseline="0" dirty="0"/>
              <a:t>Low quality care for small and sick newborns can contribute to brain injury (i.e., uncontrolled seizures, severe jaundice, etc.)</a:t>
            </a:r>
          </a:p>
          <a:p>
            <a:pPr marL="228600" indent="-228600">
              <a:buFont typeface="+mj-lt"/>
              <a:buAutoNum type="arabicPeriod"/>
            </a:pPr>
            <a:r>
              <a:rPr lang="en-AU" baseline="0" dirty="0"/>
              <a:t>Poor health care in childhood (delayed treatment, incorrect treatment), such as poorly treated malaria or ear infections can lead to impairments</a:t>
            </a:r>
          </a:p>
          <a:p>
            <a:endParaRPr lang="en-AU" baseline="0" dirty="0"/>
          </a:p>
          <a:p>
            <a:r>
              <a:rPr lang="en-AU" baseline="0" dirty="0"/>
              <a:t>REFERENCES</a:t>
            </a:r>
          </a:p>
          <a:p>
            <a:pPr marL="171450" indent="-171450">
              <a:buFont typeface="Arial" panose="020B0604020202020204" pitchFamily="34" charset="0"/>
              <a:buChar char="•"/>
            </a:pPr>
            <a:r>
              <a:rPr lang="en-AU" baseline="0" dirty="0"/>
              <a:t>Kruk et al (2018). High Quality Health Systems Report.</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966D1-ADC6-4D1B-8BF9-105E6E7D8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640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solidFill>
                  <a:schemeClr val="tx1"/>
                </a:solidFill>
              </a:rPr>
              <a:t>Some key aspects to keep in mind:</a:t>
            </a:r>
            <a:r>
              <a:rPr lang="en-US" baseline="0" noProof="0" dirty="0">
                <a:solidFill>
                  <a:schemeClr val="tx1"/>
                </a:solidFill>
              </a:rPr>
              <a:t> </a:t>
            </a:r>
          </a:p>
          <a:p>
            <a:endParaRPr lang="en-US" baseline="0" noProof="0" dirty="0">
              <a:solidFill>
                <a:schemeClr val="tx1"/>
              </a:solidFill>
            </a:endParaRPr>
          </a:p>
          <a:p>
            <a:r>
              <a:rPr lang="en-US" baseline="0" noProof="0" dirty="0">
                <a:solidFill>
                  <a:schemeClr val="tx1"/>
                </a:solidFill>
              </a:rPr>
              <a:t>Here you can talk about the stigma that leaves mothers to be </a:t>
            </a:r>
            <a:r>
              <a:rPr lang="en-US" baseline="0" noProof="0" dirty="0" err="1">
                <a:solidFill>
                  <a:schemeClr val="tx1"/>
                </a:solidFill>
              </a:rPr>
              <a:t>abandonesd</a:t>
            </a:r>
            <a:r>
              <a:rPr lang="en-US" baseline="0" noProof="0" dirty="0">
                <a:solidFill>
                  <a:schemeClr val="tx1"/>
                </a:solidFill>
              </a:rPr>
              <a:t>, the fact that communities </a:t>
            </a:r>
            <a:r>
              <a:rPr lang="en-US" baseline="0" noProof="0" dirty="0" err="1">
                <a:solidFill>
                  <a:schemeClr val="tx1"/>
                </a:solidFill>
              </a:rPr>
              <a:t>encourgae</a:t>
            </a:r>
            <a:r>
              <a:rPr lang="en-US" baseline="0" noProof="0" dirty="0">
                <a:solidFill>
                  <a:schemeClr val="tx1"/>
                </a:solidFill>
              </a:rPr>
              <a:t> parents to kill children or </a:t>
            </a:r>
            <a:r>
              <a:rPr lang="en-US" baseline="0" noProof="0" dirty="0" err="1">
                <a:solidFill>
                  <a:schemeClr val="tx1"/>
                </a:solidFill>
              </a:rPr>
              <a:t>institutionalise</a:t>
            </a:r>
            <a:r>
              <a:rPr lang="en-US" baseline="0" noProof="0" dirty="0">
                <a:solidFill>
                  <a:schemeClr val="tx1"/>
                </a:solidFill>
              </a:rPr>
              <a:t> them (even medical </a:t>
            </a:r>
            <a:r>
              <a:rPr lang="en-US" baseline="0" noProof="0" dirty="0" err="1">
                <a:solidFill>
                  <a:schemeClr val="tx1"/>
                </a:solidFill>
              </a:rPr>
              <a:t>profressionals</a:t>
            </a:r>
            <a:r>
              <a:rPr lang="en-US" baseline="0" noProof="0" dirty="0">
                <a:solidFill>
                  <a:schemeClr val="tx1"/>
                </a:solidFill>
              </a:rPr>
              <a:t> and religious and community leaders give this advice sometimes). </a:t>
            </a:r>
          </a:p>
          <a:p>
            <a:endParaRPr lang="en-US" baseline="0" noProof="0" dirty="0">
              <a:solidFill>
                <a:schemeClr val="tx1"/>
              </a:solidFill>
            </a:endParaRPr>
          </a:p>
          <a:p>
            <a:r>
              <a:rPr lang="en-US" b="1" baseline="0" noProof="0" dirty="0">
                <a:solidFill>
                  <a:schemeClr val="tx1"/>
                </a:solidFill>
              </a:rPr>
              <a:t>Chained or tied up</a:t>
            </a:r>
          </a:p>
          <a:p>
            <a:r>
              <a:rPr lang="en-US" baseline="0" noProof="0" dirty="0">
                <a:solidFill>
                  <a:schemeClr val="tx1"/>
                </a:solidFill>
              </a:rPr>
              <a:t>Here you need to emphasize that we must not judge family members who do this but try to understand why and provide a better solution. Often it is not done out of malice but practical reasons when the child cannot be looked after or if it has a tendency to harm others or him/herself etc. </a:t>
            </a:r>
          </a:p>
          <a:p>
            <a:endParaRPr lang="en-US" baseline="0" noProof="0" dirty="0">
              <a:solidFill>
                <a:schemeClr val="tx1"/>
              </a:solidFill>
            </a:endParaRPr>
          </a:p>
          <a:p>
            <a:r>
              <a:rPr lang="en-US" b="1" noProof="0" dirty="0">
                <a:solidFill>
                  <a:schemeClr val="tx1"/>
                </a:solidFill>
              </a:rPr>
              <a:t>Harder to recognize harm </a:t>
            </a:r>
          </a:p>
          <a:p>
            <a:r>
              <a:rPr lang="en-US" b="0" noProof="0" dirty="0">
                <a:solidFill>
                  <a:schemeClr val="tx1"/>
                </a:solidFill>
              </a:rPr>
              <a:t>Due to isolation or inability to communicate sometimes children with disabilities do not understand that they are maltreated. Without references to the outside world or ’normal’ treatment they may not perceive their situation as unusual or harmful. </a:t>
            </a:r>
          </a:p>
          <a:p>
            <a:endParaRPr lang="en-US" b="0" noProof="0" dirty="0">
              <a:solidFill>
                <a:schemeClr val="tx1"/>
              </a:solidFill>
            </a:endParaRPr>
          </a:p>
          <a:p>
            <a:r>
              <a:rPr lang="en-US" b="1" noProof="0" dirty="0">
                <a:solidFill>
                  <a:schemeClr val="tx1"/>
                </a:solidFill>
              </a:rPr>
              <a:t>Harder to detect inappropriate touching</a:t>
            </a:r>
          </a:p>
          <a:p>
            <a:r>
              <a:rPr lang="en-US" b="0" noProof="0" dirty="0">
                <a:solidFill>
                  <a:schemeClr val="tx1"/>
                </a:solidFill>
              </a:rPr>
              <a:t>For children with disabilities who needs constant assistance with personal care, it can be very hard to understand the difference between appropriate and inappropriate touch. This is because they are used to having other people touching their bodies, including private parts as part of the care and hygiene routine. What for a child who does not require other people to touch them can be seen as a clear case of inappropriate touching may not be the same for a child who requires support that involved touching. </a:t>
            </a:r>
          </a:p>
          <a:p>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101</a:t>
            </a:fld>
            <a:endParaRPr lang="en-US"/>
          </a:p>
        </p:txBody>
      </p:sp>
    </p:spTree>
    <p:extLst>
      <p:ext uri="{BB962C8B-B14F-4D97-AF65-F5344CB8AC3E}">
        <p14:creationId xmlns:p14="http://schemas.microsoft.com/office/powerpoint/2010/main" val="3086727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The purpose</a:t>
            </a:r>
            <a:r>
              <a:rPr lang="en-US" baseline="0" noProof="0" dirty="0"/>
              <a:t> of this slide is to explain why Save the Children and we as staff need to understand the difference in definition between impairment and disability as described in the beginning of the training.  It is because we as an organization mainly work with children with disabilities in the sense that we ensure to remove barriers to our programs and in the lives of children with disabilities so they also can survive, learn and be protected. So here are some examples of how we can work with impairment specific things and disability specific things. </a:t>
            </a:r>
            <a:endParaRPr lang="en-US" noProof="0" dirty="0"/>
          </a:p>
          <a:p>
            <a:endParaRPr lang="en-US" noProof="0" dirty="0"/>
          </a:p>
          <a:p>
            <a:r>
              <a:rPr lang="en-US" noProof="0" dirty="0"/>
              <a:t>Optional Exercise.</a:t>
            </a:r>
            <a:r>
              <a:rPr lang="en-US" baseline="0" noProof="0" dirty="0"/>
              <a:t>  List actions and divide into impairment or disability focused</a:t>
            </a:r>
          </a:p>
          <a:p>
            <a:r>
              <a:rPr lang="en-US" baseline="0" noProof="0" dirty="0"/>
              <a:t>Relates to case planning and (referral)  case management process. </a:t>
            </a:r>
          </a:p>
          <a:p>
            <a:r>
              <a:rPr lang="en-US" baseline="0" noProof="0" dirty="0"/>
              <a:t>Use examples.  Deaf child-   </a:t>
            </a:r>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102</a:t>
            </a:fld>
            <a:endParaRPr lang="en-US"/>
          </a:p>
        </p:txBody>
      </p:sp>
    </p:spTree>
    <p:extLst>
      <p:ext uri="{BB962C8B-B14F-4D97-AF65-F5344CB8AC3E}">
        <p14:creationId xmlns:p14="http://schemas.microsoft.com/office/powerpoint/2010/main" val="295096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sv-SE" sz="1200" b="0" i="0" u="sng" strike="noStrike" cap="none" normalizeH="0" baseline="0" dirty="0">
                <a:ln>
                  <a:noFill/>
                </a:ln>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When </a:t>
            </a:r>
            <a:r>
              <a:rPr kumimoji="0" lang="en-GB" altLang="sv-SE" sz="9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hlinkClick r:id="rId3"/>
                <a:hlinkMouseOver r:id="rId4"/>
              </a:rPr>
              <a:t>[</a:t>
            </a:r>
            <a:r>
              <a:rPr kumimoji="0" lang="en-GB" altLang="sv-SE" sz="900" b="0" i="0" u="sng" strike="noStrike" cap="none" normalizeH="0" baseline="0" dirty="0" bmk="">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hlinkClick r:id="rId3"/>
                <a:hlinkMouseOver r:id="rId4"/>
              </a:rPr>
              <a:t>VC1]</a:t>
            </a:r>
            <a:r>
              <a:rPr kumimoji="0" lang="en-GB" altLang="sv-SE" sz="900" b="0" i="0" u="sng" strike="noStrike" cap="none" normalizeH="0" baseline="0" dirty="0" bmk="">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sv-SE" sz="1200" b="0" i="0" u="sng" strike="noStrike" cap="none" normalizeH="0" baseline="0" dirty="0" bmk="">
                <a:ln>
                  <a:noFill/>
                </a:ln>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conducting the mapping of services and identifying safe, </a:t>
            </a:r>
            <a:r>
              <a:rPr kumimoji="0" lang="en-GB" altLang="sv-SE" sz="1200" b="1" i="0" u="sng" strike="noStrike" cap="none" normalizeH="0" baseline="0" dirty="0" bmk="">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child friendly and child sensitive</a:t>
            </a:r>
            <a:r>
              <a:rPr kumimoji="0" lang="en-GB" altLang="sv-SE" sz="1200" b="0" i="0" u="sng" strike="noStrike" cap="none" normalizeH="0" baseline="0" dirty="0" bmk="">
                <a:ln>
                  <a:noFill/>
                </a:ln>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 and ethical referral pathways, identify specific services and supports that are working to ensure safeguarding standards for children with disabilities. These could for example be Disable Persons’ Organisations (DPOs), Community Based Rehabilitation Services, specialised clinics, mobile services, providers for assistive devices etc. When these services and supports are not available, Save the Children and partners should advocate for accessible, inclusive, non-discriminatory, appropriate and safe services</a:t>
            </a:r>
            <a:r>
              <a:rPr kumimoji="0" lang="en-GB" altLang="sv-SE" sz="1200" b="0" i="0" u="sng" strike="noStrike" cap="none" normalizeH="0" baseline="0" dirty="0">
                <a:ln>
                  <a:noFill/>
                </a:ln>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en-GB" altLang="sv-SE" sz="1200"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sv-SE" altLang="sv-SE" sz="800" b="0" i="0" u="none" strike="noStrike" cap="none" normalizeH="0" baseline="0" dirty="0">
              <a:ln>
                <a:noFill/>
              </a:ln>
              <a:solidFill>
                <a:schemeClr val="tx1"/>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103</a:t>
            </a:fld>
            <a:endParaRPr lang="en-US"/>
          </a:p>
        </p:txBody>
      </p:sp>
    </p:spTree>
    <p:extLst>
      <p:ext uri="{BB962C8B-B14F-4D97-AF65-F5344CB8AC3E}">
        <p14:creationId xmlns:p14="http://schemas.microsoft.com/office/powerpoint/2010/main" val="2903162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solidFill>
                  <a:srgbClr val="000000"/>
                </a:solidFill>
                <a:latin typeface="Calibri" panose="020F0502020204030204" pitchFamily="34" charset="0"/>
                <a:ea typeface="Times New Roman" panose="02020603050405020304" pitchFamily="18" charset="0"/>
              </a:rPr>
              <a:t> Keep in mind adapted communication for children with disabilities who needs it, this could be for example sign language or tactile sign language for children who are deaf or deafblind which would require trained interpreters, visual aids or easy language for children with intellectual impairments or learning difficulties. Children on the autism spectrum may need more time, clear instructions and frequent breaks during the assessment. </a:t>
            </a:r>
          </a:p>
          <a:p>
            <a:endParaRPr lang="sv-SE" dirty="0">
              <a:solidFill>
                <a:srgbClr val="000000"/>
              </a:solidFill>
              <a:latin typeface="Calibri" panose="020F0502020204030204" pitchFamily="34" charset="0"/>
            </a:endParaRPr>
          </a:p>
          <a:p>
            <a:r>
              <a:rPr lang="en-GB" b="1" dirty="0"/>
              <a:t>Braille</a:t>
            </a:r>
            <a:r>
              <a:rPr lang="en-GB" dirty="0"/>
              <a:t> - relief form of script for the blind, involving combinations of six indentations in special paper which represent letters and numbers. </a:t>
            </a:r>
          </a:p>
          <a:p>
            <a:endParaRPr lang="en-GB" dirty="0"/>
          </a:p>
          <a:p>
            <a:r>
              <a:rPr lang="en-GB" b="1" dirty="0"/>
              <a:t>Orthopaedic or other aids/assistive devices </a:t>
            </a:r>
            <a:r>
              <a:rPr lang="en-GB" dirty="0"/>
              <a:t>- aids and assistive devices to help persons with disabilities achieve equality of opportunity in participation in all aspects of life and society. </a:t>
            </a:r>
          </a:p>
          <a:p>
            <a:endParaRPr lang="en-GB" dirty="0"/>
          </a:p>
          <a:p>
            <a:r>
              <a:rPr lang="en-GB" b="1" dirty="0"/>
              <a:t>Orthopaedic aids/assistive devices </a:t>
            </a:r>
            <a:r>
              <a:rPr lang="en-GB" dirty="0"/>
              <a:t>-   aids or assistive devices tailored for individuals with physical disabilities, including mechanical or motorised wheelchairs, canes, walking frames, prosthetics, orthopaedic shoes, etc….</a:t>
            </a:r>
          </a:p>
          <a:p>
            <a:endParaRPr lang="en-GB" dirty="0"/>
          </a:p>
          <a:p>
            <a:r>
              <a:rPr lang="en-GB" b="1" dirty="0"/>
              <a:t>. Hearing aids and assistive devices </a:t>
            </a:r>
            <a:r>
              <a:rPr lang="en-GB" dirty="0"/>
              <a:t>- aids designed for individuals who are deaf or hard of hearing individuals, including analogue and digital hearing aids, inserts and implants, light alarms for crying children, light or vibrating alarms, etc…. </a:t>
            </a:r>
          </a:p>
          <a:p>
            <a:endParaRPr lang="en-GB" dirty="0"/>
          </a:p>
          <a:p>
            <a:r>
              <a:rPr lang="en-GB" b="1" dirty="0"/>
              <a:t>Assistive devices and technology for the visually impaired </a:t>
            </a:r>
            <a:r>
              <a:rPr lang="en-GB" dirty="0"/>
              <a:t>- aids designed for the individuals who are blind or visually impaired, including canes, watches and alarm clocks, speaking thermometers, sound recorders and players, Braille writing devices, and note recording devices for the blind persons, etc…. </a:t>
            </a:r>
          </a:p>
          <a:p>
            <a:endParaRPr lang="en-GB" b="1" dirty="0"/>
          </a:p>
          <a:p>
            <a:r>
              <a:rPr lang="en-GB" b="1" dirty="0"/>
              <a:t>Healthcare workers and professionals </a:t>
            </a:r>
            <a:r>
              <a:rPr lang="en-GB" dirty="0"/>
              <a:t>- people with secondary or tertiary education in disciplines related to healthcare and medicine and who are directly employed in providing healthcare to the public, with mandatory respect for the moral and ethical principles of the healthcare professions. This includes doctors working as consultants or still in training in all the different specialisations, nursing staff, medical technicians, psychologists, dentists…. </a:t>
            </a:r>
          </a:p>
          <a:p>
            <a:endParaRPr lang="en-GB" b="1" dirty="0"/>
          </a:p>
          <a:p>
            <a:r>
              <a:rPr lang="en-GB" b="1" dirty="0"/>
              <a:t>Sign language </a:t>
            </a:r>
            <a:r>
              <a:rPr lang="en-GB" dirty="0"/>
              <a:t>- a natural human language based on visual cues and hand gestures used by the deaf and hard of hearing communities.</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104</a:t>
            </a:fld>
            <a:endParaRPr lang="en-US"/>
          </a:p>
        </p:txBody>
      </p:sp>
    </p:spTree>
    <p:extLst>
      <p:ext uri="{BB962C8B-B14F-4D97-AF65-F5344CB8AC3E}">
        <p14:creationId xmlns:p14="http://schemas.microsoft.com/office/powerpoint/2010/main" val="4108246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be recognizing when we (or others) are starting to think of the child as the problem, and shift thinking towards</a:t>
            </a:r>
            <a:r>
              <a:rPr lang="en-US" baseline="0" dirty="0"/>
              <a:t> the education system being the problem.</a:t>
            </a:r>
            <a:endParaRPr lang="en-US" dirty="0"/>
          </a:p>
        </p:txBody>
      </p:sp>
      <p:sp>
        <p:nvSpPr>
          <p:cNvPr id="4" name="Slide Number Placeholder 3"/>
          <p:cNvSpPr>
            <a:spLocks noGrp="1"/>
          </p:cNvSpPr>
          <p:nvPr>
            <p:ph type="sldNum" sz="quarter" idx="10"/>
          </p:nvPr>
        </p:nvSpPr>
        <p:spPr/>
        <p:txBody>
          <a:bodyPr/>
          <a:lstStyle/>
          <a:p>
            <a:fld id="{4D92B24B-4AA4-43E8-A988-7887479F93F2}" type="slidenum">
              <a:rPr lang="en-AU" smtClean="0"/>
              <a:t>106</a:t>
            </a:fld>
            <a:endParaRPr lang="en-AU"/>
          </a:p>
        </p:txBody>
      </p:sp>
    </p:spTree>
    <p:extLst>
      <p:ext uri="{BB962C8B-B14F-4D97-AF65-F5344CB8AC3E}">
        <p14:creationId xmlns:p14="http://schemas.microsoft.com/office/powerpoint/2010/main" val="38545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This</a:t>
            </a:r>
            <a:r>
              <a:rPr lang="sv-SE" baseline="0" dirty="0"/>
              <a:t> </a:t>
            </a:r>
            <a:r>
              <a:rPr lang="sv-SE" baseline="0" dirty="0" err="1"/>
              <a:t>module</a:t>
            </a:r>
            <a:r>
              <a:rPr lang="sv-SE" baseline="0" dirty="0"/>
              <a:t> is </a:t>
            </a:r>
            <a:r>
              <a:rPr lang="sv-SE" baseline="0" dirty="0" err="1"/>
              <a:t>about</a:t>
            </a:r>
            <a:r>
              <a:rPr lang="sv-SE" baseline="0" dirty="0"/>
              <a:t> the </a:t>
            </a:r>
            <a:r>
              <a:rPr lang="sv-SE" baseline="0" dirty="0" err="1"/>
              <a:t>uplift</a:t>
            </a:r>
            <a:r>
              <a:rPr lang="sv-SE" baseline="0" dirty="0"/>
              <a:t> to </a:t>
            </a:r>
            <a:r>
              <a:rPr lang="sv-SE" baseline="0" dirty="0" err="1"/>
              <a:t>children</a:t>
            </a:r>
            <a:r>
              <a:rPr lang="sv-SE" baseline="0" dirty="0"/>
              <a:t> </a:t>
            </a:r>
            <a:r>
              <a:rPr lang="sv-SE" baseline="0" dirty="0" err="1"/>
              <a:t>with</a:t>
            </a:r>
            <a:r>
              <a:rPr lang="sv-SE" baseline="0" dirty="0"/>
              <a:t> </a:t>
            </a:r>
            <a:r>
              <a:rPr lang="sv-SE" baseline="0" dirty="0" err="1"/>
              <a:t>disabilties</a:t>
            </a:r>
            <a:r>
              <a:rPr lang="sv-SE" baseline="0" dirty="0"/>
              <a:t> in Save the Children. If the </a:t>
            </a:r>
            <a:r>
              <a:rPr lang="sv-SE" baseline="0" dirty="0" err="1"/>
              <a:t>training</a:t>
            </a:r>
            <a:r>
              <a:rPr lang="sv-SE" baseline="0" dirty="0"/>
              <a:t> is a </a:t>
            </a:r>
            <a:r>
              <a:rPr lang="sv-SE" baseline="0" dirty="0" err="1"/>
              <a:t>disability</a:t>
            </a:r>
            <a:r>
              <a:rPr lang="sv-SE" baseline="0" dirty="0"/>
              <a:t> </a:t>
            </a:r>
            <a:r>
              <a:rPr lang="sv-SE" baseline="0" dirty="0" err="1"/>
              <a:t>awareness</a:t>
            </a:r>
            <a:r>
              <a:rPr lang="sv-SE" baseline="0" dirty="0"/>
              <a:t>/</a:t>
            </a:r>
            <a:r>
              <a:rPr lang="sv-SE" baseline="0" dirty="0" err="1"/>
              <a:t>sensitisation</a:t>
            </a:r>
            <a:r>
              <a:rPr lang="sv-SE" baseline="0" dirty="0"/>
              <a:t> </a:t>
            </a:r>
            <a:r>
              <a:rPr lang="sv-SE" baseline="0" dirty="0" err="1"/>
              <a:t>training</a:t>
            </a:r>
            <a:r>
              <a:rPr lang="sv-SE" baseline="0" dirty="0"/>
              <a:t> not all </a:t>
            </a:r>
            <a:r>
              <a:rPr lang="sv-SE" baseline="0" dirty="0" err="1"/>
              <a:t>slides</a:t>
            </a:r>
            <a:r>
              <a:rPr lang="sv-SE" baseline="0" dirty="0"/>
              <a:t> </a:t>
            </a:r>
            <a:r>
              <a:rPr lang="sv-SE" baseline="0" dirty="0" err="1"/>
              <a:t>need</a:t>
            </a:r>
            <a:r>
              <a:rPr lang="sv-SE" baseline="0" dirty="0"/>
              <a:t> to be </a:t>
            </a:r>
            <a:r>
              <a:rPr lang="sv-SE" baseline="0" dirty="0" err="1"/>
              <a:t>used</a:t>
            </a:r>
            <a:r>
              <a:rPr lang="sv-SE" baseline="0" dirty="0"/>
              <a:t>.  A </a:t>
            </a:r>
            <a:r>
              <a:rPr lang="sv-SE" baseline="0" dirty="0" err="1"/>
              <a:t>shorter</a:t>
            </a:r>
            <a:r>
              <a:rPr lang="sv-SE" baseline="0" dirty="0"/>
              <a:t> version is </a:t>
            </a:r>
            <a:r>
              <a:rPr lang="sv-SE" baseline="0" dirty="0" err="1"/>
              <a:t>also</a:t>
            </a:r>
            <a:r>
              <a:rPr lang="sv-SE" baseline="0" dirty="0"/>
              <a:t> </a:t>
            </a:r>
            <a:r>
              <a:rPr lang="sv-SE" baseline="0" dirty="0" err="1"/>
              <a:t>built</a:t>
            </a:r>
            <a:r>
              <a:rPr lang="sv-SE" baseline="0" dirty="0"/>
              <a:t> </a:t>
            </a:r>
            <a:r>
              <a:rPr lang="sv-SE" baseline="0" dirty="0" err="1"/>
              <a:t>into</a:t>
            </a:r>
            <a:r>
              <a:rPr lang="sv-SE" baseline="0" dirty="0"/>
              <a:t> the </a:t>
            </a:r>
            <a:r>
              <a:rPr lang="sv-SE" baseline="0" dirty="0" err="1"/>
              <a:t>Disability</a:t>
            </a:r>
            <a:r>
              <a:rPr lang="sv-SE" baseline="0" dirty="0"/>
              <a:t> </a:t>
            </a:r>
            <a:r>
              <a:rPr lang="sv-SE" baseline="0" dirty="0" err="1"/>
              <a:t>Introduction</a:t>
            </a:r>
            <a:r>
              <a:rPr lang="sv-SE" baseline="0" dirty="0"/>
              <a:t> </a:t>
            </a:r>
            <a:r>
              <a:rPr lang="sv-SE" baseline="0" dirty="0" err="1"/>
              <a:t>Core</a:t>
            </a:r>
            <a:r>
              <a:rPr lang="sv-SE" baseline="0" dirty="0"/>
              <a:t> </a:t>
            </a:r>
            <a:r>
              <a:rPr lang="sv-SE" baseline="0" dirty="0" err="1"/>
              <a:t>Module</a:t>
            </a:r>
            <a:r>
              <a:rPr lang="sv-SE" baseline="0" dirty="0"/>
              <a:t> </a:t>
            </a:r>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6</a:t>
            </a:fld>
            <a:endParaRPr lang="en-US"/>
          </a:p>
        </p:txBody>
      </p:sp>
    </p:spTree>
    <p:extLst>
      <p:ext uri="{BB962C8B-B14F-4D97-AF65-F5344CB8AC3E}">
        <p14:creationId xmlns:p14="http://schemas.microsoft.com/office/powerpoint/2010/main" val="4202036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here shows the distribution of scores on a typical</a:t>
            </a:r>
            <a:r>
              <a:rPr lang="en-US" baseline="0" dirty="0"/>
              <a:t> literacy assessment, showing that after a year of Literacy Boost programming, some students were thriving (identifying nearly all of the most used words correctly), while a large portion of children were still unable to identify any of the most used words correctly. This is indicative that the children who need the most support in the classroom are not being reached effectively by their teachers.</a:t>
            </a:r>
            <a:endParaRPr lang="en-US" dirty="0"/>
          </a:p>
        </p:txBody>
      </p:sp>
      <p:sp>
        <p:nvSpPr>
          <p:cNvPr id="4" name="Slide Number Placeholder 3"/>
          <p:cNvSpPr>
            <a:spLocks noGrp="1"/>
          </p:cNvSpPr>
          <p:nvPr>
            <p:ph type="sldNum" sz="quarter" idx="10"/>
          </p:nvPr>
        </p:nvSpPr>
        <p:spPr/>
        <p:txBody>
          <a:bodyPr/>
          <a:lstStyle/>
          <a:p>
            <a:fld id="{4D92B24B-4AA4-43E8-A988-7887479F93F2}" type="slidenum">
              <a:rPr lang="en-AU" smtClean="0"/>
              <a:t>107</a:t>
            </a:fld>
            <a:endParaRPr lang="en-AU"/>
          </a:p>
        </p:txBody>
      </p:sp>
    </p:spTree>
    <p:extLst>
      <p:ext uri="{BB962C8B-B14F-4D97-AF65-F5344CB8AC3E}">
        <p14:creationId xmlns:p14="http://schemas.microsoft.com/office/powerpoint/2010/main" val="2041255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only</a:t>
            </a:r>
            <a:r>
              <a:rPr lang="en-US" baseline="0" dirty="0"/>
              <a:t> some of the examples of how disability inclusion can be addressed in each of the four components of Literacy Boost</a:t>
            </a:r>
          </a:p>
          <a:p>
            <a:endParaRPr lang="en-US" baseline="0" dirty="0"/>
          </a:p>
        </p:txBody>
      </p:sp>
      <p:sp>
        <p:nvSpPr>
          <p:cNvPr id="4" name="Slide Number Placeholder 3"/>
          <p:cNvSpPr>
            <a:spLocks noGrp="1"/>
          </p:cNvSpPr>
          <p:nvPr>
            <p:ph type="sldNum" sz="quarter" idx="10"/>
          </p:nvPr>
        </p:nvSpPr>
        <p:spPr/>
        <p:txBody>
          <a:bodyPr/>
          <a:lstStyle/>
          <a:p>
            <a:fld id="{4D92B24B-4AA4-43E8-A988-7887479F93F2}" type="slidenum">
              <a:rPr lang="en-AU" smtClean="0"/>
              <a:t>109</a:t>
            </a:fld>
            <a:endParaRPr lang="en-AU"/>
          </a:p>
        </p:txBody>
      </p:sp>
    </p:spTree>
    <p:extLst>
      <p:ext uri="{BB962C8B-B14F-4D97-AF65-F5344CB8AC3E}">
        <p14:creationId xmlns:p14="http://schemas.microsoft.com/office/powerpoint/2010/main" val="3039990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separate</a:t>
            </a:r>
            <a:r>
              <a:rPr lang="en-US" baseline="0" dirty="0"/>
              <a:t> Save the Children training resources on the Student Needs Action Pack (SNAP), which is designed to help schools and communities more effectively support all children, including children with disabilities. This slide shows the main tools included in SNAP.</a:t>
            </a:r>
          </a:p>
          <a:p>
            <a:endParaRPr lang="en-US" baseline="0" dirty="0"/>
          </a:p>
          <a:p>
            <a:r>
              <a:rPr lang="en-US" baseline="0" dirty="0"/>
              <a:t>Tools for teachers focus on building teacher skills to make accommodations and adaptations in their classrooms.</a:t>
            </a:r>
          </a:p>
          <a:p>
            <a:endParaRPr lang="en-US" baseline="0" dirty="0"/>
          </a:p>
          <a:p>
            <a:r>
              <a:rPr lang="en-US" baseline="0" dirty="0"/>
              <a:t>Parent training focuses on helping parents be stronger advocates for their children:</a:t>
            </a:r>
          </a:p>
          <a:p>
            <a:pPr marL="342900" indent="-342900">
              <a:buFont typeface="Arial" panose="020B0604020202020204" pitchFamily="34" charset="0"/>
              <a:buChar char="•"/>
            </a:pPr>
            <a:r>
              <a:rPr lang="en-US" sz="1200" b="0" dirty="0">
                <a:solidFill>
                  <a:schemeClr val="tx1"/>
                </a:solidFill>
              </a:rPr>
              <a:t>Inform their child’s teacher about his/her strengths and challenges</a:t>
            </a:r>
          </a:p>
          <a:p>
            <a:pPr marL="342900" indent="-342900">
              <a:buFont typeface="Arial" panose="020B0604020202020204" pitchFamily="34" charset="0"/>
              <a:buChar char="•"/>
            </a:pPr>
            <a:r>
              <a:rPr lang="en-US" sz="1200" b="0" dirty="0">
                <a:solidFill>
                  <a:schemeClr val="tx1"/>
                </a:solidFill>
              </a:rPr>
              <a:t>Follow up on and support the </a:t>
            </a:r>
            <a:r>
              <a:rPr lang="en-US" sz="1200" b="0" dirty="0" err="1">
                <a:solidFill>
                  <a:schemeClr val="tx1"/>
                </a:solidFill>
              </a:rPr>
              <a:t>IEP</a:t>
            </a:r>
            <a:r>
              <a:rPr lang="en-US" sz="1200" b="0" dirty="0">
                <a:solidFill>
                  <a:schemeClr val="tx1"/>
                </a:solidFill>
              </a:rPr>
              <a:t> process</a:t>
            </a:r>
          </a:p>
          <a:p>
            <a:pPr marL="342900" indent="-342900">
              <a:buFont typeface="Arial" panose="020B0604020202020204" pitchFamily="34" charset="0"/>
              <a:buChar char="•"/>
            </a:pPr>
            <a:r>
              <a:rPr lang="en-US" sz="1200" b="0" dirty="0">
                <a:solidFill>
                  <a:schemeClr val="tx1"/>
                </a:solidFill>
              </a:rPr>
              <a:t>Volunteer in school</a:t>
            </a:r>
          </a:p>
          <a:p>
            <a:pPr marL="342900" indent="-342900">
              <a:buFont typeface="Arial" panose="020B0604020202020204" pitchFamily="34" charset="0"/>
              <a:buChar char="•"/>
            </a:pPr>
            <a:r>
              <a:rPr lang="en-US" sz="1200" b="0" dirty="0">
                <a:solidFill>
                  <a:schemeClr val="tx1"/>
                </a:solidFill>
              </a:rPr>
              <a:t>Check in with the teacher</a:t>
            </a:r>
          </a:p>
          <a:p>
            <a:pPr marL="342900" indent="-342900">
              <a:buFont typeface="Arial" panose="020B0604020202020204" pitchFamily="34" charset="0"/>
              <a:buChar char="•"/>
            </a:pPr>
            <a:r>
              <a:rPr lang="en-US" sz="1200" b="0" dirty="0">
                <a:solidFill>
                  <a:schemeClr val="tx1"/>
                </a:solidFill>
              </a:rPr>
              <a:t>Support their child to develop confidence</a:t>
            </a:r>
          </a:p>
          <a:p>
            <a:pPr marL="342900" indent="-342900">
              <a:buFont typeface="Arial" panose="020B0604020202020204" pitchFamily="34" charset="0"/>
              <a:buChar char="•"/>
            </a:pPr>
            <a:r>
              <a:rPr lang="en-US" sz="1200" b="0" dirty="0">
                <a:solidFill>
                  <a:schemeClr val="tx1"/>
                </a:solidFill>
              </a:rPr>
              <a:t>Encourage their child to ask for help when needed</a:t>
            </a:r>
          </a:p>
          <a:p>
            <a:pPr marL="342900" indent="-342900">
              <a:buFont typeface="Arial" panose="020B0604020202020204" pitchFamily="34" charset="0"/>
              <a:buChar char="•"/>
            </a:pPr>
            <a:r>
              <a:rPr lang="en-US" sz="1200" b="0" dirty="0">
                <a:solidFill>
                  <a:schemeClr val="tx1"/>
                </a:solidFill>
              </a:rPr>
              <a:t>Support their child’s learning at home</a:t>
            </a:r>
            <a:endParaRPr lang="en-US" sz="1000" b="0" dirty="0">
              <a:solidFill>
                <a:schemeClr val="tx1"/>
              </a:solidFill>
            </a:endParaRPr>
          </a:p>
          <a:p>
            <a:endParaRPr lang="en-US" dirty="0"/>
          </a:p>
          <a:p>
            <a:r>
              <a:rPr lang="en-US" dirty="0"/>
              <a:t>Tools for publishers</a:t>
            </a:r>
            <a:r>
              <a:rPr lang="en-US" baseline="0" dirty="0"/>
              <a:t> focus on how to make reading materials more inclusive, in terms of both content and format.</a:t>
            </a:r>
            <a:endParaRPr lang="en-US" dirty="0"/>
          </a:p>
          <a:p>
            <a:endParaRPr lang="en-US" dirty="0"/>
          </a:p>
        </p:txBody>
      </p:sp>
      <p:sp>
        <p:nvSpPr>
          <p:cNvPr id="4" name="Slide Number Placeholder 3"/>
          <p:cNvSpPr>
            <a:spLocks noGrp="1"/>
          </p:cNvSpPr>
          <p:nvPr>
            <p:ph type="sldNum" sz="quarter" idx="10"/>
          </p:nvPr>
        </p:nvSpPr>
        <p:spPr/>
        <p:txBody>
          <a:bodyPr/>
          <a:lstStyle/>
          <a:p>
            <a:fld id="{4D92B24B-4AA4-43E8-A988-7887479F93F2}" type="slidenum">
              <a:rPr lang="en-AU" smtClean="0"/>
              <a:t>110</a:t>
            </a:fld>
            <a:endParaRPr lang="en-AU"/>
          </a:p>
        </p:txBody>
      </p:sp>
    </p:spTree>
    <p:extLst>
      <p:ext uri="{BB962C8B-B14F-4D97-AF65-F5344CB8AC3E}">
        <p14:creationId xmlns:p14="http://schemas.microsoft.com/office/powerpoint/2010/main" val="246856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Important to note here that Dyslexia and other learning difficulties are under the neurological, not intellectual category. Children who have learning disabilities often have average or above average IQ.</a:t>
            </a: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438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1 minutes</a:t>
            </a:r>
          </a:p>
          <a:p>
            <a:endParaRPr lang="en-AU" dirty="0"/>
          </a:p>
          <a:p>
            <a:r>
              <a:rPr lang="en-AU" dirty="0"/>
              <a:t>Despite UN Conventions, and National Laws, Policies and Programs, as well as calls to greater accessibility in the SDGs, Sendai Framework, the new Urban Agenda </a:t>
            </a:r>
            <a:r>
              <a:rPr lang="en-AU" dirty="0" err="1"/>
              <a:t>etc</a:t>
            </a:r>
            <a:r>
              <a:rPr lang="en-AU" dirty="0"/>
              <a:t> the reality is that </a:t>
            </a:r>
            <a:r>
              <a:rPr lang="en-AU" b="1" dirty="0"/>
              <a:t>people with disabilities are disproportionately vulnerable to hazards and less likely to be able to cope when a shock or stress occurs. </a:t>
            </a:r>
            <a:r>
              <a:rPr lang="en-AU" dirty="0"/>
              <a:t>Lets explore why…..</a:t>
            </a:r>
          </a:p>
          <a:p>
            <a:endParaRPr lang="en-AU" dirty="0"/>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113</a:t>
            </a:fld>
            <a:endParaRPr lang="en-US"/>
          </a:p>
        </p:txBody>
      </p:sp>
    </p:spTree>
    <p:extLst>
      <p:ext uri="{BB962C8B-B14F-4D97-AF65-F5344CB8AC3E}">
        <p14:creationId xmlns:p14="http://schemas.microsoft.com/office/powerpoint/2010/main" val="403752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5 minutes</a:t>
            </a:r>
          </a:p>
          <a:p>
            <a:endParaRPr lang="en-AU" dirty="0"/>
          </a:p>
          <a:p>
            <a:r>
              <a:rPr lang="en-AU" dirty="0"/>
              <a:t>People with Disability are less prepared for shocks and stresses because:</a:t>
            </a:r>
          </a:p>
          <a:p>
            <a:pPr marL="228600" indent="-228600">
              <a:buAutoNum type="arabicParenR"/>
            </a:pPr>
            <a:r>
              <a:rPr lang="en-AU" dirty="0"/>
              <a:t>Children with disabilities do not attend school – estimates suggest only 10% of children with disabilities are in school - which means they do not get access to School Safety Programs</a:t>
            </a:r>
          </a:p>
          <a:p>
            <a:pPr marL="228600" indent="-228600">
              <a:buAutoNum type="arabicParenR"/>
            </a:pPr>
            <a:r>
              <a:rPr lang="en-AU" dirty="0"/>
              <a:t>People with disabilities are not included in community risk assessments which means that their needs and priorities are not given consideration</a:t>
            </a:r>
          </a:p>
          <a:p>
            <a:r>
              <a:rPr lang="en-AU" dirty="0"/>
              <a:t>3)  Less likely to be in an economic position that would enable ‘choice’ during a crisis, for example, collecting a store of food provisions or moving to alternative accommodation or choosing to plan a different type of crop.</a:t>
            </a:r>
          </a:p>
          <a:p>
            <a:endParaRPr lang="en-AU" dirty="0"/>
          </a:p>
          <a:p>
            <a:endParaRPr lang="en-AU" dirty="0"/>
          </a:p>
          <a:p>
            <a:r>
              <a:rPr lang="en-AU" b="1" dirty="0"/>
              <a:t>Example: UN Flagship Report on Disability and Development 2018 Reporting to Committee on the Rights of the Persons with Disabilities</a:t>
            </a:r>
          </a:p>
          <a:p>
            <a:pPr marL="171450" indent="-171450">
              <a:buFont typeface="Arial" panose="020B0604020202020204" pitchFamily="34" charset="0"/>
              <a:buChar char="•"/>
            </a:pPr>
            <a:r>
              <a:rPr lang="en-AU" dirty="0"/>
              <a:t>Among the 49 States that submitted a national report to the CRPD and reported on CRPD Article 11, eleven States have only generic emergency planning and </a:t>
            </a:r>
            <a:r>
              <a:rPr lang="en-AU" b="1" dirty="0"/>
              <a:t>no specific emergency plans for persons with disabilities.</a:t>
            </a:r>
          </a:p>
          <a:p>
            <a:pPr marL="171450" indent="-171450">
              <a:buFont typeface="Arial" panose="020B0604020202020204" pitchFamily="34" charset="0"/>
              <a:buChar char="•"/>
            </a:pPr>
            <a:r>
              <a:rPr lang="en-AU" dirty="0"/>
              <a:t>A global survey conducted in 2013 in 137 countries showed that </a:t>
            </a:r>
          </a:p>
          <a:p>
            <a:pPr marL="0" indent="0">
              <a:buFont typeface="Arial" panose="020B0604020202020204" pitchFamily="34" charset="0"/>
              <a:buNone/>
            </a:pPr>
            <a:r>
              <a:rPr lang="en-AU" dirty="0"/>
              <a:t>	- 72% of persons with disabilities surveyed had no personal preparedness plan for disasters; </a:t>
            </a:r>
          </a:p>
          <a:p>
            <a:pPr marL="0" indent="0">
              <a:buFont typeface="Arial" panose="020B0604020202020204" pitchFamily="34" charset="0"/>
              <a:buNone/>
            </a:pPr>
            <a:r>
              <a:rPr lang="en-AU" dirty="0"/>
              <a:t>	- 31% of persons with disabilities always have someone to help them evacuate but 13% did not had anyone to assist them. </a:t>
            </a:r>
          </a:p>
          <a:p>
            <a:pPr marL="0" indent="0">
              <a:buFont typeface="Arial" panose="020B0604020202020204" pitchFamily="34" charset="0"/>
              <a:buNone/>
            </a:pPr>
            <a:r>
              <a:rPr lang="en-AU" dirty="0"/>
              <a:t>	-Only 21% answered that they could evacuate immediately without difficulty in the event of a sudden disaster; while 73% would face certain difficulty and 6% 	would not be able to evacuate at all. </a:t>
            </a:r>
          </a:p>
          <a:p>
            <a:pPr marL="0" indent="0">
              <a:buFont typeface="Arial" panose="020B0604020202020204" pitchFamily="34" charset="0"/>
              <a:buNone/>
            </a:pPr>
            <a:r>
              <a:rPr lang="en-AU" dirty="0"/>
              <a:t>	- If given sufficient time, the percentage of those who could evacuate with no difficulty increased from 21 % to 38%. </a:t>
            </a:r>
          </a:p>
          <a:p>
            <a:pPr marL="0" indent="0">
              <a:buFont typeface="Arial" panose="020B0604020202020204" pitchFamily="34" charset="0"/>
              <a:buNone/>
            </a:pPr>
            <a:r>
              <a:rPr lang="en-AU" dirty="0"/>
              <a:t>	- In addition, only 17% of respondents were aware of a disaster management plan in their community. </a:t>
            </a:r>
          </a:p>
          <a:p>
            <a:pPr marL="0" indent="0">
              <a:buFont typeface="Arial" panose="020B0604020202020204" pitchFamily="34" charset="0"/>
              <a:buNone/>
            </a:pPr>
            <a:r>
              <a:rPr lang="en-AU" dirty="0"/>
              <a:t>	-As few as 14% persons with disabilities said they had been consulted on disaster management plan in their community, although half of respondents expressed a wish to participate in community disaster management. </a:t>
            </a:r>
          </a:p>
          <a:p>
            <a:pPr marL="0" indent="0">
              <a:buNone/>
            </a:pPr>
            <a:endParaRPr lang="en-AU" dirty="0"/>
          </a:p>
          <a:p>
            <a:pPr marL="0" indent="0">
              <a:buNone/>
            </a:pPr>
            <a:r>
              <a:rPr lang="en-AU" dirty="0">
                <a:hlinkClick r:id="rId3"/>
              </a:rPr>
              <a:t>file:///C:/Users/susan.mcgowan/Downloads/409_UN-flagshipreport-disability-1.pdf</a:t>
            </a:r>
            <a:endParaRPr lang="en-AU" dirty="0"/>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114</a:t>
            </a:fld>
            <a:endParaRPr lang="en-US"/>
          </a:p>
        </p:txBody>
      </p:sp>
    </p:spTree>
    <p:extLst>
      <p:ext uri="{BB962C8B-B14F-4D97-AF65-F5344CB8AC3E}">
        <p14:creationId xmlns:p14="http://schemas.microsoft.com/office/powerpoint/2010/main" val="2915883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5 minutes</a:t>
            </a:r>
          </a:p>
          <a:p>
            <a:endParaRPr lang="en-AU" dirty="0"/>
          </a:p>
          <a:p>
            <a:r>
              <a:rPr lang="en-AU" dirty="0"/>
              <a:t>People with disabilities are more vulnerable to shocks and stresses because:</a:t>
            </a:r>
          </a:p>
          <a:p>
            <a:r>
              <a:rPr lang="en-AU" dirty="0"/>
              <a:t>1) Less likely to be able to see, hear or interpret early warning signals e.g. an alarm to signal a fire in a garment factory</a:t>
            </a:r>
          </a:p>
          <a:p>
            <a:r>
              <a:rPr lang="en-AU" dirty="0"/>
              <a:t>2) Less likely to be able to escape quickly and/or without support from others e.g. a person with a mobility impairment would need assistance to escape from a quickly rising flood</a:t>
            </a:r>
          </a:p>
          <a:p>
            <a:r>
              <a:rPr lang="en-AU" dirty="0"/>
              <a:t>3) More likely to be living in poverty and therefore have limited options for evacuation e.g. lack of suitable transport for an elderly person who is bedbound and in pain. </a:t>
            </a:r>
          </a:p>
          <a:p>
            <a:r>
              <a:rPr lang="en-AU" dirty="0"/>
              <a:t>4) Less likely to be able to manage in an unpredictable circumstances, particularly people with psycho-social disabilities or those that are dependent on personal care assistance from family members. </a:t>
            </a:r>
          </a:p>
          <a:p>
            <a:endParaRPr lang="en-AU" dirty="0"/>
          </a:p>
          <a:p>
            <a:r>
              <a:rPr lang="en-AU" b="1" dirty="0"/>
              <a:t> Examples: Japan Earthquake &amp; Tsunami 2011</a:t>
            </a:r>
          </a:p>
          <a:p>
            <a:pPr marL="171450" indent="-171450">
              <a:buFont typeface="Arial" panose="020B0604020202020204" pitchFamily="34" charset="0"/>
              <a:buChar char="•"/>
            </a:pPr>
            <a:r>
              <a:rPr lang="en-AU" dirty="0"/>
              <a:t>Japan Earthquake during the 2011 Japan earthquake and tsunami, the death rate among persons with disabilities was twice the death rate of the rest of the population.</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Reference - United Nations. Panel discussion on Disaster resilience and disability: Ensuring equality and inclusion, 2013.</a:t>
            </a:r>
          </a:p>
          <a:p>
            <a:pPr marL="0" indent="0">
              <a:buFont typeface="Arial" panose="020B0604020202020204" pitchFamily="34" charset="0"/>
              <a:buNone/>
            </a:pPr>
            <a:r>
              <a:rPr lang="en-AU" dirty="0"/>
              <a:t>Economic and Social Commission for Asia and the Pacific, “Overview of natural disasters and their impacts in Asia and the Pacific 1970-2014”, technical paper</a:t>
            </a:r>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115</a:t>
            </a:fld>
            <a:endParaRPr lang="en-US"/>
          </a:p>
        </p:txBody>
      </p:sp>
    </p:spTree>
    <p:extLst>
      <p:ext uri="{BB962C8B-B14F-4D97-AF65-F5344CB8AC3E}">
        <p14:creationId xmlns:p14="http://schemas.microsoft.com/office/powerpoint/2010/main" val="2100308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3 minutes</a:t>
            </a:r>
          </a:p>
          <a:p>
            <a:endParaRPr lang="en-AU" dirty="0"/>
          </a:p>
          <a:p>
            <a:r>
              <a:rPr lang="en-AU" dirty="0"/>
              <a:t>Shocks and Stresses can result in death, for example, since 2000 almost 35,000 children around the world died in schools due to disasters – but what is often not counted are the vast numbers of people who acquire impairments which lead to permanent </a:t>
            </a:r>
            <a:r>
              <a:rPr lang="en-AU" dirty="0" err="1"/>
              <a:t>disabilty</a:t>
            </a:r>
            <a:r>
              <a:rPr lang="en-AU" dirty="0"/>
              <a:t>. With 1 in 3 students aged 13- 15 around the world experiencing bullying, what are the mental health and potential physical impacts of this long term? </a:t>
            </a:r>
          </a:p>
          <a:p>
            <a:endParaRPr lang="en-AU" dirty="0"/>
          </a:p>
          <a:p>
            <a:r>
              <a:rPr lang="en-AU" dirty="0"/>
              <a:t>Shocks and Stresses increase the number of impairments because:</a:t>
            </a:r>
          </a:p>
          <a:p>
            <a:pPr marL="228600" indent="-228600">
              <a:buAutoNum type="arabicParenR"/>
            </a:pPr>
            <a:r>
              <a:rPr lang="en-AU" dirty="0"/>
              <a:t>Increased injuries following cyclones, floods and earthquakes e.g. spinal cord injury, amputation, brain injury;</a:t>
            </a:r>
          </a:p>
          <a:p>
            <a:pPr marL="228600" indent="-228600">
              <a:buAutoNum type="arabicParenR"/>
            </a:pPr>
            <a:r>
              <a:rPr lang="en-AU" dirty="0"/>
              <a:t>Increased water borne diseases which can lead to long term disability e.g. learning difficulties associated with chronic diarrhoea and malnutrition</a:t>
            </a:r>
          </a:p>
          <a:p>
            <a:pPr marL="228600" indent="-228600">
              <a:buAutoNum type="arabicParenR"/>
            </a:pPr>
            <a:r>
              <a:rPr lang="en-AU" dirty="0"/>
              <a:t>Increased infectious diseases  such as Malaria and Tuberculosis which can lead to long term cognitive and physical impairments e.g. such as malaria or Tuberculosis </a:t>
            </a:r>
          </a:p>
          <a:p>
            <a:pPr marL="228600" indent="-228600">
              <a:buAutoNum type="arabicParenR"/>
            </a:pPr>
            <a:r>
              <a:rPr lang="en-AU" dirty="0"/>
              <a:t>Breakdown in healthcare which impacts on availability of essential medicines, assistive devices and provision of assessment and rehabilitation</a:t>
            </a:r>
          </a:p>
          <a:p>
            <a:pPr marL="228600" indent="-228600">
              <a:buAutoNum type="arabicParenR"/>
            </a:pPr>
            <a:r>
              <a:rPr lang="en-AU" dirty="0"/>
              <a:t>Increase in mental health conditions associated with loss and trauma. </a:t>
            </a:r>
          </a:p>
          <a:p>
            <a:pPr marL="0" indent="0">
              <a:buNone/>
            </a:pPr>
            <a:endParaRPr lang="en-AU" dirty="0"/>
          </a:p>
          <a:p>
            <a:r>
              <a:rPr lang="en-AU" b="1" dirty="0"/>
              <a:t>Example- experiences of people with a Disability in Vanuatu during and after tropical cyclone Pam.</a:t>
            </a:r>
          </a:p>
          <a:p>
            <a:pPr marL="171450" indent="-171450">
              <a:buFont typeface="Arial" panose="020B0604020202020204" pitchFamily="34" charset="0"/>
              <a:buChar char="•"/>
            </a:pPr>
            <a:r>
              <a:rPr lang="en-AU" dirty="0"/>
              <a:t>People with disabilities were 2.45 x more likely to be injured</a:t>
            </a:r>
          </a:p>
          <a:p>
            <a:pPr marL="171450" indent="-171450">
              <a:buFont typeface="Arial" panose="020B0604020202020204" pitchFamily="34" charset="0"/>
              <a:buChar char="•"/>
            </a:pPr>
            <a:r>
              <a:rPr lang="en-AU" dirty="0"/>
              <a:t>Disability specific services were the least available increasing the disadvantage for people with disability</a:t>
            </a:r>
          </a:p>
          <a:p>
            <a:endParaRPr lang="en-AU" dirty="0"/>
          </a:p>
          <a:p>
            <a:r>
              <a:rPr lang="en-AU" dirty="0"/>
              <a:t>Reference - </a:t>
            </a:r>
            <a:r>
              <a:rPr lang="en-AU" dirty="0">
                <a:hlinkClick r:id="rId3"/>
              </a:rPr>
              <a:t>https://mspgh.unimelb.edu.au/__data/assets/pdf_file/0011/2567576/WEB-DIDRR-Report-14112017.pdf</a:t>
            </a:r>
            <a:endParaRPr lang="en-AU" dirty="0"/>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116</a:t>
            </a:fld>
            <a:endParaRPr lang="en-US"/>
          </a:p>
        </p:txBody>
      </p:sp>
    </p:spTree>
    <p:extLst>
      <p:ext uri="{BB962C8B-B14F-4D97-AF65-F5344CB8AC3E}">
        <p14:creationId xmlns:p14="http://schemas.microsoft.com/office/powerpoint/2010/main" val="976040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AU" b="1" dirty="0"/>
              <a:t>2 minutes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People with disabilities experience more disadvantage after a shock or stress occurs because</a:t>
            </a:r>
          </a:p>
          <a:p>
            <a:pPr marL="171450" indent="-171450">
              <a:buFont typeface="Arial" panose="020B0604020202020204" pitchFamily="34" charset="0"/>
              <a:buChar char="•"/>
            </a:pPr>
            <a:r>
              <a:rPr lang="en-AU" dirty="0"/>
              <a:t>Accessibility during a disaster is often not considered e.g. evacuation centre not accessible or food lines not suitable for a person with a disability to stand for long periods of time or information isn’t presented in a way that is easy to understand.</a:t>
            </a:r>
          </a:p>
          <a:p>
            <a:pPr marL="171450" indent="-171450">
              <a:buFont typeface="Arial" panose="020B0604020202020204" pitchFamily="34" charset="0"/>
              <a:buChar char="•"/>
            </a:pPr>
            <a:r>
              <a:rPr lang="en-AU" dirty="0"/>
              <a:t>People with disabilities do not participate in the post disaster needs assessments</a:t>
            </a:r>
          </a:p>
          <a:p>
            <a:pPr marL="171450" indent="-171450">
              <a:buFont typeface="Arial" panose="020B0604020202020204" pitchFamily="34" charset="0"/>
              <a:buChar char="•"/>
            </a:pPr>
            <a:r>
              <a:rPr lang="en-AU" dirty="0"/>
              <a:t>People with disabilities often need specialist equipment or medicines that may have been lost during the event – or they may never have had them and the changed circumstance now makes day to day living very difficult.</a:t>
            </a:r>
          </a:p>
          <a:p>
            <a:pPr marL="171450" indent="-171450">
              <a:buFont typeface="Arial" panose="020B0604020202020204" pitchFamily="34" charset="0"/>
              <a:buChar char="•"/>
            </a:pPr>
            <a:r>
              <a:rPr lang="en-AU" dirty="0"/>
              <a:t>People with disabilities, particularly women, children and older persons with disabilities, are also more vulnerable to exploitation, violence, physical, sexual and emotional abuse when social fabric breaks down.</a:t>
            </a:r>
          </a:p>
          <a:p>
            <a:pPr marL="171450" indent="-171450">
              <a:buFont typeface="Arial" panose="020B0604020202020204" pitchFamily="34" charset="0"/>
              <a:buChar char="•"/>
            </a:pPr>
            <a:endParaRPr lang="en-AU" dirty="0"/>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117</a:t>
            </a:fld>
            <a:endParaRPr lang="en-US"/>
          </a:p>
        </p:txBody>
      </p:sp>
    </p:spTree>
    <p:extLst>
      <p:ext uri="{BB962C8B-B14F-4D97-AF65-F5344CB8AC3E}">
        <p14:creationId xmlns:p14="http://schemas.microsoft.com/office/powerpoint/2010/main" val="841595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Protection-related risks and impacts</a:t>
            </a:r>
          </a:p>
          <a:p>
            <a:r>
              <a:rPr lang="en-US" dirty="0"/>
              <a:t>Persons with disabilities may experience targeted violence and abuse because of their disability.</a:t>
            </a:r>
            <a:r>
              <a:rPr lang="en-US" dirty="0">
                <a:hlinkClick r:id="rId3"/>
              </a:rPr>
              <a:t>166</a:t>
            </a:r>
            <a:r>
              <a:rPr lang="en-US" dirty="0"/>
              <a:t> In a recent survey of persons with disabilities in humanitarian contexts, 27 per cent of respondents reported that they had experienced physical, psychological or other forms of abuse, including forms of sexual abuse.</a:t>
            </a:r>
            <a:r>
              <a:rPr lang="en-US" dirty="0">
                <a:hlinkClick r:id="rId4"/>
              </a:rPr>
              <a:t>167</a:t>
            </a:r>
            <a:r>
              <a:rPr lang="en-US" dirty="0"/>
              <a:t> Targeted violence against persons with disabilities may include physical attacks, killings,</a:t>
            </a:r>
            <a:r>
              <a:rPr lang="en-US" dirty="0">
                <a:hlinkClick r:id="rId5"/>
              </a:rPr>
              <a:t>168</a:t>
            </a:r>
            <a:r>
              <a:rPr lang="en-US" dirty="0"/>
              <a:t> denial of food and medicine, harassment, emotional abuse, profound neglect, shackling, and confinement. These abuses are often perpetrated by persons known to them.</a:t>
            </a:r>
            <a:r>
              <a:rPr lang="en-US" dirty="0">
                <a:hlinkClick r:id="rId6"/>
              </a:rPr>
              <a:t>169</a:t>
            </a:r>
            <a:r>
              <a:rPr lang="en-US" dirty="0"/>
              <a:t> Frequently, targeted violence against persons with disabilities is not reported or monitored, and few </a:t>
            </a:r>
            <a:r>
              <a:rPr lang="en-US" dirty="0" err="1"/>
              <a:t>programmes</a:t>
            </a:r>
            <a:r>
              <a:rPr lang="en-US" dirty="0"/>
              <a:t> identify or respond to such violations.</a:t>
            </a:r>
          </a:p>
          <a:p>
            <a:r>
              <a:rPr lang="en-US" dirty="0"/>
              <a:t>Persons with disabilities are more likely to experience violations if they are in institutions. Numerous reports have documented severe violations in institutions of the rights of adults and children with disabilities, particularly persons with psychosocial disabilities.</a:t>
            </a:r>
            <a:r>
              <a:rPr lang="en-US" dirty="0">
                <a:hlinkClick r:id="rId7"/>
              </a:rPr>
              <a:t>170</a:t>
            </a:r>
            <a:r>
              <a:rPr lang="en-US" dirty="0"/>
              <a:t> The violations in question include inhuman and degrading treatment, unsanitary conditions, neglect, verbal, sexual and physical abuse, involuntary medication, and restraint.</a:t>
            </a:r>
            <a:r>
              <a:rPr lang="en-US" dirty="0">
                <a:hlinkClick r:id="rId8"/>
              </a:rPr>
              <a:t>171</a:t>
            </a:r>
            <a:endParaRPr lang="en-US" dirty="0"/>
          </a:p>
          <a:p>
            <a:r>
              <a:rPr lang="en-US" dirty="0"/>
              <a:t>Persons with disabilities are more likely than others to lack personal documents (birth certificate, marriage certificate, travel documents). This may happen for a number of reasons, including failure to register their birth, or denial of their legal capacity (a form of discrimination).</a:t>
            </a:r>
          </a:p>
          <a:p>
            <a:r>
              <a:rPr lang="en-US" dirty="0"/>
              <a:t>Persons with disabilities who are unable to tell their story may also be at higher risk. This problem arises particularly for persons with intellectual or psychosocial disabilities and persons who have difficulty communicating. During security screening processes, for example, persons with disabilities may not be able to respond accurately to security-related questions.</a:t>
            </a:r>
          </a:p>
          <a:p>
            <a:r>
              <a:rPr lang="en-US" b="1" dirty="0"/>
              <a:t>MAINSTREAMED: Protection </a:t>
            </a:r>
            <a:r>
              <a:rPr lang="en-US" b="1" dirty="0" err="1"/>
              <a:t>programmes</a:t>
            </a:r>
            <a:r>
              <a:rPr lang="en-US" b="1" dirty="0"/>
              <a:t> are designed and adapted to ensure that they are inclusive of and accessible to everyone, including persons with disabilities. For example, they ensure access to protection </a:t>
            </a:r>
            <a:r>
              <a:rPr lang="en-US" b="1" dirty="0" err="1"/>
              <a:t>programmes</a:t>
            </a:r>
            <a:r>
              <a:rPr lang="en-US" b="1" dirty="0"/>
              <a:t>, and train protection staff on disability.</a:t>
            </a:r>
            <a:r>
              <a:rPr lang="en-US" dirty="0"/>
              <a:t> </a:t>
            </a:r>
          </a:p>
          <a:p>
            <a:r>
              <a:rPr lang="en-US" b="1" dirty="0"/>
              <a:t>TARGETED: Protection </a:t>
            </a:r>
            <a:r>
              <a:rPr lang="en-US" b="1" dirty="0" err="1"/>
              <a:t>programmes</a:t>
            </a:r>
            <a:r>
              <a:rPr lang="en-US" b="1" dirty="0"/>
              <a:t> accommodate the individual needs of persons with disabilities by providing reasonable accommodations. For example, extension </a:t>
            </a:r>
            <a:r>
              <a:rPr lang="en-US" b="1" dirty="0" err="1"/>
              <a:t>programmes</a:t>
            </a:r>
            <a:r>
              <a:rPr lang="en-US" b="1" dirty="0"/>
              <a:t> reach out to persons with disabilities who are isolated or distant and support their participation in decisions that are relevant to them.</a:t>
            </a:r>
            <a:r>
              <a:rPr lang="en-US" dirty="0"/>
              <a:t> </a:t>
            </a:r>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118</a:t>
            </a:fld>
            <a:endParaRPr lang="en-US"/>
          </a:p>
        </p:txBody>
      </p:sp>
    </p:spTree>
    <p:extLst>
      <p:ext uri="{BB962C8B-B14F-4D97-AF65-F5344CB8AC3E}">
        <p14:creationId xmlns:p14="http://schemas.microsoft.com/office/powerpoint/2010/main" val="30973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Insert</a:t>
            </a:r>
            <a:r>
              <a:rPr lang="sv-SE" dirty="0"/>
              <a:t> </a:t>
            </a:r>
            <a:r>
              <a:rPr lang="sv-SE" dirty="0" err="1"/>
              <a:t>child</a:t>
            </a:r>
            <a:r>
              <a:rPr lang="sv-SE" dirty="0"/>
              <a:t> </a:t>
            </a:r>
            <a:r>
              <a:rPr lang="sv-SE" dirty="0" err="1"/>
              <a:t>friendly</a:t>
            </a:r>
            <a:r>
              <a:rPr lang="sv-SE" dirty="0"/>
              <a:t> </a:t>
            </a:r>
          </a:p>
        </p:txBody>
      </p:sp>
      <p:sp>
        <p:nvSpPr>
          <p:cNvPr id="4" name="Platshållare för bildnumm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38179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Environmental barriers: </a:t>
            </a:r>
            <a:r>
              <a:rPr lang="en-US" dirty="0"/>
              <a:t>• Inaccessible protection services due to distance and inaccessible infrastructure and roads networks • Inaccessible reporting procedures (e.g. for GBV and PSEA) • Lack of outreach or accessible information regarding protection of rights, access to justice and reparations </a:t>
            </a:r>
          </a:p>
          <a:p>
            <a:endParaRPr lang="en-US" dirty="0"/>
          </a:p>
          <a:p>
            <a:r>
              <a:rPr lang="en-US" b="1" dirty="0"/>
              <a:t>Attitudinal barriers: </a:t>
            </a:r>
            <a:r>
              <a:rPr lang="en-US" dirty="0"/>
              <a:t>• Negative attitudes and stigma against persons with disabilities and their rights • Lack of awareness about legal capacity of persons with disabilities to participate in decision-making and provide informed consent </a:t>
            </a:r>
          </a:p>
          <a:p>
            <a:endParaRPr lang="en-US" dirty="0"/>
          </a:p>
          <a:p>
            <a:r>
              <a:rPr lang="en-US" b="1" dirty="0"/>
              <a:t>Institutional barriers: </a:t>
            </a:r>
            <a:r>
              <a:rPr lang="en-US" dirty="0"/>
              <a:t>• Limited technical and financial capacity to promote inclusion of persons with disabilities and protection of their rights • Justice mechanisms are not accessible to persons with disabilities • Inaccessible registration systems resulting in denial of legal status for persons with disabilities • Lack of accurate data on persons with disabilities</a:t>
            </a:r>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119</a:t>
            </a:fld>
            <a:endParaRPr lang="en-US"/>
          </a:p>
        </p:txBody>
      </p:sp>
    </p:spTree>
    <p:extLst>
      <p:ext uri="{BB962C8B-B14F-4D97-AF65-F5344CB8AC3E}">
        <p14:creationId xmlns:p14="http://schemas.microsoft.com/office/powerpoint/2010/main" val="118349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122</a:t>
            </a:fld>
            <a:endParaRPr lang="en-US" dirty="0"/>
          </a:p>
        </p:txBody>
      </p:sp>
    </p:spTree>
    <p:extLst>
      <p:ext uri="{BB962C8B-B14F-4D97-AF65-F5344CB8AC3E}">
        <p14:creationId xmlns:p14="http://schemas.microsoft.com/office/powerpoint/2010/main" val="687206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123</a:t>
            </a:fld>
            <a:endParaRPr lang="en-US"/>
          </a:p>
        </p:txBody>
      </p:sp>
    </p:spTree>
    <p:extLst>
      <p:ext uri="{BB962C8B-B14F-4D97-AF65-F5344CB8AC3E}">
        <p14:creationId xmlns:p14="http://schemas.microsoft.com/office/powerpoint/2010/main" val="421444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baseline="0"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124</a:t>
            </a:fld>
            <a:endParaRPr lang="en-US"/>
          </a:p>
        </p:txBody>
      </p:sp>
    </p:spTree>
    <p:extLst>
      <p:ext uri="{BB962C8B-B14F-4D97-AF65-F5344CB8AC3E}">
        <p14:creationId xmlns:p14="http://schemas.microsoft.com/office/powerpoint/2010/main" val="9655916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cs typeface="Calibri"/>
              </a:rPr>
              <a:t> </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pPr/>
              <a:t>132</a:t>
            </a:fld>
            <a:endParaRPr lang="en-US"/>
          </a:p>
        </p:txBody>
      </p:sp>
    </p:spTree>
    <p:extLst>
      <p:ext uri="{BB962C8B-B14F-4D97-AF65-F5344CB8AC3E}">
        <p14:creationId xmlns:p14="http://schemas.microsoft.com/office/powerpoint/2010/main" val="5295048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Save the Children’s approach</a:t>
            </a:r>
            <a:r>
              <a:rPr lang="en-US" baseline="0" noProof="0" dirty="0"/>
              <a:t> to strengthen our work with disability is a rights-based approach with four key building blocks. </a:t>
            </a:r>
          </a:p>
          <a:p>
            <a:r>
              <a:rPr lang="en-US" baseline="0" noProof="0" dirty="0"/>
              <a:t>Rights based means that all our work relating to disability is compliant with the Convention on the Rights of Persons with disabilities. To guide this we have also developed minimum standards which are soon being endorsed and then we will have guidelines for these as well. </a:t>
            </a:r>
          </a:p>
          <a:p>
            <a:endParaRPr lang="en-US" baseline="0" noProof="0" dirty="0"/>
          </a:p>
          <a:p>
            <a:r>
              <a:rPr lang="en-US" baseline="0" noProof="0" dirty="0"/>
              <a:t>1. Building block number one is to </a:t>
            </a:r>
            <a:r>
              <a:rPr lang="en-US" b="1" baseline="0" noProof="0" dirty="0"/>
              <a:t>build awareness and competencies </a:t>
            </a:r>
            <a:r>
              <a:rPr lang="en-US" baseline="0" noProof="0" dirty="0"/>
              <a:t>within our </a:t>
            </a:r>
            <a:r>
              <a:rPr lang="en-US" baseline="0" noProof="0" dirty="0" err="1"/>
              <a:t>organisation</a:t>
            </a:r>
            <a:r>
              <a:rPr lang="en-US" baseline="0" noProof="0" dirty="0"/>
              <a:t> and across staff teams. It means sensitization, awareness, knowledge, competencies and then action. We want all staff to feel confident enough to not dismiss children and families with disabilities and if they are not sure what to do they know how to find out. We need to recognize that disability is an area of expertise with complex and technical layers as is gender and other thematic areas. But we also recognize that it is mainly about how we treat each other as human beings and as such there is always something we can all do without expertise.  </a:t>
            </a:r>
          </a:p>
          <a:p>
            <a:endParaRPr lang="sv-SE" baseline="0" noProof="0" dirty="0"/>
          </a:p>
          <a:p>
            <a:r>
              <a:rPr lang="en-AU" dirty="0"/>
              <a:t>Lets begin with looking at the first principle - </a:t>
            </a:r>
            <a:r>
              <a:rPr lang="en-AU" b="1" dirty="0"/>
              <a:t>Build Awareness of the situation that people with disabilities face in your community. </a:t>
            </a:r>
            <a:r>
              <a:rPr lang="en-AU" dirty="0"/>
              <a:t>Awareness of the barriers and forming strategies to remove them is considered an essential component of disability-inclusive programs. </a:t>
            </a:r>
            <a:endParaRPr lang="en-AU" b="1" dirty="0"/>
          </a:p>
          <a:p>
            <a:endParaRPr lang="en-AU" dirty="0"/>
          </a:p>
          <a:p>
            <a:r>
              <a:rPr lang="en-AU" dirty="0"/>
              <a:t>This is important because:</a:t>
            </a:r>
          </a:p>
          <a:p>
            <a:pPr marL="228600" indent="-228600">
              <a:buAutoNum type="arabicParenR"/>
            </a:pPr>
            <a:r>
              <a:rPr lang="en-AU" dirty="0"/>
              <a:t>Disability has been hidden and often poorly understood in the context of international development. </a:t>
            </a:r>
            <a:endParaRPr lang="en-AU" dirty="0">
              <a:cs typeface="Calibri"/>
            </a:endParaRPr>
          </a:p>
          <a:p>
            <a:pPr marL="228600" indent="-228600">
              <a:buAutoNum type="arabicParenR"/>
            </a:pPr>
            <a:r>
              <a:rPr lang="en-AU" dirty="0"/>
              <a:t>People with a disability  have lacked a voice at many levels of society and attempts to identify and meet their needs have rarely occurred. </a:t>
            </a:r>
            <a:endParaRPr lang="en-AU" dirty="0">
              <a:cs typeface="Calibri"/>
            </a:endParaRPr>
          </a:p>
          <a:p>
            <a:pPr marL="228600" indent="-228600">
              <a:buAutoNum type="arabicParenR"/>
            </a:pPr>
            <a:r>
              <a:rPr lang="en-AU" dirty="0"/>
              <a:t>There is </a:t>
            </a:r>
            <a:r>
              <a:rPr lang="en-AU" b="1" dirty="0"/>
              <a:t>limited accurate data </a:t>
            </a:r>
            <a:r>
              <a:rPr lang="en-AU" dirty="0"/>
              <a:t>available of the prevalence of disability which means that decision makers do not have the information they need to plan effectively.</a:t>
            </a:r>
            <a:endParaRPr lang="en-AU" dirty="0">
              <a:cs typeface="Calibri"/>
            </a:endParaRPr>
          </a:p>
          <a:p>
            <a:endParaRPr lang="en-AU" b="1" dirty="0">
              <a:cs typeface="Calibri" panose="020F0502020204030204"/>
            </a:endParaRPr>
          </a:p>
          <a:p>
            <a:r>
              <a:rPr lang="en-AU" b="1" dirty="0"/>
              <a:t>Examples of key awareness messages that you adapt to your specific country context and thematic area:</a:t>
            </a:r>
            <a:endParaRPr lang="en-US" dirty="0">
              <a:cs typeface="Calibri"/>
            </a:endParaRPr>
          </a:p>
          <a:p>
            <a:pPr marL="171450" indent="-171450">
              <a:buFont typeface="Arial"/>
              <a:buChar char="•"/>
            </a:pPr>
            <a:r>
              <a:rPr lang="en-AU" dirty="0"/>
              <a:t>One billion people, or 15% of the population, live with a disability worldwide.</a:t>
            </a:r>
            <a:endParaRPr lang="en-US" dirty="0">
              <a:cs typeface="Calibri" panose="020F0502020204030204"/>
            </a:endParaRPr>
          </a:p>
          <a:p>
            <a:pPr marL="171450" indent="-171450">
              <a:buFont typeface="Arial"/>
              <a:buChar char="•"/>
            </a:pPr>
            <a:r>
              <a:rPr lang="en-AU" dirty="0"/>
              <a:t>One in five of the worlds poorest people have a disability</a:t>
            </a:r>
            <a:endParaRPr lang="en-US" dirty="0"/>
          </a:p>
          <a:p>
            <a:pPr marL="171450" indent="-171450">
              <a:buFont typeface="Arial"/>
              <a:buChar char="•"/>
            </a:pPr>
            <a:r>
              <a:rPr lang="en-AU" dirty="0"/>
              <a:t>There is a cycle of disability and poverty where disability is both a cause and consequence of poverty</a:t>
            </a:r>
            <a:endParaRPr lang="en-US" dirty="0"/>
          </a:p>
          <a:p>
            <a:pPr marL="171450" indent="-171450">
              <a:buFont typeface="Arial"/>
              <a:buChar char="•"/>
            </a:pPr>
            <a:r>
              <a:rPr lang="en-AU" dirty="0"/>
              <a:t>Without addressing disability, we cannot achieve the SDGs</a:t>
            </a:r>
            <a:endParaRPr lang="en-US" dirty="0"/>
          </a:p>
          <a:p>
            <a:pPr marL="171450" indent="-171450">
              <a:buFont typeface="Arial"/>
              <a:buChar char="•"/>
            </a:pPr>
            <a:r>
              <a:rPr lang="en-AU" dirty="0"/>
              <a:t>Action on disability is fundamentally about the equalisation of human rights, as expressed in the CRPD.</a:t>
            </a:r>
            <a:endParaRPr lang="en-US" dirty="0"/>
          </a:p>
          <a:p>
            <a:pPr marL="171450" indent="-171450">
              <a:buFont typeface="Arial"/>
              <a:buChar char="•"/>
            </a:pPr>
            <a:r>
              <a:rPr lang="en-AU" dirty="0"/>
              <a:t>The long-term economic advantages of including people with a disability far outweigh the initial, often one-off, costs of inclusion.</a:t>
            </a:r>
            <a:endParaRPr lang="en-US" dirty="0">
              <a:cs typeface="Calibri" panose="020F0502020204030204"/>
            </a:endParaRPr>
          </a:p>
          <a:p>
            <a:pPr marL="171450" indent="-171450">
              <a:buFont typeface="Arial"/>
              <a:buChar char="•"/>
            </a:pPr>
            <a:r>
              <a:rPr lang="en-AU" dirty="0"/>
              <a:t>Disability is a cross-cutting development issue. As well as including specific initiatives to support inclusion, disability needs to be mainstreamed across policy and practice in all development programs.</a:t>
            </a:r>
            <a:endParaRPr lang="en-US" dirty="0"/>
          </a:p>
          <a:p>
            <a:pPr marL="171450" indent="-171450">
              <a:buFont typeface="Arial"/>
              <a:buChar char="•"/>
            </a:pPr>
            <a:r>
              <a:rPr lang="en-AU" dirty="0"/>
              <a:t>Including people with a disability ensures the most marginalised are reached and is therefore good development practice.</a:t>
            </a:r>
            <a:endParaRPr lang="en-US" dirty="0"/>
          </a:p>
          <a:p>
            <a:endParaRPr lang="en-US" baseline="0" noProof="0" dirty="0"/>
          </a:p>
          <a:p>
            <a:endParaRPr lang="en-US" baseline="0" noProof="0" dirty="0"/>
          </a:p>
          <a:p>
            <a:r>
              <a:rPr lang="en-US" baseline="0" noProof="0" dirty="0"/>
              <a:t>2. Make activities accessible is about ensuring that all our activities can be used and utilized by all people. Here we need to work with removing barriers,  physical, attitudinal and structural and make sure that we budget and design activities in a way that everyone can participate. </a:t>
            </a:r>
          </a:p>
          <a:p>
            <a:endParaRPr lang="en-US" baseline="0" noProof="0" dirty="0"/>
          </a:p>
          <a:p>
            <a:r>
              <a:rPr lang="en-AU" b="1" dirty="0"/>
              <a:t>3. Participation</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noProof="0" dirty="0"/>
              <a:t>Participation and leadership by people with disabilities,  this means that we need to respects the Convention and the principle of ’Nothing About us Without us’.  </a:t>
            </a:r>
            <a:r>
              <a:rPr lang="en-AU" dirty="0"/>
              <a:t> Participation is fundamentally about people with a disability participating in decisions that relate to them so that actions affecting people with a disability are not planned or performed without their input. This guiding principle highlights the need for people with a disability to be brought into the process in such a way that they can directly influence decisions. This results in improved inclusion of people with a disability and also brings with it lasting change. Extensive involvement of people with a disability will build skills and capacity. At the same time, people with and without disabilities working alongside each other can often foster changes in attitudes and understanding about abilities, contributions and aspirations of people with a disability.</a:t>
            </a:r>
            <a:endParaRPr lang="en-US" dirty="0"/>
          </a:p>
          <a:p>
            <a:r>
              <a:rPr lang="en-AU" dirty="0"/>
              <a:t> </a:t>
            </a:r>
            <a:endParaRPr lang="en-US" dirty="0"/>
          </a:p>
          <a:p>
            <a:r>
              <a:rPr lang="en-AU" dirty="0"/>
              <a:t>4. Partnerships with people with a disability can and should occur when there is genuine participation. This also includes partnering with families, wider support networks, service providers and community leaders, where appropriate. Working in partnership with DPOs is a very effective strategy. People with a disability are often empowered and enabled by the confidence and skills that result from the fostering of genuine partnerships.</a:t>
            </a:r>
            <a:endParaRPr lang="en-AU" dirty="0">
              <a:cs typeface="Calibri" panose="020F0502020204030204"/>
            </a:endParaRPr>
          </a:p>
          <a:p>
            <a:r>
              <a:rPr lang="en-US" baseline="0" noProof="0" dirty="0"/>
              <a:t>The disability movement is a very strong movement and it means that persons with disabilities, who themselves were the driving force in getting the convention are the number one experts on the lives and experiences of disability. We as an organization need to recognize this and be humble and ensure that when  we do situation analysis, design </a:t>
            </a:r>
            <a:r>
              <a:rPr lang="en-US" baseline="0" noProof="0" dirty="0" err="1"/>
              <a:t>programmes</a:t>
            </a:r>
            <a:r>
              <a:rPr lang="en-US" baseline="0" noProof="0" dirty="0"/>
              <a:t>, implementation and conduct MEAL </a:t>
            </a:r>
            <a:r>
              <a:rPr lang="en-US" baseline="0" noProof="0" dirty="0" err="1"/>
              <a:t>etc</a:t>
            </a:r>
            <a:r>
              <a:rPr lang="en-US" baseline="0" noProof="0" dirty="0"/>
              <a:t> we do so in collaboration with the disability movement but not only with them as beneficiaries we consult but as equal partners and expert leaders for this perspective.  </a:t>
            </a:r>
          </a:p>
          <a:p>
            <a:endParaRPr lang="en-US" baseline="0" noProof="0" dirty="0"/>
          </a:p>
          <a:p>
            <a:endParaRPr lang="en-GB"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133</a:t>
            </a:fld>
            <a:endParaRPr lang="en-US"/>
          </a:p>
        </p:txBody>
      </p:sp>
    </p:spTree>
    <p:extLst>
      <p:ext uri="{BB962C8B-B14F-4D97-AF65-F5344CB8AC3E}">
        <p14:creationId xmlns:p14="http://schemas.microsoft.com/office/powerpoint/2010/main" val="3919223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begin with looking at the first principle - </a:t>
            </a:r>
            <a:r>
              <a:rPr lang="en-AU" b="1" dirty="0"/>
              <a:t>Build Awareness of the situation that people with disabilities face in your community. </a:t>
            </a:r>
            <a:r>
              <a:rPr lang="en-AU" dirty="0"/>
              <a:t>Awareness of the barriers and forming strategies to remove them is considered an essential component of disability-inclusive programs. </a:t>
            </a:r>
            <a:endParaRPr lang="en-AU" b="1" dirty="0"/>
          </a:p>
          <a:p>
            <a:endParaRPr lang="en-AU" dirty="0"/>
          </a:p>
          <a:p>
            <a:r>
              <a:rPr lang="en-AU" dirty="0"/>
              <a:t>This is important because:</a:t>
            </a:r>
          </a:p>
          <a:p>
            <a:pPr marL="399064" indent="-399064">
              <a:buAutoNum type="arabicParenR"/>
            </a:pPr>
            <a:r>
              <a:rPr lang="en-AU" dirty="0"/>
              <a:t>Disability has been hidden and often poorly understood in the context of international development. </a:t>
            </a:r>
            <a:endParaRPr lang="en-AU" dirty="0">
              <a:cs typeface="Calibri"/>
            </a:endParaRPr>
          </a:p>
          <a:p>
            <a:pPr marL="399064" indent="-399064">
              <a:buAutoNum type="arabicParenR"/>
            </a:pPr>
            <a:r>
              <a:rPr lang="en-AU" dirty="0"/>
              <a:t>People with a disability  have lacked a voice at many levels of society and attempts to identify and meet their needs have rarely occurred. </a:t>
            </a:r>
            <a:endParaRPr lang="en-AU" dirty="0">
              <a:cs typeface="Calibri"/>
            </a:endParaRPr>
          </a:p>
          <a:p>
            <a:pPr marL="399064" indent="-399064">
              <a:buAutoNum type="arabicParenR"/>
            </a:pPr>
            <a:r>
              <a:rPr lang="en-AU" dirty="0"/>
              <a:t>There is </a:t>
            </a:r>
            <a:r>
              <a:rPr lang="en-AU" b="1" dirty="0"/>
              <a:t>limited accurate data </a:t>
            </a:r>
            <a:r>
              <a:rPr lang="en-AU" dirty="0"/>
              <a:t>available of the prevalence of disability which means that decision makers do not have the information they need to plan effectively.</a:t>
            </a:r>
            <a:endParaRPr lang="en-AU" dirty="0">
              <a:cs typeface="Calibri"/>
            </a:endParaRPr>
          </a:p>
          <a:p>
            <a:endParaRPr lang="en-AU" b="1" dirty="0">
              <a:cs typeface="Calibri" panose="020F0502020204030204"/>
            </a:endParaRPr>
          </a:p>
          <a:p>
            <a:r>
              <a:rPr lang="en-AU" b="1" dirty="0"/>
              <a:t>Examples of key awareness messages that you adapt to your specific country context and thematic area:</a:t>
            </a:r>
            <a:endParaRPr lang="en-US" dirty="0">
              <a:cs typeface="Calibri"/>
            </a:endParaRPr>
          </a:p>
          <a:p>
            <a:pPr marL="299298" indent="-299298">
              <a:buFont typeface="Arial"/>
              <a:buChar char="•"/>
            </a:pPr>
            <a:r>
              <a:rPr lang="en-AU" dirty="0"/>
              <a:t>One billion people, or 15% of the population, live with a disability worldwide.</a:t>
            </a:r>
            <a:endParaRPr lang="en-US" dirty="0">
              <a:cs typeface="Calibri" panose="020F0502020204030204"/>
            </a:endParaRPr>
          </a:p>
          <a:p>
            <a:pPr marL="299298" indent="-299298">
              <a:buFont typeface="Arial"/>
              <a:buChar char="•"/>
            </a:pPr>
            <a:r>
              <a:rPr lang="en-AU" dirty="0"/>
              <a:t>One in five of the worlds poorest people have a disability</a:t>
            </a:r>
            <a:endParaRPr lang="en-US" dirty="0"/>
          </a:p>
          <a:p>
            <a:pPr marL="299298" indent="-299298">
              <a:buFont typeface="Arial"/>
              <a:buChar char="•"/>
            </a:pPr>
            <a:r>
              <a:rPr lang="en-AU" dirty="0"/>
              <a:t>There is a cycle of disability and poverty where disability is both a cause and consequence of poverty</a:t>
            </a:r>
            <a:endParaRPr lang="en-US" dirty="0"/>
          </a:p>
          <a:p>
            <a:pPr marL="299298" indent="-299298">
              <a:buFont typeface="Arial"/>
              <a:buChar char="•"/>
            </a:pPr>
            <a:r>
              <a:rPr lang="en-AU" dirty="0"/>
              <a:t>Without addressing disability, we cannot achieve the SDGs</a:t>
            </a:r>
            <a:endParaRPr lang="en-US" dirty="0"/>
          </a:p>
          <a:p>
            <a:pPr marL="299298" indent="-299298">
              <a:buFont typeface="Arial"/>
              <a:buChar char="•"/>
            </a:pPr>
            <a:r>
              <a:rPr lang="en-AU" dirty="0"/>
              <a:t>Action on disability is fundamentally about the equalisation of human rights, as expressed in the CRPD.</a:t>
            </a:r>
            <a:endParaRPr lang="en-US" dirty="0"/>
          </a:p>
          <a:p>
            <a:pPr marL="299298" indent="-299298">
              <a:buFont typeface="Arial"/>
              <a:buChar char="•"/>
            </a:pPr>
            <a:r>
              <a:rPr lang="en-AU" dirty="0"/>
              <a:t>The long-term economic advantages of including people with a disability far outweigh the initial, often one-off, costs of inclusion.</a:t>
            </a:r>
            <a:endParaRPr lang="en-US" dirty="0">
              <a:cs typeface="Calibri" panose="020F0502020204030204"/>
            </a:endParaRPr>
          </a:p>
          <a:p>
            <a:pPr marL="299298" indent="-299298">
              <a:buFont typeface="Arial"/>
              <a:buChar char="•"/>
            </a:pPr>
            <a:r>
              <a:rPr lang="en-AU" dirty="0"/>
              <a:t>Disability is a cross-cutting development issue. As well as including specific initiatives to support inclusion, disability needs to be mainstreamed across policy and practice in all development programs.</a:t>
            </a:r>
            <a:endParaRPr lang="en-US" dirty="0"/>
          </a:p>
          <a:p>
            <a:pPr marL="299298" indent="-299298">
              <a:buFont typeface="Arial"/>
              <a:buChar char="•"/>
            </a:pPr>
            <a:r>
              <a:rPr lang="en-AU" dirty="0"/>
              <a:t>Including people with a disability ensures the most marginalised are reached and is therefore good development practice.</a:t>
            </a:r>
            <a:endParaRPr lang="en-US" dirty="0"/>
          </a:p>
          <a:p>
            <a:pPr marL="299298" indent="-299298">
              <a:buFont typeface="Arial"/>
              <a:buChar char="•"/>
            </a:pP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Gill Sans Infant Std" panose="020B0502020104020203" pitchFamily="34" charset="0"/>
                <a:ea typeface="Calibri" panose="020F0502020204030204" pitchFamily="34" charset="0"/>
                <a:cs typeface="Calibri" panose="020F0502020204030204" pitchFamily="34" charset="0"/>
              </a:rPr>
              <a:t>Where possible and appropriate, recruit competent persons with disabilities to the team as this, especially if the persons are also involved in the disability movement, will enhance the workforce’s capability on disability inclusion, accessibility and non-discrimination. Social workers with their own disabilities can be a valuable asset to the case management process</a:t>
            </a:r>
            <a:endParaRPr lang="sv-SE" dirty="0">
              <a:solidFill>
                <a:schemeClr val="tx1"/>
              </a:solidFill>
            </a:endParaRPr>
          </a:p>
          <a:p>
            <a:pPr marL="285750" indent="-285750">
              <a:buFontTx/>
              <a:buChar char="-"/>
            </a:pPr>
            <a:r>
              <a:rPr lang="en-US" dirty="0">
                <a:solidFill>
                  <a:schemeClr val="tx1"/>
                </a:solidFill>
              </a:rPr>
              <a:t>Invite the deaf association and learn about sign language  to hear about the importance of sign language interpretation or how to communicate with deaf children who do not yet know sign language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altLang="sv-SE"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As living with a disability comes with specific vulnerabilities depending on the local norms and culture as well as the type of impairment in said community.   As these vulnerabilities can be hard to identify for abled-bodied people it is always </a:t>
            </a:r>
            <a:r>
              <a:rPr kumimoji="0" lang="en-GB" altLang="sv-SE" b="0" i="0" u="sng" strike="noStrike" cap="none" normalizeH="0" baseline="0" dirty="0" err="1">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advice</a:t>
            </a:r>
            <a:r>
              <a:rPr kumimoji="0" lang="en-GB" altLang="sv-SE"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
            </a:r>
            <a:r>
              <a:rPr kumimoji="0" lang="en-GB" altLang="sv-SE" b="0"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to invite a Disabled Persons’ Organisations (DPO) when defining vulnerability criteria and assessing vulnerability.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GB" altLang="sv-SE" sz="2000" b="0" i="0" u="sng" strike="noStrike" cap="none" normalizeH="0" baseline="0" dirty="0">
              <a:ln>
                <a:noFill/>
              </a:ln>
              <a:solidFill>
                <a:srgbClr val="008080"/>
              </a:solidFill>
              <a:effectLst/>
              <a:latin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Case workers should be trained in specific child-friendly, disability-friendly and gender-sensitive techniques, especially in working with very young children or children with sensory, intellectual or mental impairments(see Section 8). For children with disabilities the case worker should be observant to look for signs of conditioned dependency. Signs could include the caregiver interrupting to answer on behalf of the child as they have never expected the child to express its own opinions or allowed enough time for the child to do so. The child may in turn never have learnt to communicate independently of their caregiver as they have been conditioned to maintain a state of helplessness or just not been expected to communicate independent thoughts or opinions even if able to do so. </a:t>
            </a:r>
            <a:endParaRPr lang="sv-SE" sz="2000" dirty="0">
              <a:effectLst/>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GB" altLang="sv-SE" sz="2000" b="0" i="0" u="none" strike="noStrike" cap="none" normalizeH="0" baseline="0" dirty="0">
              <a:ln>
                <a:noFill/>
              </a:ln>
              <a:solidFill>
                <a:schemeClr val="tx1"/>
              </a:solidFill>
              <a:effectLst/>
              <a:latin typeface="Arial" panose="020B0604020202020204" pitchFamily="34" charset="0"/>
            </a:endParaRPr>
          </a:p>
          <a:p>
            <a:pPr marL="285750" indent="-285750">
              <a:buFontTx/>
              <a:buChar char="-"/>
            </a:pPr>
            <a:endParaRPr lang="en-US" dirty="0">
              <a:solidFill>
                <a:schemeClr val="tx1"/>
              </a:solidFill>
            </a:endParaRPr>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135</a:t>
            </a:fld>
            <a:endParaRPr lang="en-US"/>
          </a:p>
        </p:txBody>
      </p:sp>
    </p:spTree>
    <p:extLst>
      <p:ext uri="{BB962C8B-B14F-4D97-AF65-F5344CB8AC3E}">
        <p14:creationId xmlns:p14="http://schemas.microsoft.com/office/powerpoint/2010/main" val="1752823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Participation-  link to field visit in two days .</a:t>
            </a:r>
            <a:endParaRPr lang="en-US" dirty="0"/>
          </a:p>
          <a:p>
            <a:r>
              <a:rPr lang="en-AU" dirty="0"/>
              <a:t> Participation is fundamentally about people with a disability participating in decisions that relate to them so that actions affecting people with a disability are not planned or performed without their input. This guiding principle highlights the need for people with a disability to be brought into the process in such a way that they can directly influence decisions. This results in improved inclusion of people with a disability and also brings with it lasting change. Extensive involvement of people with a disability will build skills and capacity. At the same time, people with and without disabilities working alongside each other can often foster changes in attitudes and understanding about abilities, contributions and aspirations of people with a disability.</a:t>
            </a:r>
            <a:endParaRPr lang="en-US" dirty="0"/>
          </a:p>
          <a:p>
            <a:r>
              <a:rPr lang="en-AU" dirty="0"/>
              <a:t> </a:t>
            </a:r>
            <a:endParaRPr lang="en-US" dirty="0"/>
          </a:p>
          <a:p>
            <a:r>
              <a:rPr lang="en-AU" dirty="0"/>
              <a:t>Partnerships with people with a disability can and should occur when there is genuine participation. This also includes partnering with families, wider support networks, service providers and community leaders, where appropriate. Working in partnership with DPOs is a very effective strategy. People with a disability are often empowered and enabled by the confidence and skills that result from the fostering of genuine partnerships.</a:t>
            </a:r>
            <a:endParaRPr lang="en-AU" dirty="0">
              <a:cs typeface="Calibri"/>
            </a:endParaRPr>
          </a:p>
          <a:p>
            <a:endParaRPr lang="en-AU"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136</a:t>
            </a:fld>
            <a:endParaRPr lang="en-US"/>
          </a:p>
        </p:txBody>
      </p:sp>
    </p:spTree>
    <p:extLst>
      <p:ext uri="{BB962C8B-B14F-4D97-AF65-F5344CB8AC3E}">
        <p14:creationId xmlns:p14="http://schemas.microsoft.com/office/powerpoint/2010/main" val="3992186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798126">
              <a:defRPr/>
            </a:pPr>
            <a:r>
              <a:rPr lang="en-AU" dirty="0"/>
              <a:t>The tern ‘</a:t>
            </a:r>
            <a:r>
              <a:rPr lang="en-AU" b="1" dirty="0"/>
              <a:t>Accessibility</a:t>
            </a:r>
            <a:r>
              <a:rPr lang="en-AU" dirty="0"/>
              <a:t>’ refers to the suitability of the built environment, the social environment, communication and laws/rules for a wide variety of users. It is based on the premise of equal opportunity and promoting/protecting rights.</a:t>
            </a:r>
          </a:p>
          <a:p>
            <a:endParaRPr lang="en-AU" dirty="0"/>
          </a:p>
          <a:p>
            <a:r>
              <a:rPr lang="en-AU" dirty="0"/>
              <a:t>Creating a </a:t>
            </a:r>
            <a:r>
              <a:rPr lang="en-AU" b="1" dirty="0"/>
              <a:t>barrier free environment </a:t>
            </a:r>
            <a:r>
              <a:rPr lang="en-AU" dirty="0"/>
              <a:t>for everyone is very important to disability-inclusive development because a society accessible for persons with disabilities is one accessible to all. This is where the concept of Universal Design is helpful to understand. Universal Design involves designing products and environments so that they can be used by the widest range of people possible without need for adaptation or specialised design. Universal Design evolved from Accessible Design, a design process that addresses the needs of people with disabilities. Universal Design goes further by recognising that there is a wide spectrum of human abilities. Everyone passes through childhood, periods of temporary illness, injury and old age. By designing for this human diversity, we can create things that will be easier for all people to use</a:t>
            </a:r>
          </a:p>
          <a:p>
            <a:endParaRPr lang="en-AU" dirty="0"/>
          </a:p>
          <a:p>
            <a:r>
              <a:rPr lang="en-AU" dirty="0"/>
              <a:t>The most common</a:t>
            </a:r>
            <a:r>
              <a:rPr lang="en-AU" b="1" dirty="0"/>
              <a:t> BARRIERS </a:t>
            </a:r>
            <a:r>
              <a:rPr lang="en-AU" dirty="0"/>
              <a:t>to look out for are:</a:t>
            </a:r>
          </a:p>
          <a:p>
            <a:pPr marL="399064" indent="-399064">
              <a:buAutoNum type="arabicParenR"/>
            </a:pPr>
            <a:r>
              <a:rPr lang="en-AU" b="1" dirty="0"/>
              <a:t>Discriminatory Policies or Rules</a:t>
            </a:r>
            <a:r>
              <a:rPr lang="en-AU" dirty="0"/>
              <a:t>, e.g. lack of inclusive education policies which mean that children with disabilities are not in mainstream school and are segregated to special schools where they don’t get access to climate change awareness programs, nutrition programs etc.</a:t>
            </a:r>
          </a:p>
          <a:p>
            <a:pPr marL="399064" indent="-399064">
              <a:buAutoNum type="arabicParenR"/>
            </a:pPr>
            <a:endParaRPr lang="en-AU" dirty="0"/>
          </a:p>
          <a:p>
            <a:pPr marL="399064" indent="-399064">
              <a:buAutoNum type="arabicParenR"/>
            </a:pPr>
            <a:r>
              <a:rPr lang="en-AU" b="1" dirty="0"/>
              <a:t>Physical Inaccessibility </a:t>
            </a:r>
            <a:r>
              <a:rPr lang="en-AU" dirty="0"/>
              <a:t>for example, slum communities are hard for people with disabilities to navigate independently because they are crowded, have narrow and uneven pathways, low lighting and often very stimulating for the senses.</a:t>
            </a:r>
          </a:p>
          <a:p>
            <a:pPr marL="399064" indent="-399064">
              <a:buAutoNum type="arabicParenR"/>
            </a:pPr>
            <a:endParaRPr lang="en-AU" dirty="0"/>
          </a:p>
          <a:p>
            <a:pPr marL="399064" indent="-399064">
              <a:buAutoNum type="arabicParenR"/>
            </a:pPr>
            <a:r>
              <a:rPr lang="en-AU" b="1" dirty="0"/>
              <a:t>Poor Information </a:t>
            </a:r>
            <a:r>
              <a:rPr lang="en-AU" dirty="0"/>
              <a:t>– For example, people with disabilities need the same access to information about urban risk management however if the behavioural change messages are not in a format that they can understand the trainings that are scheduled will not be accessible for them.</a:t>
            </a:r>
          </a:p>
          <a:p>
            <a:pPr marL="399064" indent="-399064">
              <a:buAutoNum type="arabicParenR"/>
            </a:pPr>
            <a:endParaRPr lang="en-AU" dirty="0"/>
          </a:p>
          <a:p>
            <a:pPr marL="399064" indent="-399064">
              <a:buAutoNum type="arabicParenR"/>
            </a:pPr>
            <a:r>
              <a:rPr lang="en-AU" b="1" dirty="0"/>
              <a:t>Poor communication </a:t>
            </a:r>
            <a:r>
              <a:rPr lang="en-AU" dirty="0"/>
              <a:t>– for example, to be prepared for disasters, people with disabilities need to be included in risk assessments, but if the training facilitator doesn’t try to communicate in a way that meets the different communication needs of participants, then it isn’t worthwhile that person being there. </a:t>
            </a:r>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137</a:t>
            </a:fld>
            <a:endParaRPr lang="en-US"/>
          </a:p>
        </p:txBody>
      </p:sp>
    </p:spTree>
    <p:extLst>
      <p:ext uri="{BB962C8B-B14F-4D97-AF65-F5344CB8AC3E}">
        <p14:creationId xmlns:p14="http://schemas.microsoft.com/office/powerpoint/2010/main" val="317944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 addition to the </a:t>
            </a:r>
            <a:r>
              <a:rPr lang="sv-SE" dirty="0" err="1"/>
              <a:t>notes</a:t>
            </a:r>
            <a:r>
              <a:rPr lang="sv-SE" dirty="0"/>
              <a:t>:  </a:t>
            </a:r>
            <a:r>
              <a:rPr lang="sv-SE" dirty="0" err="1"/>
              <a:t>say</a:t>
            </a:r>
            <a:r>
              <a:rPr lang="sv-SE" baseline="0" dirty="0"/>
              <a:t> </a:t>
            </a:r>
            <a:r>
              <a:rPr lang="sv-SE" baseline="0" dirty="0" err="1"/>
              <a:t>this</a:t>
            </a:r>
            <a:r>
              <a:rPr lang="sv-SE" baseline="0" dirty="0"/>
              <a:t>: </a:t>
            </a:r>
          </a:p>
          <a:p>
            <a:endParaRPr lang="sv-SE" dirty="0"/>
          </a:p>
          <a:p>
            <a:pPr algn="just"/>
            <a:r>
              <a:rPr lang="en-US" altLang="zh-CN" sz="1200" dirty="0">
                <a:solidFill>
                  <a:schemeClr val="tx1">
                    <a:lumMod val="50000"/>
                  </a:schemeClr>
                </a:solidFill>
                <a:latin typeface="Calibri" panose="020F0502020204030204" pitchFamily="34" charset="0"/>
                <a:cs typeface="Calibri" panose="020F0502020204030204" pitchFamily="34" charset="0"/>
              </a:rPr>
              <a:t>Disability inclusive programming consists of actively </a:t>
            </a:r>
            <a:r>
              <a:rPr lang="en-US" altLang="zh-CN" sz="1200" b="1" dirty="0">
                <a:solidFill>
                  <a:srgbClr val="0070C0"/>
                </a:solidFill>
                <a:latin typeface="Calibri" panose="020F0502020204030204" pitchFamily="34" charset="0"/>
                <a:cs typeface="Calibri" panose="020F0502020204030204" pitchFamily="34" charset="0"/>
              </a:rPr>
              <a:t>removing</a:t>
            </a:r>
            <a:r>
              <a:rPr lang="en-US" altLang="zh-CN" sz="1200" dirty="0">
                <a:solidFill>
                  <a:srgbClr val="0070C0"/>
                </a:solidFill>
                <a:latin typeface="Calibri" panose="020F0502020204030204" pitchFamily="34" charset="0"/>
                <a:cs typeface="Calibri" panose="020F0502020204030204" pitchFamily="34" charset="0"/>
              </a:rPr>
              <a:t> </a:t>
            </a:r>
            <a:r>
              <a:rPr lang="en-US" altLang="zh-CN" sz="1200" b="1" dirty="0">
                <a:solidFill>
                  <a:srgbClr val="0070C0"/>
                </a:solidFill>
                <a:latin typeface="Calibri" panose="020F0502020204030204" pitchFamily="34" charset="0"/>
                <a:cs typeface="Calibri" panose="020F0502020204030204" pitchFamily="34" charset="0"/>
              </a:rPr>
              <a:t>all barriers which will facilitate a person with disabilities to equally access and fully participate</a:t>
            </a:r>
            <a:r>
              <a:rPr lang="en-US" altLang="zh-CN" sz="1200" dirty="0">
                <a:solidFill>
                  <a:srgbClr val="0070C0"/>
                </a:solidFill>
                <a:latin typeface="Calibri" panose="020F0502020204030204" pitchFamily="34" charset="0"/>
                <a:cs typeface="Calibri" panose="020F0502020204030204" pitchFamily="34" charset="0"/>
              </a:rPr>
              <a:t> </a:t>
            </a:r>
            <a:r>
              <a:rPr lang="en-US" altLang="zh-CN" sz="1200" dirty="0">
                <a:solidFill>
                  <a:schemeClr val="tx1">
                    <a:lumMod val="50000"/>
                  </a:schemeClr>
                </a:solidFill>
                <a:latin typeface="Calibri" panose="020F0502020204030204" pitchFamily="34" charset="0"/>
                <a:cs typeface="Calibri" panose="020F0502020204030204" pitchFamily="34" charset="0"/>
              </a:rPr>
              <a:t>in society and daily activities.  We do this </a:t>
            </a:r>
            <a:r>
              <a:rPr lang="en-US" altLang="zh-CN" sz="1200" baseline="0" dirty="0">
                <a:solidFill>
                  <a:schemeClr val="tx1">
                    <a:lumMod val="50000"/>
                  </a:schemeClr>
                </a:solidFill>
                <a:latin typeface="Calibri" panose="020F0502020204030204" pitchFamily="34" charset="0"/>
                <a:cs typeface="Calibri" panose="020F0502020204030204" pitchFamily="34" charset="0"/>
              </a:rPr>
              <a:t> both through targeted </a:t>
            </a:r>
            <a:r>
              <a:rPr lang="en-US" altLang="zh-CN" sz="1200" baseline="0" dirty="0" err="1">
                <a:solidFill>
                  <a:schemeClr val="tx1">
                    <a:lumMod val="50000"/>
                  </a:schemeClr>
                </a:solidFill>
                <a:latin typeface="Calibri" panose="020F0502020204030204" pitchFamily="34" charset="0"/>
                <a:cs typeface="Calibri" panose="020F0502020204030204" pitchFamily="34" charset="0"/>
              </a:rPr>
              <a:t>programmes</a:t>
            </a:r>
            <a:r>
              <a:rPr lang="en-US" altLang="zh-CN" sz="1200" baseline="0" dirty="0">
                <a:solidFill>
                  <a:schemeClr val="tx1">
                    <a:lumMod val="50000"/>
                  </a:schemeClr>
                </a:solidFill>
                <a:latin typeface="Calibri" panose="020F0502020204030204" pitchFamily="34" charset="0"/>
                <a:cs typeface="Calibri" panose="020F0502020204030204" pitchFamily="34" charset="0"/>
              </a:rPr>
              <a:t> and by adapting our business as usual. </a:t>
            </a:r>
            <a:endParaRPr lang="en-US" altLang="zh-CN" sz="1200" dirty="0">
              <a:solidFill>
                <a:schemeClr val="tx1">
                  <a:lumMod val="50000"/>
                </a:schemeClr>
              </a:solidFill>
              <a:latin typeface="Calibri" panose="020F0502020204030204" pitchFamily="34" charset="0"/>
              <a:cs typeface="Calibri" panose="020F0502020204030204" pitchFamily="34" charset="0"/>
            </a:endParaRPr>
          </a:p>
          <a:p>
            <a:pPr algn="just"/>
            <a:r>
              <a:rPr lang="en-US" altLang="zh-CN" sz="1200" dirty="0">
                <a:solidFill>
                  <a:schemeClr val="tx1">
                    <a:lumMod val="50000"/>
                  </a:schemeClr>
                </a:solidFill>
                <a:latin typeface="Calibri" panose="020F0502020204030204" pitchFamily="34" charset="0"/>
                <a:cs typeface="Calibri" panose="020F0502020204030204" pitchFamily="34" charset="0"/>
              </a:rPr>
              <a:t>It is an </a:t>
            </a:r>
            <a:r>
              <a:rPr lang="en-US" altLang="zh-CN" sz="1200" b="1" dirty="0">
                <a:solidFill>
                  <a:srgbClr val="0070C0"/>
                </a:solidFill>
                <a:latin typeface="Calibri" panose="020F0502020204030204" pitchFamily="34" charset="0"/>
                <a:cs typeface="Calibri" panose="020F0502020204030204" pitchFamily="34" charset="0"/>
              </a:rPr>
              <a:t>ACTIVE process</a:t>
            </a:r>
            <a:r>
              <a:rPr lang="en-US" altLang="zh-CN" sz="1200" dirty="0">
                <a:solidFill>
                  <a:schemeClr val="tx1">
                    <a:lumMod val="50000"/>
                  </a:schemeClr>
                </a:solidFill>
                <a:latin typeface="Calibri" panose="020F0502020204030204" pitchFamily="34" charset="0"/>
                <a:cs typeface="Calibri" panose="020F0502020204030204" pitchFamily="34" charset="0"/>
              </a:rPr>
              <a:t>; disability inclusion does not happen naturally, it must be planed and</a:t>
            </a:r>
            <a:r>
              <a:rPr lang="en-US" altLang="zh-CN" sz="1200" b="1" dirty="0">
                <a:solidFill>
                  <a:schemeClr val="tx1">
                    <a:lumMod val="50000"/>
                  </a:schemeClr>
                </a:solidFill>
                <a:latin typeface="Calibri" panose="020F0502020204030204" pitchFamily="34" charset="0"/>
                <a:cs typeface="Calibri" panose="020F0502020204030204" pitchFamily="34" charset="0"/>
              </a:rPr>
              <a:t> </a:t>
            </a:r>
            <a:r>
              <a:rPr lang="en-US" altLang="zh-CN" sz="1200" b="1" dirty="0">
                <a:solidFill>
                  <a:srgbClr val="0070C0"/>
                </a:solidFill>
                <a:latin typeface="Calibri" panose="020F0502020204030204" pitchFamily="34" charset="0"/>
                <a:cs typeface="Calibri" panose="020F0502020204030204" pitchFamily="34" charset="0"/>
              </a:rPr>
              <a:t>DESIGNED for!</a:t>
            </a:r>
          </a:p>
          <a:p>
            <a:pPr algn="just"/>
            <a:endParaRPr lang="en-US" altLang="zh-CN" sz="1200" b="1" dirty="0">
              <a:solidFill>
                <a:srgbClr val="0070C0"/>
              </a:solidFill>
              <a:latin typeface="Calibri" panose="020F0502020204030204" pitchFamily="34" charset="0"/>
              <a:cs typeface="Calibri" panose="020F0502020204030204" pitchFamily="34" charset="0"/>
            </a:endParaRPr>
          </a:p>
          <a:p>
            <a:pPr algn="just"/>
            <a:r>
              <a:rPr lang="en-US" altLang="zh-CN" sz="1200" b="0" dirty="0">
                <a:solidFill>
                  <a:srgbClr val="0070C0"/>
                </a:solidFill>
                <a:latin typeface="Calibri" panose="020F0502020204030204" pitchFamily="34" charset="0"/>
                <a:cs typeface="Calibri" panose="020F0502020204030204" pitchFamily="34" charset="0"/>
              </a:rPr>
              <a:t>Save the Children is accountable</a:t>
            </a:r>
            <a:r>
              <a:rPr lang="en-US" altLang="zh-CN" sz="1200" b="0" baseline="0" dirty="0">
                <a:solidFill>
                  <a:srgbClr val="0070C0"/>
                </a:solidFill>
                <a:latin typeface="Calibri" panose="020F0502020204030204" pitchFamily="34" charset="0"/>
                <a:cs typeface="Calibri" panose="020F0502020204030204" pitchFamily="34" charset="0"/>
              </a:rPr>
              <a:t> to the communities we work with and although we are not striving to be leading experts in disability inclusion, we </a:t>
            </a:r>
            <a:r>
              <a:rPr lang="en-US" altLang="zh-CN" sz="1200" b="1" baseline="0" dirty="0">
                <a:solidFill>
                  <a:srgbClr val="0070C0"/>
                </a:solidFill>
                <a:latin typeface="Calibri" panose="020F0502020204030204" pitchFamily="34" charset="0"/>
                <a:cs typeface="Calibri" panose="020F0502020204030204" pitchFamily="34" charset="0"/>
              </a:rPr>
              <a:t>cannot outsource the work which we want to benefit children and families with disabilities</a:t>
            </a:r>
            <a:r>
              <a:rPr lang="en-US" altLang="zh-CN" sz="1200" b="0" baseline="0" dirty="0">
                <a:solidFill>
                  <a:srgbClr val="0070C0"/>
                </a:solidFill>
                <a:latin typeface="Calibri" panose="020F0502020204030204" pitchFamily="34" charset="0"/>
                <a:cs typeface="Calibri" panose="020F0502020204030204" pitchFamily="34" charset="0"/>
              </a:rPr>
              <a:t>. Our goal is that, whatever we as an organization offer, should also benefit children and families with disabilities, sometimes even more since we have a focus on those children most impact by inequality and discrimination. </a:t>
            </a:r>
          </a:p>
          <a:p>
            <a:pPr algn="just"/>
            <a:endParaRPr lang="en-US" altLang="zh-CN" sz="1200" b="0" baseline="0" dirty="0">
              <a:solidFill>
                <a:srgbClr val="0070C0"/>
              </a:solidFill>
              <a:latin typeface="Calibri" panose="020F0502020204030204" pitchFamily="34" charset="0"/>
              <a:cs typeface="Calibri" panose="020F0502020204030204" pitchFamily="34" charset="0"/>
            </a:endParaRPr>
          </a:p>
          <a:p>
            <a:pPr algn="just"/>
            <a:r>
              <a:rPr lang="en-US" altLang="zh-CN" sz="1200" b="0" baseline="0" dirty="0">
                <a:solidFill>
                  <a:srgbClr val="0070C0"/>
                </a:solidFill>
                <a:latin typeface="Calibri" panose="020F0502020204030204" pitchFamily="34" charset="0"/>
                <a:cs typeface="Calibri" panose="020F0502020204030204" pitchFamily="34" charset="0"/>
              </a:rPr>
              <a:t>What we do as an organization goes far beyond what many disability-focused actors do and we therefore must ensure that we all, as staff in our different roles are confident to work with children and families with disabilities.  This is the main focus of the Disability Inclusion Technical working group, to support teams across our organization to better include children with disabilities across all </a:t>
            </a:r>
            <a:r>
              <a:rPr lang="en-US" altLang="zh-CN" sz="1200" b="0" baseline="0" dirty="0" err="1">
                <a:solidFill>
                  <a:srgbClr val="0070C0"/>
                </a:solidFill>
                <a:latin typeface="Calibri" panose="020F0502020204030204" pitchFamily="34" charset="0"/>
                <a:cs typeface="Calibri" panose="020F0502020204030204" pitchFamily="34" charset="0"/>
              </a:rPr>
              <a:t>programmes</a:t>
            </a:r>
            <a:r>
              <a:rPr lang="en-US" altLang="zh-CN" sz="1200" b="0" baseline="0" dirty="0">
                <a:solidFill>
                  <a:srgbClr val="0070C0"/>
                </a:solidFill>
                <a:latin typeface="Calibri" panose="020F0502020204030204" pitchFamily="34" charset="0"/>
                <a:cs typeface="Calibri" panose="020F0502020204030204" pitchFamily="34" charset="0"/>
              </a:rPr>
              <a:t>.  We pride ourselves with moving beyond standard and regular recommendations and putting considerable effort to make very detailed and technical adaptations to our </a:t>
            </a:r>
            <a:r>
              <a:rPr lang="en-US" altLang="zh-CN" sz="1200" b="0" baseline="0" dirty="0" err="1">
                <a:solidFill>
                  <a:srgbClr val="0070C0"/>
                </a:solidFill>
                <a:latin typeface="Calibri" panose="020F0502020204030204" pitchFamily="34" charset="0"/>
                <a:cs typeface="Calibri" panose="020F0502020204030204" pitchFamily="34" charset="0"/>
              </a:rPr>
              <a:t>programmes</a:t>
            </a:r>
            <a:r>
              <a:rPr lang="en-US" altLang="zh-CN" sz="1200" b="0" baseline="0" dirty="0">
                <a:solidFill>
                  <a:srgbClr val="0070C0"/>
                </a:solidFill>
                <a:latin typeface="Calibri" panose="020F0502020204030204" pitchFamily="34" charset="0"/>
                <a:cs typeface="Calibri" panose="020F0502020204030204" pitchFamily="34" charset="0"/>
              </a:rPr>
              <a:t> and services so children with disabilities and children of parents with disabilities can benefit from them. </a:t>
            </a:r>
            <a:endParaRPr lang="zh-CN" altLang="en-US" sz="1200" b="0" dirty="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11</a:t>
            </a:fld>
            <a:endParaRPr lang="en-US"/>
          </a:p>
        </p:txBody>
      </p:sp>
    </p:spTree>
    <p:extLst>
      <p:ext uri="{BB962C8B-B14F-4D97-AF65-F5344CB8AC3E}">
        <p14:creationId xmlns:p14="http://schemas.microsoft.com/office/powerpoint/2010/main" val="982809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kumimoji="1" sz="1200">
                <a:solidFill>
                  <a:schemeClr val="tx1"/>
                </a:solidFill>
                <a:latin typeface="Times New Roman" panose="02020603050405020304" pitchFamily="18" charset="0"/>
                <a:ea typeface="ＭＳ Ｐ明朝"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9pPr>
          </a:lstStyle>
          <a:p>
            <a:pPr>
              <a:spcBef>
                <a:spcPct val="0"/>
              </a:spcBef>
            </a:pPr>
            <a:fld id="{B7DB2F6A-229C-4F2E-85C3-9406E4AA24B2}" type="slidenum">
              <a:rPr lang="ja-JP" altLang="en-GB" sz="1300">
                <a:ea typeface="ＭＳ Ｐゴシック" panose="020B0600070205080204" pitchFamily="34" charset="-128"/>
              </a:rPr>
              <a:pPr>
                <a:spcBef>
                  <a:spcPct val="0"/>
                </a:spcBef>
              </a:pPr>
              <a:t>138</a:t>
            </a:fld>
            <a:endParaRPr lang="en-GB" altLang="ja-JP" sz="1300">
              <a:ea typeface="ＭＳ Ｐゴシック" panose="020B0600070205080204" pitchFamily="34"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39" tIns="38169" rIns="76339" bIns="38169"/>
          <a:lstStyle/>
          <a:p>
            <a:r>
              <a:rPr lang="en-GB" altLang="ja-JP" dirty="0">
                <a:latin typeface="Times New Roman" panose="02020603050405020304" pitchFamily="18" charset="0"/>
              </a:rPr>
              <a:t>The Star in the Box </a:t>
            </a:r>
          </a:p>
          <a:p>
            <a:r>
              <a:rPr lang="en-GB" altLang="ja-JP" dirty="0">
                <a:latin typeface="Times New Roman" panose="02020603050405020304" pitchFamily="18" charset="0"/>
              </a:rPr>
              <a:t>Participants are asked to tell if they are given this golden star to have it inserted in the box what they would do?? Things like modifying it, cutting the horns, folding it, enlarging the box, removing the cover and make it wide open are shared. </a:t>
            </a:r>
          </a:p>
        </p:txBody>
      </p:sp>
    </p:spTree>
    <p:extLst>
      <p:ext uri="{BB962C8B-B14F-4D97-AF65-F5344CB8AC3E}">
        <p14:creationId xmlns:p14="http://schemas.microsoft.com/office/powerpoint/2010/main" val="40291259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kumimoji="1" sz="1200">
                <a:solidFill>
                  <a:schemeClr val="tx1"/>
                </a:solidFill>
                <a:latin typeface="Times New Roman" panose="02020603050405020304" pitchFamily="18" charset="0"/>
                <a:ea typeface="ＭＳ Ｐ明朝"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9pPr>
          </a:lstStyle>
          <a:p>
            <a:pPr>
              <a:spcBef>
                <a:spcPct val="0"/>
              </a:spcBef>
            </a:pPr>
            <a:fld id="{E69C4332-D92C-4DAB-AD71-327C6E647E91}" type="slidenum">
              <a:rPr lang="ja-JP" altLang="en-GB" sz="1300">
                <a:ea typeface="ＭＳ Ｐゴシック" panose="020B0600070205080204" pitchFamily="34" charset="-128"/>
              </a:rPr>
              <a:pPr>
                <a:spcBef>
                  <a:spcPct val="0"/>
                </a:spcBef>
              </a:pPr>
              <a:t>139</a:t>
            </a:fld>
            <a:endParaRPr lang="en-GB" altLang="ja-JP" sz="1300">
              <a:ea typeface="ＭＳ Ｐゴシック" panose="020B0600070205080204" pitchFamily="34" charset="-128"/>
            </a:endParaRPr>
          </a:p>
        </p:txBody>
      </p:sp>
      <p:sp>
        <p:nvSpPr>
          <p:cNvPr id="27651" name="Rectangle 2"/>
          <p:cNvSpPr>
            <a:spLocks noGrp="1" noRot="1" noChangeAspect="1" noChangeArrowheads="1" noTextEdit="1"/>
          </p:cNvSpPr>
          <p:nvPr>
            <p:ph type="sldImg"/>
          </p:nvPr>
        </p:nvSpPr>
        <p:spPr>
          <a:xfrm>
            <a:off x="998538" y="792163"/>
            <a:ext cx="5133975" cy="3849687"/>
          </a:xfrm>
          <a:solidFill>
            <a:srgbClr val="FFFFFF"/>
          </a:solidFill>
          <a:ln/>
        </p:spPr>
      </p:sp>
      <p:sp>
        <p:nvSpPr>
          <p:cNvPr id="27652" name="Rectangle 3"/>
          <p:cNvSpPr>
            <a:spLocks noGrp="1" noChangeArrowheads="1"/>
          </p:cNvSpPr>
          <p:nvPr>
            <p:ph type="body" idx="1"/>
          </p:nvPr>
        </p:nvSpPr>
        <p:spPr>
          <a:xfrm>
            <a:off x="971550" y="4867275"/>
            <a:ext cx="5183188" cy="4641850"/>
          </a:xfrm>
          <a:solidFill>
            <a:srgbClr val="FFFFFF"/>
          </a:solidFill>
          <a:ln>
            <a:solidFill>
              <a:srgbClr val="000000"/>
            </a:solidFill>
            <a:miter lim="800000"/>
            <a:headEnd/>
            <a:tailEnd/>
          </a:ln>
        </p:spPr>
        <p:txBody>
          <a:bodyPr lIns="81780" tIns="40891" rIns="81780" bIns="40891"/>
          <a:lstStyle/>
          <a:p>
            <a:r>
              <a:rPr lang="en-US" altLang="ja-JP" dirty="0">
                <a:latin typeface="Times New Roman" panose="02020603050405020304" pitchFamily="18" charset="0"/>
              </a:rPr>
              <a:t>The start can never be changed means a person with an impairment cannot be modified or fixed but instead remove barriers in the society and even creates room for other characters </a:t>
            </a:r>
            <a:endParaRPr lang="ja-JP" altLang="en-GB" dirty="0">
              <a:latin typeface="Times New Roman" panose="02020603050405020304" pitchFamily="18" charset="0"/>
            </a:endParaRPr>
          </a:p>
        </p:txBody>
      </p:sp>
    </p:spTree>
    <p:extLst>
      <p:ext uri="{BB962C8B-B14F-4D97-AF65-F5344CB8AC3E}">
        <p14:creationId xmlns:p14="http://schemas.microsoft.com/office/powerpoint/2010/main" val="8512660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141</a:t>
            </a:fld>
            <a:endParaRPr lang="en-US"/>
          </a:p>
        </p:txBody>
      </p:sp>
    </p:spTree>
    <p:extLst>
      <p:ext uri="{BB962C8B-B14F-4D97-AF65-F5344CB8AC3E}">
        <p14:creationId xmlns:p14="http://schemas.microsoft.com/office/powerpoint/2010/main" val="4062433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kumimoji="1" sz="1200">
                <a:solidFill>
                  <a:schemeClr val="tx1"/>
                </a:solidFill>
                <a:latin typeface="Times New Roman" panose="02020603050405020304" pitchFamily="18" charset="0"/>
                <a:ea typeface="ＭＳ Ｐ明朝"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itchFamily="18" charset="-128"/>
              </a:defRPr>
            </a:lvl9pPr>
          </a:lstStyle>
          <a:p>
            <a:pPr>
              <a:spcBef>
                <a:spcPct val="0"/>
              </a:spcBef>
            </a:pPr>
            <a:fld id="{BE51591C-A4ED-4508-969E-60CA1BB89B65}" type="slidenum">
              <a:rPr lang="ja-JP" altLang="en-GB" sz="1300">
                <a:ea typeface="ＭＳ Ｐゴシック" panose="020B0600070205080204" pitchFamily="34" charset="-128"/>
              </a:rPr>
              <a:pPr>
                <a:spcBef>
                  <a:spcPct val="0"/>
                </a:spcBef>
              </a:pPr>
              <a:t>146</a:t>
            </a:fld>
            <a:endParaRPr lang="en-GB" altLang="ja-JP" sz="1300">
              <a:ea typeface="ＭＳ Ｐゴシック" panose="020B0600070205080204" pitchFamily="3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98" tIns="41349" rIns="82698" bIns="41349"/>
          <a:lstStyle/>
          <a:p>
            <a:pPr eaLnBrk="1" hangingPunct="1"/>
            <a:endParaRPr lang="en-GB" altLang="ja-JP">
              <a:latin typeface="Times New Roman" panose="02020603050405020304" pitchFamily="18" charset="0"/>
            </a:endParaRPr>
          </a:p>
        </p:txBody>
      </p:sp>
    </p:spTree>
    <p:extLst>
      <p:ext uri="{BB962C8B-B14F-4D97-AF65-F5344CB8AC3E}">
        <p14:creationId xmlns:p14="http://schemas.microsoft.com/office/powerpoint/2010/main" val="31233447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Twin track approach</a:t>
            </a:r>
            <a:endParaRPr lang="en-AU" dirty="0"/>
          </a:p>
          <a:p>
            <a:r>
              <a:rPr lang="en-AU" dirty="0"/>
              <a:t>The twin track approach addresses disability across all areas of international development. It promotes concurrent action across two broad sets of initiatives. One set is through </a:t>
            </a:r>
            <a:r>
              <a:rPr lang="en-AU" b="1" dirty="0"/>
              <a:t>disability-specific activitie</a:t>
            </a:r>
            <a:r>
              <a:rPr lang="en-AU" dirty="0"/>
              <a:t>s that are targeted directly for people with a disability; the other is through the </a:t>
            </a:r>
            <a:r>
              <a:rPr lang="en-AU" b="1" dirty="0"/>
              <a:t>mainstreaming of disability i</a:t>
            </a:r>
            <a:r>
              <a:rPr lang="en-AU" dirty="0"/>
              <a:t>nto broader activities. Interventions on either track alone will not provide the breadth of involvement, integration and support needed for people with a disability to fully participate. It is important to recognise that one organisation does not need to be responsible for both components of the twin track approach; however, it is useful to understand twin track and be aware of relevant referral points to support the success of a disability-inclusive development initiative. This combination of targeted disability-specific components as well as mainstreaming disability into all strategic areas of development ensures authentic participation and involvement by people with a disability in the whole initiative. Genuine inclusion and empowerment can only occur when </a:t>
            </a:r>
            <a:r>
              <a:rPr lang="en-AU" b="1" dirty="0"/>
              <a:t>both</a:t>
            </a:r>
            <a:r>
              <a:rPr lang="en-AU" dirty="0"/>
              <a:t> tracks are employed together, as the following diagram illustrates.</a:t>
            </a:r>
            <a:endParaRPr lang="en-US" dirty="0"/>
          </a:p>
          <a:p>
            <a:r>
              <a:rPr lang="en-AU" dirty="0"/>
              <a:t> </a:t>
            </a:r>
            <a:endParaRPr lang="en-AU" dirty="0">
              <a:cs typeface="Calibri"/>
            </a:endParaRPr>
          </a:p>
          <a:p>
            <a:endParaRPr lang="en-GB" dirty="0"/>
          </a:p>
        </p:txBody>
      </p:sp>
      <p:sp>
        <p:nvSpPr>
          <p:cNvPr id="4" name="Platshållare för bildnummer 3"/>
          <p:cNvSpPr>
            <a:spLocks noGrp="1"/>
          </p:cNvSpPr>
          <p:nvPr>
            <p:ph type="sldNum" sz="quarter" idx="10"/>
          </p:nvPr>
        </p:nvSpPr>
        <p:spPr/>
        <p:txBody>
          <a:bodyPr/>
          <a:lstStyle/>
          <a:p>
            <a:pPr defTabSz="798126"/>
            <a:fld id="{23FFFF08-BA74-3E4E-B67B-CFCBDE5D9836}" type="slidenum">
              <a:rPr lang="en-US" sz="2300">
                <a:solidFill>
                  <a:prstClr val="black"/>
                </a:solidFill>
                <a:latin typeface="Calibri"/>
              </a:rPr>
              <a:pPr defTabSz="798126"/>
              <a:t>148</a:t>
            </a:fld>
            <a:endParaRPr lang="en-US" sz="2300">
              <a:solidFill>
                <a:prstClr val="black"/>
              </a:solidFill>
              <a:latin typeface="Calibri"/>
            </a:endParaRPr>
          </a:p>
        </p:txBody>
      </p:sp>
    </p:spTree>
    <p:extLst>
      <p:ext uri="{BB962C8B-B14F-4D97-AF65-F5344CB8AC3E}">
        <p14:creationId xmlns:p14="http://schemas.microsoft.com/office/powerpoint/2010/main" val="39341003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Example – School Setting – Mainstream Activity </a:t>
            </a:r>
            <a:r>
              <a:rPr lang="en-AU" dirty="0"/>
              <a:t>– Information is presented in LARGE PRINT, PICTURES and SIMPLE WORDs which will support people who are deaf and people with learning difficulties. Working with parents of children with Disabilities as well as Disabled Persons Organisations and </a:t>
            </a:r>
            <a:r>
              <a:rPr lang="en-AU" dirty="0" err="1"/>
              <a:t>Disabilty</a:t>
            </a:r>
            <a:r>
              <a:rPr lang="en-AU" dirty="0"/>
              <a:t> Service Providers will help you in making sure that your materials are accessible.</a:t>
            </a:r>
          </a:p>
          <a:p>
            <a:endParaRPr lang="en-AU" dirty="0"/>
          </a:p>
          <a:p>
            <a:r>
              <a:rPr lang="en-AU" dirty="0"/>
              <a:t>Resource</a:t>
            </a:r>
          </a:p>
          <a:p>
            <a:pPr marL="171450" indent="-171450">
              <a:buFont typeface="Arial" panose="020B0604020202020204" pitchFamily="34" charset="0"/>
              <a:buChar char="•"/>
            </a:pPr>
            <a:r>
              <a:rPr lang="en-AU" dirty="0">
                <a:hlinkClick r:id="rId3"/>
              </a:rPr>
              <a:t>https://resourcecentre.savethechildren.se/sites/default/files/documents/7119.pdf</a:t>
            </a:r>
            <a:endParaRPr lang="en-AU"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149</a:t>
            </a:fld>
            <a:endParaRPr lang="en-US"/>
          </a:p>
        </p:txBody>
      </p:sp>
    </p:spTree>
    <p:extLst>
      <p:ext uri="{BB962C8B-B14F-4D97-AF65-F5344CB8AC3E}">
        <p14:creationId xmlns:p14="http://schemas.microsoft.com/office/powerpoint/2010/main" val="2379302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Example – School Setting – Mainstream Activity </a:t>
            </a:r>
            <a:r>
              <a:rPr lang="en-AU" dirty="0"/>
              <a:t>– Information is presented in LARGE PRINT, PICTURES and SIMPLE WORDs which will support people who are deaf and people with learning difficulties. Working with parents of children with Disabilities as well as Disabled Persons Organisations and </a:t>
            </a:r>
            <a:r>
              <a:rPr lang="en-AU" dirty="0" err="1"/>
              <a:t>Disabilty</a:t>
            </a:r>
            <a:r>
              <a:rPr lang="en-AU" dirty="0"/>
              <a:t> Service Providers will help you in making sure that your materials are accessible.</a:t>
            </a:r>
          </a:p>
          <a:p>
            <a:endParaRPr lang="en-AU" dirty="0"/>
          </a:p>
          <a:p>
            <a:r>
              <a:rPr lang="en-AU" dirty="0"/>
              <a:t>Resource</a:t>
            </a:r>
          </a:p>
          <a:p>
            <a:pPr marL="171450" indent="-171450">
              <a:buFont typeface="Arial" panose="020B0604020202020204" pitchFamily="34" charset="0"/>
              <a:buChar char="•"/>
            </a:pPr>
            <a:r>
              <a:rPr lang="en-AU" dirty="0">
                <a:hlinkClick r:id="rId3"/>
              </a:rPr>
              <a:t>https://resourcecentre.savethechildren.se/sites/default/files/documents/7119.pdf</a:t>
            </a:r>
            <a:endParaRPr lang="en-AU"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150</a:t>
            </a:fld>
            <a:endParaRPr lang="en-US"/>
          </a:p>
        </p:txBody>
      </p:sp>
    </p:spTree>
    <p:extLst>
      <p:ext uri="{BB962C8B-B14F-4D97-AF65-F5344CB8AC3E}">
        <p14:creationId xmlns:p14="http://schemas.microsoft.com/office/powerpoint/2010/main" val="38006550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Example – School Setting – Mainstream Activity </a:t>
            </a:r>
            <a:r>
              <a:rPr lang="en-AU" dirty="0"/>
              <a:t>– Information is presented in LARGE PRINT, PICTURES and SIMPLE WORDs which will support people who are deaf and people with learning difficulties. Working with parents of children with Disabilities as well as Disabled Persons Organisations and </a:t>
            </a:r>
            <a:r>
              <a:rPr lang="en-AU" dirty="0" err="1"/>
              <a:t>Disabilty</a:t>
            </a:r>
            <a:r>
              <a:rPr lang="en-AU" dirty="0"/>
              <a:t> Service Providers will help you in making sure that your materials are accessible.</a:t>
            </a:r>
          </a:p>
          <a:p>
            <a:endParaRPr lang="en-AU" dirty="0"/>
          </a:p>
          <a:p>
            <a:r>
              <a:rPr lang="en-AU" dirty="0"/>
              <a:t>Resource</a:t>
            </a:r>
          </a:p>
          <a:p>
            <a:pPr marL="171450" indent="-171450">
              <a:buFont typeface="Arial" panose="020B0604020202020204" pitchFamily="34" charset="0"/>
              <a:buChar char="•"/>
            </a:pPr>
            <a:r>
              <a:rPr lang="en-AU" dirty="0">
                <a:hlinkClick r:id="rId3"/>
              </a:rPr>
              <a:t>https://resourcecentre.savethechildren.se/sites/default/files/documents/7119.pdf</a:t>
            </a:r>
            <a:endParaRPr lang="en-AU"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151</a:t>
            </a:fld>
            <a:endParaRPr lang="en-US"/>
          </a:p>
        </p:txBody>
      </p:sp>
    </p:spTree>
    <p:extLst>
      <p:ext uri="{BB962C8B-B14F-4D97-AF65-F5344CB8AC3E}">
        <p14:creationId xmlns:p14="http://schemas.microsoft.com/office/powerpoint/2010/main" val="31500856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AU" b="1" dirty="0"/>
              <a:t>Example – School Setting – Mainstream Activity </a:t>
            </a:r>
            <a:r>
              <a:rPr lang="en-AU" dirty="0"/>
              <a:t>– Information is presented in LARGE PRINT, PICTURES and SIMPLE WORDs which will support people who are deaf and people with learning difficulties. Working with parents of children with Disabilities as well as Disabled Persons Organisations and </a:t>
            </a:r>
            <a:r>
              <a:rPr lang="en-AU" dirty="0" err="1"/>
              <a:t>Disabilty</a:t>
            </a:r>
            <a:r>
              <a:rPr lang="en-AU" dirty="0"/>
              <a:t> Service Providers will help you in making sure that your materials are accessible.</a:t>
            </a:r>
          </a:p>
          <a:p>
            <a:endParaRPr lang="en-AU" dirty="0"/>
          </a:p>
          <a:p>
            <a:r>
              <a:rPr lang="en-AU" dirty="0"/>
              <a:t>Resource</a:t>
            </a:r>
          </a:p>
          <a:p>
            <a:pPr marL="171450" indent="-171450">
              <a:buFont typeface="Arial" panose="020B0604020202020204" pitchFamily="34" charset="0"/>
              <a:buChar char="•"/>
            </a:pPr>
            <a:r>
              <a:rPr lang="en-AU" dirty="0">
                <a:hlinkClick r:id="rId3"/>
              </a:rPr>
              <a:t>https://resourcecentre.savethechildren.se/sites/default/files/documents/7119.pdf</a:t>
            </a:r>
            <a:endParaRPr lang="en-AU" dirty="0"/>
          </a:p>
          <a:p>
            <a:endParaRPr lang="en-US"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152</a:t>
            </a:fld>
            <a:endParaRPr lang="en-US"/>
          </a:p>
        </p:txBody>
      </p:sp>
    </p:spTree>
    <p:extLst>
      <p:ext uri="{BB962C8B-B14F-4D97-AF65-F5344CB8AC3E}">
        <p14:creationId xmlns:p14="http://schemas.microsoft.com/office/powerpoint/2010/main" val="23768396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Basic Level – Use the ‘Disability Sensitive’ Minimum Standards as a guide – this has evolved from the Gender Equality language which ranks interventions on a scale. As we progress, I would expect that another set of standards can be developed that look at transformative change. Note – This has been developed by SCA for internal use.</a:t>
            </a:r>
          </a:p>
          <a:p>
            <a:endParaRPr lang="en-AU" dirty="0"/>
          </a:p>
          <a:p>
            <a:pPr marL="399064" indent="-399064">
              <a:buAutoNum type="arabicParenR"/>
            </a:pPr>
            <a:r>
              <a:rPr lang="en-AU" dirty="0"/>
              <a:t>Staff Training - Awareness of Disability and by people with disability; Project Cycle and DI and Data Collection</a:t>
            </a:r>
          </a:p>
          <a:p>
            <a:pPr marL="399064" indent="-399064">
              <a:buAutoNum type="arabicParenR"/>
            </a:pPr>
            <a:r>
              <a:rPr lang="en-AU" dirty="0"/>
              <a:t>Disability Situation Analysis – UNICEF Guidelines OR CBM Guidelines</a:t>
            </a:r>
          </a:p>
          <a:p>
            <a:pPr marL="399064" indent="-399064">
              <a:buAutoNum type="arabicParenR"/>
            </a:pPr>
            <a:r>
              <a:rPr lang="en-AU" dirty="0" err="1"/>
              <a:t>Logframe</a:t>
            </a:r>
            <a:r>
              <a:rPr lang="en-AU" dirty="0"/>
              <a:t> Activities Mainstream Disability</a:t>
            </a:r>
          </a:p>
          <a:p>
            <a:pPr marL="399064" indent="-399064">
              <a:buAutoNum type="arabicParenR"/>
            </a:pPr>
            <a:r>
              <a:rPr lang="en-AU" dirty="0" err="1"/>
              <a:t>Logframe</a:t>
            </a:r>
            <a:r>
              <a:rPr lang="en-AU" dirty="0"/>
              <a:t> Activities include targeted activities</a:t>
            </a:r>
          </a:p>
          <a:p>
            <a:pPr marL="399064" indent="-399064">
              <a:buAutoNum type="arabicParenR"/>
            </a:pPr>
            <a:r>
              <a:rPr lang="en-AU" dirty="0"/>
              <a:t>Budget has a line for ‘reasonable accommodation’ – demonstrates a commitment to inclusion and can go towards activities that ‘enable’ inclusion and haven’t already been budgeted for.</a:t>
            </a:r>
          </a:p>
          <a:p>
            <a:pPr marL="399064" indent="-399064" defTabSz="1596254">
              <a:buFontTx/>
              <a:buAutoNum type="arabicParenR"/>
            </a:pPr>
            <a:r>
              <a:rPr lang="en-AU" dirty="0"/>
              <a:t>Participation – children with disabilities, parents of children with disabilities, adults with disabilities; Look for opportunities for leadership e.g. lead child protection committees</a:t>
            </a:r>
          </a:p>
          <a:p>
            <a:pPr marL="399064" indent="-399064" defTabSz="1596254">
              <a:buFontTx/>
              <a:buAutoNum type="arabicParenR"/>
            </a:pPr>
            <a:r>
              <a:rPr lang="en-AU" dirty="0"/>
              <a:t>Referral Networks – DPOs; Disability Service Providers</a:t>
            </a:r>
          </a:p>
          <a:p>
            <a:pPr marL="399064" indent="-399064">
              <a:buAutoNum type="arabicParenR"/>
            </a:pPr>
            <a:endParaRPr lang="en-AU" dirty="0"/>
          </a:p>
          <a:p>
            <a:pPr marL="399064" indent="-399064">
              <a:buAutoNum type="arabicParenR"/>
            </a:pPr>
            <a:r>
              <a:rPr lang="en-AU" dirty="0"/>
              <a:t>Identification actively go out and find people with disability – how – use existing data sets; talk to service providers, schools, health posts, disabled persons organisations, community leaders, other NGOs, UNICEF, WHO; most likely, you will need to use the snowball method;</a:t>
            </a:r>
          </a:p>
          <a:p>
            <a:pPr marL="399064" indent="-399064">
              <a:buAutoNum type="arabicParenR"/>
            </a:pPr>
            <a:r>
              <a:rPr lang="en-AU" dirty="0"/>
              <a:t> Data Collection Tools – WGSS and UNICEF Questions</a:t>
            </a:r>
          </a:p>
          <a:p>
            <a:pPr marL="399064" indent="-399064">
              <a:buAutoNum type="arabicParenR"/>
            </a:pPr>
            <a:r>
              <a:rPr lang="en-AU" dirty="0"/>
              <a:t>Universal Design Principles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2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08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12</a:t>
            </a:fld>
            <a:endParaRPr lang="en-US"/>
          </a:p>
        </p:txBody>
      </p:sp>
    </p:spTree>
    <p:extLst>
      <p:ext uri="{BB962C8B-B14F-4D97-AF65-F5344CB8AC3E}">
        <p14:creationId xmlns:p14="http://schemas.microsoft.com/office/powerpoint/2010/main" val="27160377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cs typeface="Calibri"/>
              </a:rPr>
              <a:t> </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pPr/>
              <a:t>155</a:t>
            </a:fld>
            <a:endParaRPr lang="en-US"/>
          </a:p>
        </p:txBody>
      </p:sp>
    </p:spTree>
    <p:extLst>
      <p:ext uri="{BB962C8B-B14F-4D97-AF65-F5344CB8AC3E}">
        <p14:creationId xmlns:p14="http://schemas.microsoft.com/office/powerpoint/2010/main" val="4594931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FFFF08-BA74-3E4E-B67B-CFCBDE5D9836}" type="slidenum">
              <a:rPr lang="en-US" smtClean="0"/>
              <a:t>159</a:t>
            </a:fld>
            <a:endParaRPr lang="en-US"/>
          </a:p>
        </p:txBody>
      </p:sp>
    </p:spTree>
    <p:extLst>
      <p:ext uri="{BB962C8B-B14F-4D97-AF65-F5344CB8AC3E}">
        <p14:creationId xmlns:p14="http://schemas.microsoft.com/office/powerpoint/2010/main" val="1178589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AU" dirty="0">
              <a:cs typeface="Calibri" panose="020F0502020204030204"/>
            </a:endParaRPr>
          </a:p>
          <a:p>
            <a:r>
              <a:rPr lang="en-AU" dirty="0">
                <a:cs typeface="Calibri" panose="020F0502020204030204"/>
              </a:rPr>
              <a:t>Example:</a:t>
            </a:r>
          </a:p>
          <a:p>
            <a:r>
              <a:rPr lang="en-AU" b="0" dirty="0"/>
              <a:t>Raise awareness</a:t>
            </a:r>
            <a:r>
              <a:rPr lang="en-AU" dirty="0"/>
              <a:t> </a:t>
            </a:r>
            <a:r>
              <a:rPr lang="en-AU" b="0" dirty="0"/>
              <a:t> and advocate for capacity at federal/state/regional/municipal level so that child centred DISABILITY INCLUSIVE DRR is integrated into local </a:t>
            </a:r>
            <a:r>
              <a:rPr lang="en-AU" dirty="0"/>
              <a:t>school</a:t>
            </a:r>
            <a:r>
              <a:rPr lang="en-AU" b="0" dirty="0"/>
              <a:t> </a:t>
            </a:r>
            <a:r>
              <a:rPr lang="en-AU" dirty="0"/>
              <a:t>and community </a:t>
            </a:r>
            <a:r>
              <a:rPr lang="en-AU" dirty="0" err="1"/>
              <a:t>policys</a:t>
            </a:r>
            <a:r>
              <a:rPr lang="en-AU" dirty="0"/>
              <a:t> </a:t>
            </a:r>
            <a:r>
              <a:rPr lang="en-AU" b="0" dirty="0"/>
              <a:t> – to do this effectively you will need to understand what the situation is by doing the following:</a:t>
            </a:r>
            <a:endParaRPr lang="en-AU" b="0" dirty="0">
              <a:cs typeface="Calibri"/>
            </a:endParaRPr>
          </a:p>
          <a:p>
            <a:pPr marL="171450" indent="-171450">
              <a:buFontTx/>
              <a:buChar char="-"/>
            </a:pPr>
            <a:r>
              <a:rPr lang="en-AU" b="0" dirty="0"/>
              <a:t>Talk to people with disabilities</a:t>
            </a:r>
          </a:p>
          <a:p>
            <a:pPr marL="171450" indent="-171450">
              <a:buFontTx/>
              <a:buChar char="-"/>
            </a:pPr>
            <a:r>
              <a:rPr lang="en-AU" b="0" dirty="0"/>
              <a:t>Look at Census Data, Health &amp; Disability Data, CBR Program Data or otherwise Global Estimates of disability prevalence</a:t>
            </a:r>
          </a:p>
          <a:p>
            <a:pPr marL="171450" indent="-171450">
              <a:buFontTx/>
              <a:buChar char="-"/>
            </a:pPr>
            <a:r>
              <a:rPr lang="en-AU" b="0" dirty="0"/>
              <a:t>Review materials on disability and school safety as well as disability inclusive urban planning (Refer to Resource Guide)</a:t>
            </a:r>
          </a:p>
          <a:p>
            <a:endParaRPr lang="en-AU" b="1" dirty="0"/>
          </a:p>
          <a:p>
            <a:endParaRPr lang="en-GB"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pPr/>
              <a:t>177</a:t>
            </a:fld>
            <a:endParaRPr lang="en-US"/>
          </a:p>
        </p:txBody>
      </p:sp>
    </p:spTree>
    <p:extLst>
      <p:ext uri="{BB962C8B-B14F-4D97-AF65-F5344CB8AC3E}">
        <p14:creationId xmlns:p14="http://schemas.microsoft.com/office/powerpoint/2010/main" val="1866084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6020052F-B8E7-4F6C-86CF-89BF9FA8CE03}" type="slidenum">
              <a:rPr lang="en-AU" smtClean="0"/>
              <a:t>184</a:t>
            </a:fld>
            <a:endParaRPr lang="en-AU"/>
          </a:p>
        </p:txBody>
      </p:sp>
    </p:spTree>
    <p:extLst>
      <p:ext uri="{BB962C8B-B14F-4D97-AF65-F5344CB8AC3E}">
        <p14:creationId xmlns:p14="http://schemas.microsoft.com/office/powerpoint/2010/main" val="3808616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r>
              <a:rPr lang="en-AU" dirty="0"/>
              <a:t>Accessibility – SCI Construction Policy/Benchmarks</a:t>
            </a:r>
          </a:p>
          <a:p>
            <a:r>
              <a:rPr lang="en-AU" dirty="0"/>
              <a:t>C4 Design for Inclusive Use – Buildings are designed together with the community to ensure that they are child friendly, gender sensitive and accessible to the disabled</a:t>
            </a:r>
          </a:p>
        </p:txBody>
      </p:sp>
      <p:sp>
        <p:nvSpPr>
          <p:cNvPr id="4" name="Slide Number Placeholder 3"/>
          <p:cNvSpPr>
            <a:spLocks noGrp="1"/>
          </p:cNvSpPr>
          <p:nvPr>
            <p:ph type="sldNum" sz="quarter" idx="5"/>
          </p:nvPr>
        </p:nvSpPr>
        <p:spPr/>
        <p:txBody>
          <a:bodyPr/>
          <a:lstStyle/>
          <a:p>
            <a:fld id="{6020052F-B8E7-4F6C-86CF-89BF9FA8CE03}" type="slidenum">
              <a:rPr lang="en-AU" smtClean="0"/>
              <a:t>187</a:t>
            </a:fld>
            <a:endParaRPr lang="en-AU"/>
          </a:p>
        </p:txBody>
      </p:sp>
    </p:spTree>
    <p:extLst>
      <p:ext uri="{BB962C8B-B14F-4D97-AF65-F5344CB8AC3E}">
        <p14:creationId xmlns:p14="http://schemas.microsoft.com/office/powerpoint/2010/main" val="3722313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States and organisations like SC have already agreed to uphold or fight for children’s rights according to the CRC.  </a:t>
            </a:r>
          </a:p>
          <a:p>
            <a:endParaRPr lang="en-GB" dirty="0"/>
          </a:p>
          <a:p>
            <a:r>
              <a:rPr lang="en-GB" dirty="0"/>
              <a:t>The CRPD asks for the same basic rights – just with a more clear focus on rights holders who have disabilities.</a:t>
            </a:r>
          </a:p>
          <a:p>
            <a:endParaRPr lang="en-GB" dirty="0"/>
          </a:p>
          <a:p>
            <a:r>
              <a:rPr lang="en-GB" dirty="0"/>
              <a:t>There is nothing in the CRPD that SC hasn’t already committed itself to under the CRC – but under the CRC the commitments to children with disabilities were not so explicit (more easily forgotten!)</a:t>
            </a:r>
          </a:p>
          <a:p>
            <a:endParaRPr lang="en-GB" dirty="0"/>
          </a:p>
          <a:p>
            <a:r>
              <a:rPr lang="en-GB" dirty="0"/>
              <a:t>Important for SC to remember: The CRPD tends to have an adult focus. Organisations like SC have a vital role to play in </a:t>
            </a:r>
            <a:r>
              <a:rPr lang="en-GB" b="1" dirty="0"/>
              <a:t>ensuring the CRPD is implemented and monitored from the child’s perspective</a:t>
            </a:r>
            <a:r>
              <a:rPr lang="en-GB" dirty="0"/>
              <a:t>.</a:t>
            </a:r>
          </a:p>
          <a:p>
            <a:endParaRPr lang="nb-NO" dirty="0"/>
          </a:p>
          <a:p>
            <a:r>
              <a:rPr lang="en-GB" b="1" dirty="0"/>
              <a:t>CRPD Committee &amp; monitoring</a:t>
            </a:r>
          </a:p>
          <a:p>
            <a:r>
              <a:rPr lang="en-US" dirty="0"/>
              <a:t>As with the CRC, States have to report to the CRPD Committee about their progress towards implementation.</a:t>
            </a:r>
          </a:p>
          <a:p>
            <a:r>
              <a:rPr lang="en-US" dirty="0"/>
              <a:t>Civil society is able to present alternative reports. Mostly disability INGOs and national DPOs or disability umbrella </a:t>
            </a:r>
            <a:r>
              <a:rPr lang="en-US" dirty="0" err="1"/>
              <a:t>organisations</a:t>
            </a:r>
            <a:r>
              <a:rPr lang="en-US" dirty="0"/>
              <a:t> work on these alternative reports. Mainstream NGOs are not engaging as much in CRPD monitoring/reporting. </a:t>
            </a:r>
          </a:p>
          <a:p>
            <a:r>
              <a:rPr lang="en-US" dirty="0"/>
              <a:t>Is SC engaging in CRPD monitoring/reporting? How could it do this?</a:t>
            </a:r>
          </a:p>
          <a:p>
            <a:r>
              <a:rPr lang="en-US" dirty="0"/>
              <a:t>How could SC contribute more in the future, to bring its CRC expertise into the CRPD commenting and monitoring process?</a:t>
            </a:r>
          </a:p>
          <a:p>
            <a:pPr>
              <a:spcAft>
                <a:spcPts val="1200"/>
              </a:spcAft>
            </a:pPr>
            <a:endParaRPr lang="nb-NO" altLang="nb-NO" dirty="0"/>
          </a:p>
          <a:p>
            <a:pPr>
              <a:spcAft>
                <a:spcPts val="1200"/>
              </a:spcAft>
            </a:pPr>
            <a:r>
              <a:rPr lang="nb-NO" altLang="nb-NO" b="1" dirty="0" err="1"/>
              <a:t>SDGs</a:t>
            </a:r>
            <a:r>
              <a:rPr lang="nb-NO" altLang="nb-NO" b="1" dirty="0"/>
              <a:t>: </a:t>
            </a:r>
          </a:p>
          <a:p>
            <a:pPr>
              <a:spcAft>
                <a:spcPts val="1200"/>
              </a:spcAft>
            </a:pPr>
            <a:r>
              <a:rPr lang="nb-NO" altLang="nb-NO" dirty="0"/>
              <a:t>The </a:t>
            </a:r>
            <a:r>
              <a:rPr lang="nb-NO" altLang="nb-NO" dirty="0" err="1"/>
              <a:t>disability</a:t>
            </a:r>
            <a:r>
              <a:rPr lang="nb-NO" altLang="nb-NO" dirty="0"/>
              <a:t> </a:t>
            </a:r>
            <a:r>
              <a:rPr lang="nb-NO" altLang="nb-NO" dirty="0" err="1"/>
              <a:t>rights</a:t>
            </a:r>
            <a:r>
              <a:rPr lang="nb-NO" altLang="nb-NO" dirty="0"/>
              <a:t> and </a:t>
            </a:r>
            <a:r>
              <a:rPr lang="nb-NO" altLang="nb-NO" dirty="0" err="1"/>
              <a:t>inclusive</a:t>
            </a:r>
            <a:r>
              <a:rPr lang="nb-NO" altLang="nb-NO" dirty="0"/>
              <a:t> </a:t>
            </a:r>
            <a:r>
              <a:rPr lang="nb-NO" altLang="nb-NO" dirty="0" err="1"/>
              <a:t>development</a:t>
            </a:r>
            <a:r>
              <a:rPr lang="nb-NO" altLang="nb-NO" dirty="0"/>
              <a:t> </a:t>
            </a:r>
            <a:r>
              <a:rPr lang="nb-NO" altLang="nb-NO" dirty="0" err="1"/>
              <a:t>organisations</a:t>
            </a:r>
            <a:r>
              <a:rPr lang="nb-NO" altLang="nb-NO" dirty="0"/>
              <a:t> </a:t>
            </a:r>
            <a:r>
              <a:rPr lang="nb-NO" altLang="nb-NO" dirty="0" err="1"/>
              <a:t>are</a:t>
            </a:r>
            <a:r>
              <a:rPr lang="nb-NO" altLang="nb-NO" dirty="0"/>
              <a:t> </a:t>
            </a:r>
            <a:r>
              <a:rPr lang="nb-NO" altLang="nb-NO" dirty="0" err="1"/>
              <a:t>generally</a:t>
            </a:r>
            <a:r>
              <a:rPr lang="nb-NO" altLang="nb-NO" dirty="0"/>
              <a:t> </a:t>
            </a:r>
            <a:r>
              <a:rPr lang="nb-NO" altLang="nb-NO" dirty="0" err="1"/>
              <a:t>very</a:t>
            </a:r>
            <a:r>
              <a:rPr lang="nb-NO" altLang="nb-NO" dirty="0"/>
              <a:t> </a:t>
            </a:r>
            <a:r>
              <a:rPr lang="nb-NO" altLang="nb-NO" dirty="0" err="1"/>
              <a:t>pleased</a:t>
            </a:r>
            <a:r>
              <a:rPr lang="nb-NO" altLang="nb-NO" dirty="0"/>
              <a:t> </a:t>
            </a:r>
            <a:r>
              <a:rPr lang="nb-NO" altLang="nb-NO" dirty="0" err="1"/>
              <a:t>with</a:t>
            </a:r>
            <a:r>
              <a:rPr lang="nb-NO" altLang="nb-NO" dirty="0"/>
              <a:t> </a:t>
            </a:r>
            <a:r>
              <a:rPr lang="nb-NO" altLang="nb-NO" dirty="0" err="1"/>
              <a:t>the</a:t>
            </a:r>
            <a:r>
              <a:rPr lang="nb-NO" altLang="nb-NO" dirty="0"/>
              <a:t> </a:t>
            </a:r>
            <a:r>
              <a:rPr lang="nb-NO" altLang="nb-NO" dirty="0" err="1"/>
              <a:t>level</a:t>
            </a:r>
            <a:r>
              <a:rPr lang="nb-NO" altLang="nb-NO" dirty="0"/>
              <a:t> </a:t>
            </a:r>
            <a:r>
              <a:rPr lang="nb-NO" altLang="nb-NO" dirty="0" err="1"/>
              <a:t>of</a:t>
            </a:r>
            <a:r>
              <a:rPr lang="nb-NO" altLang="nb-NO" dirty="0"/>
              <a:t> </a:t>
            </a:r>
            <a:r>
              <a:rPr lang="nb-NO" altLang="nb-NO" dirty="0" err="1"/>
              <a:t>disability</a:t>
            </a:r>
            <a:r>
              <a:rPr lang="nb-NO" altLang="nb-NO" dirty="0"/>
              <a:t> </a:t>
            </a:r>
            <a:r>
              <a:rPr lang="nb-NO" altLang="nb-NO" dirty="0" err="1"/>
              <a:t>inclusion</a:t>
            </a:r>
            <a:r>
              <a:rPr lang="nb-NO" altLang="nb-NO" dirty="0"/>
              <a:t> in </a:t>
            </a:r>
            <a:r>
              <a:rPr lang="nb-NO" altLang="nb-NO" dirty="0" err="1"/>
              <a:t>the</a:t>
            </a:r>
            <a:r>
              <a:rPr lang="nb-NO" altLang="nb-NO" dirty="0"/>
              <a:t> final </a:t>
            </a:r>
            <a:r>
              <a:rPr lang="nb-NO" altLang="nb-NO" dirty="0" err="1"/>
              <a:t>SDGs</a:t>
            </a:r>
            <a:r>
              <a:rPr lang="nb-NO" altLang="nb-NO" dirty="0"/>
              <a:t> </a:t>
            </a:r>
          </a:p>
          <a:p>
            <a:pPr>
              <a:spcAft>
                <a:spcPts val="1200"/>
              </a:spcAft>
            </a:pPr>
            <a:r>
              <a:rPr lang="nb-NO" altLang="nb-NO" dirty="0"/>
              <a:t>IDDC (Int. </a:t>
            </a:r>
            <a:r>
              <a:rPr lang="nb-NO" altLang="nb-NO" dirty="0" err="1"/>
              <a:t>Disability</a:t>
            </a:r>
            <a:r>
              <a:rPr lang="nb-NO" altLang="nb-NO" dirty="0"/>
              <a:t> and </a:t>
            </a:r>
            <a:r>
              <a:rPr lang="nb-NO" altLang="nb-NO" dirty="0" err="1"/>
              <a:t>Deveoplment</a:t>
            </a:r>
            <a:r>
              <a:rPr lang="nb-NO" altLang="nb-NO" dirty="0"/>
              <a:t> </a:t>
            </a:r>
            <a:r>
              <a:rPr lang="nb-NO" altLang="nb-NO" dirty="0" err="1"/>
              <a:t>Consortiuum</a:t>
            </a:r>
            <a:r>
              <a:rPr lang="nb-NO" altLang="nb-NO" dirty="0"/>
              <a:t>) </a:t>
            </a:r>
            <a:r>
              <a:rPr lang="nb-NO" altLang="nb-NO" dirty="0" err="1"/>
              <a:t>stated</a:t>
            </a:r>
            <a:r>
              <a:rPr lang="nb-NO" altLang="nb-NO" dirty="0"/>
              <a:t> </a:t>
            </a:r>
            <a:r>
              <a:rPr lang="nb-NO" altLang="nb-NO" dirty="0" err="1"/>
              <a:t>that</a:t>
            </a:r>
            <a:r>
              <a:rPr lang="nb-NO" altLang="nb-NO" dirty="0"/>
              <a:t> </a:t>
            </a:r>
            <a:r>
              <a:rPr lang="nb-NO" altLang="nb-NO" dirty="0" err="1"/>
              <a:t>this</a:t>
            </a:r>
            <a:r>
              <a:rPr lang="nb-NO" altLang="nb-NO" dirty="0"/>
              <a:t> is </a:t>
            </a:r>
            <a:r>
              <a:rPr lang="nb-NO" altLang="nb-NO" dirty="0" err="1"/>
              <a:t>probably</a:t>
            </a:r>
            <a:r>
              <a:rPr lang="nb-NO" altLang="nb-NO" dirty="0"/>
              <a:t> </a:t>
            </a:r>
            <a:r>
              <a:rPr lang="nb-NO" altLang="nb-NO" dirty="0" err="1"/>
              <a:t>the</a:t>
            </a:r>
            <a:r>
              <a:rPr lang="nb-NO" altLang="nb-NO" dirty="0"/>
              <a:t> most </a:t>
            </a:r>
            <a:r>
              <a:rPr lang="nb-NO" altLang="nb-NO" dirty="0" err="1"/>
              <a:t>inclusive</a:t>
            </a:r>
            <a:r>
              <a:rPr lang="nb-NO" altLang="nb-NO" dirty="0"/>
              <a:t> global </a:t>
            </a:r>
            <a:r>
              <a:rPr lang="nb-NO" altLang="nb-NO" dirty="0" err="1"/>
              <a:t>development</a:t>
            </a:r>
            <a:endParaRPr lang="nb-NO" altLang="nb-NO" dirty="0"/>
          </a:p>
          <a:p>
            <a:pPr>
              <a:spcAft>
                <a:spcPts val="1200"/>
              </a:spcAft>
            </a:pPr>
            <a:r>
              <a:rPr lang="nb-NO" altLang="nb-NO" dirty="0" err="1"/>
              <a:t>There</a:t>
            </a:r>
            <a:r>
              <a:rPr lang="nb-NO" altLang="nb-NO" dirty="0"/>
              <a:t> is a huge </a:t>
            </a:r>
            <a:r>
              <a:rPr lang="nb-NO" altLang="nb-NO" dirty="0" err="1"/>
              <a:t>responsibility</a:t>
            </a:r>
            <a:r>
              <a:rPr lang="nb-NO" altLang="nb-NO" dirty="0"/>
              <a:t> </a:t>
            </a:r>
            <a:r>
              <a:rPr lang="nb-NO" altLang="nb-NO" dirty="0" err="1"/>
              <a:t>now</a:t>
            </a:r>
            <a:r>
              <a:rPr lang="nb-NO" altLang="nb-NO" dirty="0"/>
              <a:t> for </a:t>
            </a:r>
            <a:r>
              <a:rPr lang="nb-NO" altLang="nb-NO" dirty="0" err="1"/>
              <a:t>the</a:t>
            </a:r>
            <a:r>
              <a:rPr lang="nb-NO" altLang="nb-NO" dirty="0"/>
              <a:t> global </a:t>
            </a:r>
            <a:r>
              <a:rPr lang="nb-NO" altLang="nb-NO" dirty="0" err="1"/>
              <a:t>community</a:t>
            </a:r>
            <a:r>
              <a:rPr lang="nb-NO" altLang="nb-NO" dirty="0"/>
              <a:t>, </a:t>
            </a:r>
            <a:r>
              <a:rPr lang="nb-NO" altLang="nb-NO" dirty="0" err="1"/>
              <a:t>governments</a:t>
            </a:r>
            <a:r>
              <a:rPr lang="nb-NO" altLang="nb-NO" dirty="0"/>
              <a:t> and </a:t>
            </a:r>
            <a:r>
              <a:rPr lang="nb-NO" altLang="nb-NO" dirty="0" err="1"/>
              <a:t>civil</a:t>
            </a:r>
            <a:r>
              <a:rPr lang="nb-NO" altLang="nb-NO" dirty="0"/>
              <a:t> </a:t>
            </a:r>
            <a:r>
              <a:rPr lang="nb-NO" altLang="nb-NO" dirty="0" err="1"/>
              <a:t>society</a:t>
            </a:r>
            <a:r>
              <a:rPr lang="nb-NO" altLang="nb-NO" dirty="0"/>
              <a:t> to </a:t>
            </a:r>
            <a:r>
              <a:rPr lang="nb-NO" altLang="nb-NO" dirty="0" err="1"/>
              <a:t>ensure</a:t>
            </a:r>
            <a:r>
              <a:rPr lang="nb-NO" altLang="nb-NO" dirty="0"/>
              <a:t> </a:t>
            </a:r>
            <a:r>
              <a:rPr lang="nb-NO" altLang="nb-NO" dirty="0" err="1"/>
              <a:t>these</a:t>
            </a:r>
            <a:r>
              <a:rPr lang="nb-NO" altLang="nb-NO" dirty="0"/>
              <a:t> </a:t>
            </a:r>
            <a:r>
              <a:rPr lang="nb-NO" altLang="nb-NO" dirty="0" err="1"/>
              <a:t>commitments</a:t>
            </a:r>
            <a:r>
              <a:rPr lang="nb-NO" altLang="nb-NO" dirty="0"/>
              <a:t> </a:t>
            </a:r>
            <a:r>
              <a:rPr lang="nb-NO" altLang="nb-NO" dirty="0" err="1"/>
              <a:t>are</a:t>
            </a:r>
            <a:r>
              <a:rPr lang="nb-NO" altLang="nb-NO" dirty="0"/>
              <a:t> delivered.  </a:t>
            </a:r>
          </a:p>
          <a:p>
            <a:endParaRPr lang="nb-NO" dirty="0"/>
          </a:p>
        </p:txBody>
      </p:sp>
      <p:sp>
        <p:nvSpPr>
          <p:cNvPr id="4" name="Slide Number Placeholder 3"/>
          <p:cNvSpPr>
            <a:spLocks noGrp="1"/>
          </p:cNvSpPr>
          <p:nvPr>
            <p:ph type="sldNum" sz="quarter" idx="10"/>
          </p:nvPr>
        </p:nvSpPr>
        <p:spPr/>
        <p:txBody>
          <a:bodyPr/>
          <a:lstStyle/>
          <a:p>
            <a:fld id="{23FFFF08-BA74-3E4E-B67B-CFCBDE5D9836}" type="slidenum">
              <a:rPr lang="en-US" smtClean="0"/>
              <a:t>191</a:t>
            </a:fld>
            <a:endParaRPr lang="en-US"/>
          </a:p>
        </p:txBody>
      </p:sp>
    </p:spTree>
    <p:extLst>
      <p:ext uri="{BB962C8B-B14F-4D97-AF65-F5344CB8AC3E}">
        <p14:creationId xmlns:p14="http://schemas.microsoft.com/office/powerpoint/2010/main" val="31549253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020052F-B8E7-4F6C-86CF-89BF9FA8CE03}" type="slidenum">
              <a:rPr lang="en-AU" smtClean="0"/>
              <a:t>192</a:t>
            </a:fld>
            <a:endParaRPr lang="en-AU"/>
          </a:p>
        </p:txBody>
      </p:sp>
    </p:spTree>
    <p:extLst>
      <p:ext uri="{BB962C8B-B14F-4D97-AF65-F5344CB8AC3E}">
        <p14:creationId xmlns:p14="http://schemas.microsoft.com/office/powerpoint/2010/main" val="777622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5350" eaLnBrk="1" hangingPunct="1">
              <a:buFont typeface="Arial" panose="020B0604020202020204" pitchFamily="34" charset="0"/>
              <a:buNone/>
            </a:pPr>
            <a:r>
              <a:rPr lang="en-US" sz="1100" b="1" dirty="0">
                <a:latin typeface="Arial" pitchFamily="34" charset="0"/>
              </a:rPr>
              <a:t>3 minutes</a:t>
            </a:r>
          </a:p>
          <a:p>
            <a:pPr marL="0" indent="0" defTabSz="895350" eaLnBrk="1" hangingPunct="1">
              <a:buFont typeface="Arial" panose="020B0604020202020204" pitchFamily="34" charset="0"/>
              <a:buNone/>
            </a:pPr>
            <a:endParaRPr lang="en-US" sz="1100" dirty="0">
              <a:latin typeface="Arial" pitchFamily="34" charset="0"/>
            </a:endParaRPr>
          </a:p>
          <a:p>
            <a:pPr marL="0" indent="0" defTabSz="895350" eaLnBrk="1" hangingPunct="1">
              <a:buFont typeface="Arial" panose="020B0604020202020204" pitchFamily="34" charset="0"/>
              <a:buNone/>
            </a:pPr>
            <a:r>
              <a:rPr lang="en-US" sz="1100" dirty="0">
                <a:latin typeface="Arial" pitchFamily="34" charset="0"/>
              </a:rPr>
              <a:t>Activity:</a:t>
            </a:r>
          </a:p>
          <a:p>
            <a:pPr marL="171450" indent="-171450" defTabSz="895350" eaLnBrk="1" hangingPunct="1">
              <a:buFont typeface="Arial" panose="020B0604020202020204" pitchFamily="34" charset="0"/>
              <a:buChar char="•"/>
            </a:pPr>
            <a:r>
              <a:rPr lang="en-US" sz="1100" dirty="0">
                <a:latin typeface="Arial" pitchFamily="34" charset="0"/>
              </a:rPr>
              <a:t>Ask the group to place themselves on an imaginary line with </a:t>
            </a:r>
            <a:r>
              <a:rPr lang="en-US" sz="1100" b="1" dirty="0">
                <a:latin typeface="Arial" pitchFamily="34" charset="0"/>
              </a:rPr>
              <a:t>ONE being the end where you are NOT Confident </a:t>
            </a:r>
            <a:r>
              <a:rPr lang="en-US" sz="1100" dirty="0">
                <a:latin typeface="Arial" pitchFamily="34" charset="0"/>
              </a:rPr>
              <a:t>to include people with disabilities in your program and </a:t>
            </a:r>
            <a:r>
              <a:rPr lang="en-US" sz="1100" b="1" dirty="0">
                <a:latin typeface="Arial" pitchFamily="34" charset="0"/>
              </a:rPr>
              <a:t>TEN being VERY Confident.</a:t>
            </a:r>
          </a:p>
          <a:p>
            <a:pPr marL="0" indent="0" defTabSz="895350" eaLnBrk="1" hangingPunct="1">
              <a:buFont typeface="Arial" panose="020B0604020202020204" pitchFamily="34" charset="0"/>
              <a:buNone/>
            </a:pPr>
            <a:endParaRPr lang="en-US" sz="1100" b="1"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Discussion: ask people who are standing in different places why they are standing where they are</a:t>
            </a:r>
          </a:p>
          <a:p>
            <a:pPr marL="0" indent="0" defTabSz="895350" eaLnBrk="1" hangingPunct="1">
              <a:buFont typeface="Arial" panose="020B0604020202020204" pitchFamily="34" charset="0"/>
              <a:buNone/>
            </a:pPr>
            <a:endParaRPr lang="en-US" sz="1100"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Can also ask if there is time: what would have you moving up towards other end of the line? </a:t>
            </a:r>
          </a:p>
          <a:p>
            <a:pPr marL="171450" indent="-171450" defTabSz="895350" eaLnBrk="1" hangingPunct="1">
              <a:buFont typeface="Arial" panose="020B0604020202020204" pitchFamily="34" charset="0"/>
              <a:buChar char="•"/>
            </a:pPr>
            <a:endParaRPr lang="en-US" sz="1100" baseline="0" dirty="0">
              <a:latin typeface="Arial" pitchFamily="34" charset="0"/>
            </a:endParaRPr>
          </a:p>
          <a:p>
            <a:pPr marL="171450" indent="-171450" defTabSz="895350" eaLnBrk="1" hangingPunct="1">
              <a:buFont typeface="Arial" panose="020B0604020202020204" pitchFamily="34" charset="0"/>
              <a:buChar char="•"/>
            </a:pPr>
            <a:r>
              <a:rPr lang="en-US" sz="1100" baseline="0" dirty="0">
                <a:latin typeface="Arial" pitchFamily="34" charset="0"/>
              </a:rPr>
              <a:t>At the end of the webinar series, I will ask you to rate yourselves again to see if there has been any change in your confidence levels.</a:t>
            </a:r>
            <a:endParaRPr lang="en-US" sz="1100" baseline="0" dirty="0"/>
          </a:p>
        </p:txBody>
      </p:sp>
      <p:sp>
        <p:nvSpPr>
          <p:cNvPr id="4" name="Slide Number Placeholder 3"/>
          <p:cNvSpPr>
            <a:spLocks noGrp="1"/>
          </p:cNvSpPr>
          <p:nvPr>
            <p:ph type="sldNum" sz="quarter" idx="10"/>
          </p:nvPr>
        </p:nvSpPr>
        <p:spPr/>
        <p:txBody>
          <a:bodyPr/>
          <a:lstStyle/>
          <a:p>
            <a:fld id="{23FFFF08-BA74-3E4E-B67B-CFCBDE5D9836}" type="slidenum">
              <a:rPr lang="en-US" smtClean="0">
                <a:solidFill>
                  <a:prstClr val="black"/>
                </a:solidFill>
              </a:rPr>
              <a:pPr/>
              <a:t>193</a:t>
            </a:fld>
            <a:endParaRPr lang="en-US" dirty="0">
              <a:solidFill>
                <a:prstClr val="black"/>
              </a:solidFill>
            </a:endParaRPr>
          </a:p>
        </p:txBody>
      </p:sp>
    </p:spTree>
    <p:extLst>
      <p:ext uri="{BB962C8B-B14F-4D97-AF65-F5344CB8AC3E}">
        <p14:creationId xmlns:p14="http://schemas.microsoft.com/office/powerpoint/2010/main" val="12942093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5350" eaLnBrk="1" hangingPunct="1">
              <a:buFont typeface="Arial" panose="020B0604020202020204" pitchFamily="34" charset="0"/>
              <a:buNone/>
            </a:pPr>
            <a:r>
              <a:rPr lang="en-US" b="1" dirty="0">
                <a:latin typeface="Arial" pitchFamily="34" charset="0"/>
              </a:rPr>
              <a:t>3 minutes</a:t>
            </a:r>
          </a:p>
          <a:p>
            <a:pPr marL="0" indent="0" defTabSz="895350" eaLnBrk="1" hangingPunct="1">
              <a:buFont typeface="Arial" panose="020B0604020202020204" pitchFamily="34" charset="0"/>
              <a:buNone/>
            </a:pPr>
            <a:endParaRPr lang="en-US" dirty="0">
              <a:latin typeface="Arial" pitchFamily="34" charset="0"/>
            </a:endParaRPr>
          </a:p>
          <a:p>
            <a:pPr marL="0" indent="0" defTabSz="895350" eaLnBrk="1" hangingPunct="1">
              <a:buFont typeface="Arial" panose="020B0604020202020204" pitchFamily="34" charset="0"/>
              <a:buNone/>
            </a:pPr>
            <a:r>
              <a:rPr lang="en-US" dirty="0">
                <a:latin typeface="Arial" pitchFamily="34" charset="0"/>
              </a:rPr>
              <a:t>Activity:</a:t>
            </a:r>
          </a:p>
          <a:p>
            <a:pPr marL="171450" indent="-171450" defTabSz="895350" eaLnBrk="1" hangingPunct="1">
              <a:buFont typeface="Arial" panose="020B0604020202020204" pitchFamily="34" charset="0"/>
              <a:buChar char="•"/>
            </a:pPr>
            <a:r>
              <a:rPr lang="en-US" dirty="0">
                <a:latin typeface="Arial" pitchFamily="34" charset="0"/>
              </a:rPr>
              <a:t>Ask the group to place themselves on an imaginary line with </a:t>
            </a:r>
            <a:r>
              <a:rPr lang="en-US" b="1" dirty="0">
                <a:latin typeface="Arial" pitchFamily="34" charset="0"/>
              </a:rPr>
              <a:t>ONE being the end where you are NOT Confident </a:t>
            </a:r>
            <a:r>
              <a:rPr lang="en-US" dirty="0">
                <a:latin typeface="Arial" pitchFamily="34" charset="0"/>
              </a:rPr>
              <a:t>to include people with disabilities in your program and </a:t>
            </a:r>
            <a:r>
              <a:rPr lang="en-US" b="1" dirty="0">
                <a:latin typeface="Arial" pitchFamily="34" charset="0"/>
              </a:rPr>
              <a:t>TEN being VERY Confident.</a:t>
            </a:r>
          </a:p>
          <a:p>
            <a:pPr marL="0" indent="0" defTabSz="895350" eaLnBrk="1" hangingPunct="1">
              <a:buFont typeface="Arial" panose="020B0604020202020204" pitchFamily="34" charset="0"/>
              <a:buNone/>
            </a:pPr>
            <a:endParaRPr lang="en-US" b="1" baseline="0" dirty="0">
              <a:latin typeface="Arial" pitchFamily="34" charset="0"/>
            </a:endParaRPr>
          </a:p>
          <a:p>
            <a:pPr marL="171450" indent="-171450" defTabSz="895350" eaLnBrk="1" hangingPunct="1">
              <a:buFont typeface="Arial" panose="020B0604020202020204" pitchFamily="34" charset="0"/>
              <a:buChar char="•"/>
            </a:pPr>
            <a:r>
              <a:rPr lang="en-US" baseline="0" dirty="0">
                <a:latin typeface="Arial" pitchFamily="34" charset="0"/>
              </a:rPr>
              <a:t>Discussion: ask people who are standing in different places why they are standing where they are</a:t>
            </a:r>
          </a:p>
          <a:p>
            <a:pPr marL="0" indent="0" defTabSz="895350" eaLnBrk="1" hangingPunct="1">
              <a:buFont typeface="Arial" panose="020B0604020202020204" pitchFamily="34" charset="0"/>
              <a:buNone/>
            </a:pPr>
            <a:endParaRPr lang="en-US" baseline="0" dirty="0">
              <a:latin typeface="Arial" pitchFamily="34" charset="0"/>
            </a:endParaRPr>
          </a:p>
          <a:p>
            <a:pPr marL="171450" indent="-171450" defTabSz="895350" eaLnBrk="1" hangingPunct="1">
              <a:buFont typeface="Arial" panose="020B0604020202020204" pitchFamily="34" charset="0"/>
              <a:buChar char="•"/>
            </a:pPr>
            <a:r>
              <a:rPr lang="en-US" baseline="0" dirty="0">
                <a:latin typeface="Arial" pitchFamily="34" charset="0"/>
              </a:rPr>
              <a:t>Can also ask if there is time: what would have you moving up towards other end of the line? </a:t>
            </a:r>
          </a:p>
          <a:p>
            <a:pPr marL="171450" indent="-171450" defTabSz="895350" eaLnBrk="1" hangingPunct="1">
              <a:buFont typeface="Arial" panose="020B0604020202020204" pitchFamily="34" charset="0"/>
              <a:buChar char="•"/>
            </a:pPr>
            <a:endParaRPr lang="en-US" baseline="0" dirty="0">
              <a:latin typeface="Arial" pitchFamily="34" charset="0"/>
            </a:endParaRPr>
          </a:p>
          <a:p>
            <a:pPr marL="171450" indent="-171450" defTabSz="895350" eaLnBrk="1" hangingPunct="1">
              <a:buFont typeface="Arial" panose="020B0604020202020204" pitchFamily="34" charset="0"/>
              <a:buChar char="•"/>
            </a:pPr>
            <a:r>
              <a:rPr lang="en-US" baseline="0" dirty="0">
                <a:latin typeface="Arial" pitchFamily="34" charset="0"/>
              </a:rPr>
              <a:t>At the end of the webinar series, I will ask you to rate yourselves again to see if there has been any change in your confidence levels.</a:t>
            </a:r>
            <a:endParaRPr lang="en-US" baseline="0" dirty="0"/>
          </a:p>
        </p:txBody>
      </p:sp>
      <p:sp>
        <p:nvSpPr>
          <p:cNvPr id="4" name="Slide Number Placeholder 3"/>
          <p:cNvSpPr>
            <a:spLocks noGrp="1"/>
          </p:cNvSpPr>
          <p:nvPr>
            <p:ph type="sldNum" sz="quarter" idx="10"/>
          </p:nvPr>
        </p:nvSpPr>
        <p:spPr/>
        <p:txBody>
          <a:bodyPr/>
          <a:lstStyle/>
          <a:p>
            <a:fld id="{23FFFF08-BA74-3E4E-B67B-CFCBDE5D9836}" type="slidenum">
              <a:rPr lang="en-US" smtClean="0">
                <a:solidFill>
                  <a:prstClr val="black"/>
                </a:solidFill>
              </a:rPr>
              <a:pPr/>
              <a:t>194</a:t>
            </a:fld>
            <a:endParaRPr lang="en-US" dirty="0">
              <a:solidFill>
                <a:prstClr val="black"/>
              </a:solidFill>
            </a:endParaRPr>
          </a:p>
        </p:txBody>
      </p:sp>
    </p:spTree>
    <p:extLst>
      <p:ext uri="{BB962C8B-B14F-4D97-AF65-F5344CB8AC3E}">
        <p14:creationId xmlns:p14="http://schemas.microsoft.com/office/powerpoint/2010/main" val="247188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Say :</a:t>
            </a:r>
            <a:r>
              <a:rPr lang="en-GB" baseline="0" noProof="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noProof="0" dirty="0"/>
              <a:t>The Disability movement is a very strong movement and we should with our strong advocacy for children’s rights coordinate to both include disability rights into child rights but also lend a child perspective to disability rights.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schemeClr>
                </a:solidFill>
                <a:latin typeface="Calibri" panose="020F0502020204030204" pitchFamily="34" charset="0"/>
                <a:cs typeface="Calibri" panose="020F0502020204030204" pitchFamily="34" charset="0"/>
              </a:rPr>
              <a:t>Advocacy is</a:t>
            </a:r>
            <a:r>
              <a:rPr lang="en-US" altLang="zh-CN" sz="1200" baseline="0" dirty="0">
                <a:solidFill>
                  <a:schemeClr val="tx1">
                    <a:lumMod val="50000"/>
                  </a:schemeClr>
                </a:solidFill>
                <a:latin typeface="Calibri" panose="020F0502020204030204" pitchFamily="34" charset="0"/>
                <a:cs typeface="Calibri" panose="020F0502020204030204" pitchFamily="34" charset="0"/>
              </a:rPr>
              <a:t> our </a:t>
            </a:r>
            <a:r>
              <a:rPr lang="en-US" altLang="zh-CN" sz="1200" b="1" dirty="0">
                <a:solidFill>
                  <a:schemeClr val="tx1">
                    <a:lumMod val="50000"/>
                  </a:schemeClr>
                </a:solidFill>
                <a:latin typeface="Calibri" panose="020F0502020204030204" pitchFamily="34" charset="0"/>
                <a:cs typeface="Calibri" panose="020F0502020204030204" pitchFamily="34" charset="0"/>
              </a:rPr>
              <a:t>tool</a:t>
            </a:r>
            <a:r>
              <a:rPr lang="en-US" altLang="zh-CN" sz="1200" dirty="0">
                <a:solidFill>
                  <a:schemeClr val="tx1">
                    <a:lumMod val="50000"/>
                  </a:schemeClr>
                </a:solidFill>
                <a:latin typeface="Calibri" panose="020F0502020204030204" pitchFamily="34" charset="0"/>
                <a:cs typeface="Calibri" panose="020F0502020204030204" pitchFamily="34" charset="0"/>
              </a:rPr>
              <a:t> for </a:t>
            </a:r>
            <a:r>
              <a:rPr lang="en-US" altLang="zh-CN" sz="1200" b="1" dirty="0">
                <a:solidFill>
                  <a:schemeClr val="tx1">
                    <a:lumMod val="50000"/>
                  </a:schemeClr>
                </a:solidFill>
                <a:latin typeface="Calibri" panose="020F0502020204030204" pitchFamily="34" charset="0"/>
                <a:cs typeface="Calibri" panose="020F0502020204030204" pitchFamily="34" charset="0"/>
              </a:rPr>
              <a:t>speaking</a:t>
            </a:r>
            <a:r>
              <a:rPr lang="en-US" altLang="zh-CN" sz="1200" dirty="0">
                <a:solidFill>
                  <a:schemeClr val="tx1">
                    <a:lumMod val="50000"/>
                  </a:schemeClr>
                </a:solidFill>
                <a:latin typeface="Calibri" panose="020F0502020204030204" pitchFamily="34" charset="0"/>
                <a:cs typeface="Calibri" panose="020F0502020204030204" pitchFamily="34" charset="0"/>
              </a:rPr>
              <a:t>  and </a:t>
            </a:r>
            <a:r>
              <a:rPr lang="en-US" altLang="zh-CN" sz="1200" b="1" dirty="0">
                <a:solidFill>
                  <a:schemeClr val="tx1">
                    <a:lumMod val="50000"/>
                  </a:schemeClr>
                </a:solidFill>
                <a:latin typeface="Calibri" panose="020F0502020204030204" pitchFamily="34" charset="0"/>
                <a:cs typeface="Calibri" panose="020F0502020204030204" pitchFamily="34" charset="0"/>
              </a:rPr>
              <a:t>acting</a:t>
            </a:r>
            <a:r>
              <a:rPr lang="en-US" altLang="zh-CN" sz="1200" dirty="0">
                <a:solidFill>
                  <a:schemeClr val="tx1">
                    <a:lumMod val="50000"/>
                  </a:schemeClr>
                </a:solidFill>
                <a:latin typeface="Calibri" panose="020F0502020204030204" pitchFamily="34" charset="0"/>
                <a:cs typeface="Calibri" panose="020F0502020204030204" pitchFamily="34" charset="0"/>
              </a:rPr>
              <a:t> </a:t>
            </a:r>
            <a:r>
              <a:rPr lang="en-US" altLang="zh-CN" sz="1200" b="1" dirty="0">
                <a:solidFill>
                  <a:schemeClr val="tx1">
                    <a:lumMod val="50000"/>
                  </a:schemeClr>
                </a:solidFill>
                <a:latin typeface="Calibri" panose="020F0502020204030204" pitchFamily="34" charset="0"/>
                <a:cs typeface="Calibri" panose="020F0502020204030204" pitchFamily="34" charset="0"/>
              </a:rPr>
              <a:t>with</a:t>
            </a:r>
            <a:r>
              <a:rPr lang="en-US" altLang="zh-CN" sz="1200" dirty="0">
                <a:solidFill>
                  <a:schemeClr val="tx1">
                    <a:lumMod val="50000"/>
                  </a:schemeClr>
                </a:solidFill>
                <a:latin typeface="Calibri" panose="020F0502020204030204" pitchFamily="34" charset="0"/>
                <a:cs typeface="Calibri" panose="020F0502020204030204" pitchFamily="34" charset="0"/>
              </a:rPr>
              <a:t> and </a:t>
            </a:r>
            <a:r>
              <a:rPr lang="en-US" altLang="zh-CN" sz="1200" b="1" dirty="0">
                <a:solidFill>
                  <a:schemeClr val="tx1">
                    <a:lumMod val="50000"/>
                  </a:schemeClr>
                </a:solidFill>
                <a:latin typeface="Calibri" panose="020F0502020204030204" pitchFamily="34" charset="0"/>
                <a:cs typeface="Calibri" panose="020F0502020204030204" pitchFamily="34" charset="0"/>
              </a:rPr>
              <a:t>for</a:t>
            </a:r>
            <a:r>
              <a:rPr lang="en-US" altLang="zh-CN" sz="1200" dirty="0">
                <a:solidFill>
                  <a:schemeClr val="tx1">
                    <a:lumMod val="50000"/>
                  </a:schemeClr>
                </a:solidFill>
                <a:latin typeface="Calibri" panose="020F0502020204030204" pitchFamily="34" charset="0"/>
                <a:cs typeface="Calibri" panose="020F0502020204030204" pitchFamily="34" charset="0"/>
              </a:rPr>
              <a:t> children with disabilities on issues that affect them. We must therefore engage children</a:t>
            </a:r>
            <a:r>
              <a:rPr lang="en-US" altLang="zh-CN" sz="1200" baseline="0" dirty="0">
                <a:solidFill>
                  <a:schemeClr val="tx1">
                    <a:lumMod val="50000"/>
                  </a:schemeClr>
                </a:solidFill>
                <a:latin typeface="Calibri" panose="020F0502020204030204" pitchFamily="34" charset="0"/>
                <a:cs typeface="Calibri" panose="020F0502020204030204" pitchFamily="34" charset="0"/>
              </a:rPr>
              <a:t> with </a:t>
            </a:r>
            <a:r>
              <a:rPr lang="en-US" altLang="zh-CN" sz="1200" dirty="0">
                <a:solidFill>
                  <a:schemeClr val="tx1">
                    <a:lumMod val="50000"/>
                  </a:schemeClr>
                </a:solidFill>
                <a:latin typeface="Calibri" panose="020F0502020204030204" pitchFamily="34" charset="0"/>
                <a:cs typeface="Calibri" panose="020F0502020204030204" pitchFamily="34" charset="0"/>
              </a:rPr>
              <a:t>disabilities on different levels</a:t>
            </a:r>
            <a:r>
              <a:rPr lang="en-US" altLang="zh-CN" sz="1200" baseline="0" dirty="0">
                <a:solidFill>
                  <a:schemeClr val="tx1">
                    <a:lumMod val="50000"/>
                  </a:schemeClr>
                </a:solidFill>
                <a:latin typeface="Calibri" panose="020F0502020204030204" pitchFamily="34" charset="0"/>
                <a:cs typeface="Calibri" panose="020F0502020204030204" pitchFamily="34" charset="0"/>
              </a:rPr>
              <a:t> to promote the implementation of the CRC and the CRPD and ensure that legislation is in place and resourced effectively.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baseline="0" dirty="0">
              <a:solidFill>
                <a:schemeClr val="tx1">
                  <a:lumMod val="50000"/>
                </a:schemeClr>
              </a:solidFill>
              <a:latin typeface="Calibri" panose="020F0502020204030204" pitchFamily="34" charset="0"/>
              <a:cs typeface="Calibri" panose="020F0502020204030204" pitchFamily="34" charset="0"/>
            </a:endParaRPr>
          </a:p>
          <a:p>
            <a:pPr lvl="0"/>
            <a:r>
              <a:rPr lang="en-US" b="1" dirty="0"/>
              <a:t>At the local level this means to address root causes</a:t>
            </a:r>
            <a:r>
              <a:rPr lang="en-US" b="1" baseline="0" dirty="0"/>
              <a:t> of ableism, discrimination and</a:t>
            </a:r>
            <a:r>
              <a:rPr lang="en-US" b="1" dirty="0"/>
              <a:t> inequality at family and community level</a:t>
            </a:r>
          </a:p>
          <a:p>
            <a:pPr lvl="0"/>
            <a:r>
              <a:rPr lang="en-US" dirty="0"/>
              <a:t>Our interventions address inequality and discrimination and give children with disabilities a voice</a:t>
            </a:r>
            <a:endParaRPr lang="sv-S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50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50000"/>
                  </a:schemeClr>
                </a:solidFill>
                <a:latin typeface="Calibri" panose="020F0502020204030204" pitchFamily="34" charset="0"/>
                <a:cs typeface="Calibri" panose="020F0502020204030204" pitchFamily="34" charset="0"/>
              </a:rPr>
              <a:t>At national level</a:t>
            </a:r>
            <a:r>
              <a:rPr lang="en-US" altLang="zh-CN" sz="1200" baseline="0" dirty="0">
                <a:solidFill>
                  <a:schemeClr val="tx1">
                    <a:lumMod val="50000"/>
                  </a:schemeClr>
                </a:solidFill>
                <a:latin typeface="Calibri" panose="020F0502020204030204" pitchFamily="34" charset="0"/>
                <a:cs typeface="Calibri" panose="020F0502020204030204" pitchFamily="34" charset="0"/>
              </a:rPr>
              <a:t>  it means to support </a:t>
            </a:r>
            <a:r>
              <a:rPr lang="en-US" altLang="zh-CN" sz="1200" b="1" baseline="0" dirty="0">
                <a:solidFill>
                  <a:schemeClr val="tx1">
                    <a:lumMod val="50000"/>
                  </a:schemeClr>
                </a:solidFill>
                <a:latin typeface="Calibri" panose="020F0502020204030204" pitchFamily="34" charset="0"/>
                <a:cs typeface="Calibri" panose="020F0502020204030204" pitchFamily="34" charset="0"/>
              </a:rPr>
              <a:t>ch</a:t>
            </a:r>
            <a:r>
              <a:rPr lang="en-US" b="1" dirty="0"/>
              <a:t>ildren with disabilities to engage government and have a voice in legislative agenda.</a:t>
            </a:r>
          </a:p>
          <a:p>
            <a:pPr lvl="0"/>
            <a:r>
              <a:rPr lang="en-US" dirty="0"/>
              <a:t>Working alongside children and the disability movement to engage governments and other duty  bearers</a:t>
            </a:r>
            <a:endParaRPr lang="sv-S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zh-CN" sz="1200" dirty="0">
              <a:solidFill>
                <a:schemeClr val="tx1">
                  <a:lumMod val="50000"/>
                </a:schemeClr>
              </a:solidFill>
              <a:latin typeface="Calibri" panose="020F0502020204030204" pitchFamily="34" charset="0"/>
              <a:cs typeface="Calibri" panose="020F0502020204030204" pitchFamily="34" charset="0"/>
            </a:endParaRPr>
          </a:p>
          <a:p>
            <a:pPr lvl="0"/>
            <a:r>
              <a:rPr lang="sv-SE" altLang="zh-CN" sz="1200" dirty="0">
                <a:solidFill>
                  <a:schemeClr val="tx1">
                    <a:lumMod val="50000"/>
                  </a:schemeClr>
                </a:solidFill>
                <a:latin typeface="Calibri" panose="020F0502020204030204" pitchFamily="34" charset="0"/>
                <a:cs typeface="Calibri" panose="020F0502020204030204" pitchFamily="34" charset="0"/>
              </a:rPr>
              <a:t>At </a:t>
            </a:r>
            <a:r>
              <a:rPr lang="en-GB" altLang="zh-CN" sz="1200" noProof="0" dirty="0">
                <a:solidFill>
                  <a:schemeClr val="tx1">
                    <a:lumMod val="50000"/>
                  </a:schemeClr>
                </a:solidFill>
                <a:latin typeface="Calibri" panose="020F0502020204030204" pitchFamily="34" charset="0"/>
                <a:cs typeface="Calibri" panose="020F0502020204030204" pitchFamily="34" charset="0"/>
              </a:rPr>
              <a:t>international level</a:t>
            </a:r>
            <a:r>
              <a:rPr lang="en-GB" altLang="zh-CN" sz="1200" baseline="0" noProof="0" dirty="0">
                <a:solidFill>
                  <a:schemeClr val="tx1">
                    <a:lumMod val="50000"/>
                  </a:schemeClr>
                </a:solidFill>
                <a:latin typeface="Calibri" panose="020F0502020204030204" pitchFamily="34" charset="0"/>
                <a:cs typeface="Calibri" panose="020F0502020204030204" pitchFamily="34" charset="0"/>
              </a:rPr>
              <a:t> it means </a:t>
            </a:r>
            <a:r>
              <a:rPr lang="en-US" b="1" dirty="0"/>
              <a:t>working with Children with disabilities</a:t>
            </a:r>
            <a:r>
              <a:rPr lang="en-US" b="1" baseline="0" dirty="0"/>
              <a:t> </a:t>
            </a:r>
            <a:r>
              <a:rPr lang="en-US" b="1" dirty="0"/>
              <a:t>and the disability movement on international accountability</a:t>
            </a:r>
          </a:p>
          <a:p>
            <a:pPr lvl="0"/>
            <a:r>
              <a:rPr lang="en-US" dirty="0"/>
              <a:t>supporting children with disabilities and the disability movement to report on UNCRPD , UNCRC etc.</a:t>
            </a:r>
          </a:p>
          <a:p>
            <a:pPr marL="0" indent="0">
              <a:buFont typeface="Wingdings" pitchFamily="2" charset="2"/>
              <a:buNone/>
            </a:pPr>
            <a:endParaRPr lang="en-US" dirty="0"/>
          </a:p>
          <a:p>
            <a:pPr marL="0" indent="0">
              <a:buFont typeface="Wingdings" pitchFamily="2" charset="2"/>
              <a:buNone/>
            </a:pPr>
            <a:r>
              <a:rPr lang="en-US" dirty="0"/>
              <a:t>We will work to include a diversity of children</a:t>
            </a:r>
            <a:r>
              <a:rPr lang="en-US" baseline="0" dirty="0"/>
              <a:t> with disabilities including children with intellectual disabilities, complex disabilities and invisible disabilities. We can also </a:t>
            </a:r>
            <a:r>
              <a:rPr kumimoji="1" lang="en-GB" altLang="zh-CN" sz="1200" dirty="0">
                <a:latin typeface="Calibri" panose="020F0502020204030204" pitchFamily="34" charset="0"/>
                <a:cs typeface="Calibri" panose="020F0502020204030204" pitchFamily="34" charset="0"/>
              </a:rPr>
              <a:t>create</a:t>
            </a:r>
            <a:r>
              <a:rPr kumimoji="1" lang="en-GB" altLang="zh-CN" sz="1200" baseline="0" dirty="0">
                <a:latin typeface="Calibri" panose="020F0502020204030204" pitchFamily="34" charset="0"/>
                <a:cs typeface="Calibri" panose="020F0502020204030204" pitchFamily="34" charset="0"/>
              </a:rPr>
              <a:t> new conversations and support new platforms for children with  d</a:t>
            </a:r>
            <a:r>
              <a:rPr kumimoji="1" lang="en-GB" altLang="zh-CN" sz="1200" dirty="0">
                <a:latin typeface="Calibri" panose="020F0502020204030204" pitchFamily="34" charset="0"/>
                <a:cs typeface="Calibri" panose="020F0502020204030204" pitchFamily="34" charset="0"/>
              </a:rPr>
              <a:t>isabilities, OPDs and government and other duty bearers</a:t>
            </a:r>
            <a:r>
              <a:rPr kumimoji="1" lang="en-GB" altLang="zh-CN" sz="1200" baseline="0" dirty="0">
                <a:latin typeface="Calibri" panose="020F0502020204030204" pitchFamily="34" charset="0"/>
                <a:cs typeface="Calibri" panose="020F0502020204030204" pitchFamily="34" charset="0"/>
              </a:rPr>
              <a:t> to meet and foster a culture of inclusion. </a:t>
            </a:r>
          </a:p>
          <a:p>
            <a:pPr lvl="0"/>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50000"/>
                </a:schemeClr>
              </a:solidFill>
              <a:latin typeface="Calibri" panose="020F0502020204030204" pitchFamily="34" charset="0"/>
              <a:cs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13</a:t>
            </a:fld>
            <a:endParaRPr lang="en-US"/>
          </a:p>
        </p:txBody>
      </p:sp>
    </p:spTree>
    <p:extLst>
      <p:ext uri="{BB962C8B-B14F-4D97-AF65-F5344CB8AC3E}">
        <p14:creationId xmlns:p14="http://schemas.microsoft.com/office/powerpoint/2010/main" val="1615522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532" y="303652"/>
            <a:ext cx="2017673" cy="412389"/>
          </a:xfrm>
          <a:prstGeom prst="rect">
            <a:avLst/>
          </a:prstGeom>
        </p:spPr>
      </p:pic>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en-US"/>
              <a:t>26 April 2016</a:t>
            </a:r>
          </a:p>
        </p:txBody>
      </p:sp>
    </p:spTree>
    <p:extLst>
      <p:ext uri="{BB962C8B-B14F-4D97-AF65-F5344CB8AC3E}">
        <p14:creationId xmlns:p14="http://schemas.microsoft.com/office/powerpoint/2010/main" val="25385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pPr/>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3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pPr/>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spTree>
    <p:extLst>
      <p:ext uri="{BB962C8B-B14F-4D97-AF65-F5344CB8AC3E}">
        <p14:creationId xmlns:p14="http://schemas.microsoft.com/office/powerpoint/2010/main" val="707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en-US"/>
              <a:t>Click icon to add picture</a:t>
            </a:r>
          </a:p>
        </p:txBody>
      </p:sp>
    </p:spTree>
    <p:extLst>
      <p:ext uri="{BB962C8B-B14F-4D97-AF65-F5344CB8AC3E}">
        <p14:creationId xmlns:p14="http://schemas.microsoft.com/office/powerpoint/2010/main" val="145683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2617" y="2113411"/>
            <a:ext cx="4355592" cy="2023872"/>
          </a:xfrm>
          <a:prstGeom prst="rect">
            <a:avLst/>
          </a:prstGeom>
        </p:spPr>
      </p:pic>
    </p:spTree>
    <p:extLst>
      <p:ext uri="{BB962C8B-B14F-4D97-AF65-F5344CB8AC3E}">
        <p14:creationId xmlns:p14="http://schemas.microsoft.com/office/powerpoint/2010/main" val="61290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a:solidFill>
                <a:srgbClr val="222221"/>
              </a:solidFill>
              <a:latin typeface="TradeGothic LT CondEighteen"/>
              <a:cs typeface="TradeGothic LT CondEighteen"/>
            </a:endParaRPr>
          </a:p>
        </p:txBody>
      </p:sp>
      <p:pic>
        <p:nvPicPr>
          <p:cNvPr id="13" name="Picture 12"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34139" y="2562159"/>
            <a:ext cx="5872546" cy="1200282"/>
          </a:xfrm>
          <a:prstGeom prst="rect">
            <a:avLst/>
          </a:prstGeom>
        </p:spPr>
      </p:pic>
    </p:spTree>
    <p:extLst>
      <p:ext uri="{BB962C8B-B14F-4D97-AF65-F5344CB8AC3E}">
        <p14:creationId xmlns:p14="http://schemas.microsoft.com/office/powerpoint/2010/main" val="28658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5D0B96-8E5C-4E44-BEF8-91A0DEE132A6}" type="datetimeFigureOut">
              <a:rPr lang="en-CA" smtClean="0">
                <a:solidFill>
                  <a:srgbClr val="222221"/>
                </a:solidFill>
              </a:rPr>
              <a:pPr/>
              <a:t>2022-11-11</a:t>
            </a:fld>
            <a:endParaRPr lang="en-CA" dirty="0">
              <a:solidFill>
                <a:srgbClr val="222221"/>
              </a:solidFill>
            </a:endParaRPr>
          </a:p>
        </p:txBody>
      </p:sp>
      <p:sp>
        <p:nvSpPr>
          <p:cNvPr id="6" name="Footer Placeholder 5"/>
          <p:cNvSpPr>
            <a:spLocks noGrp="1"/>
          </p:cNvSpPr>
          <p:nvPr>
            <p:ph type="ftr" sz="quarter" idx="11"/>
          </p:nvPr>
        </p:nvSpPr>
        <p:spPr/>
        <p:txBody>
          <a:bodyPr/>
          <a:lstStyle/>
          <a:p>
            <a:endParaRPr lang="en-CA" dirty="0">
              <a:solidFill>
                <a:srgbClr val="222221"/>
              </a:solidFill>
            </a:endParaRPr>
          </a:p>
        </p:txBody>
      </p:sp>
      <p:sp>
        <p:nvSpPr>
          <p:cNvPr id="7" name="Slide Number Placeholder 6"/>
          <p:cNvSpPr>
            <a:spLocks noGrp="1"/>
          </p:cNvSpPr>
          <p:nvPr>
            <p:ph type="sldNum" sz="quarter" idx="12"/>
          </p:nvPr>
        </p:nvSpPr>
        <p:spPr/>
        <p:txBody>
          <a:bodyPr/>
          <a:lstStyle/>
          <a:p>
            <a:fld id="{A0EB1729-85D2-4535-B0EF-A3B24E549CD0}" type="slidenum">
              <a:rPr lang="en-CA" smtClean="0">
                <a:solidFill>
                  <a:srgbClr val="222221"/>
                </a:solidFill>
              </a:rPr>
              <a:pPr/>
              <a:t>‹#›</a:t>
            </a:fld>
            <a:endParaRPr lang="en-CA" dirty="0">
              <a:solidFill>
                <a:srgbClr val="222221"/>
              </a:solidFill>
            </a:endParaRPr>
          </a:p>
        </p:txBody>
      </p:sp>
    </p:spTree>
    <p:extLst>
      <p:ext uri="{BB962C8B-B14F-4D97-AF65-F5344CB8AC3E}">
        <p14:creationId xmlns:p14="http://schemas.microsoft.com/office/powerpoint/2010/main" val="283200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5148" y="866775"/>
            <a:ext cx="8075613" cy="657225"/>
          </a:xfrm>
        </p:spPr>
        <p:txBody>
          <a:bodyPr wrap="none"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 y="228600"/>
            <a:ext cx="2286000" cy="573076"/>
          </a:xfrm>
          <a:prstGeom prst="rect">
            <a:avLst/>
          </a:prstGeom>
        </p:spPr>
      </p:pic>
      <p:sp>
        <p:nvSpPr>
          <p:cNvPr id="13" name="Text Placeholder 3"/>
          <p:cNvSpPr>
            <a:spLocks noGrp="1"/>
          </p:cNvSpPr>
          <p:nvPr>
            <p:ph type="body" sz="quarter" idx="13" hasCustomPrompt="1"/>
          </p:nvPr>
        </p:nvSpPr>
        <p:spPr>
          <a:xfrm>
            <a:off x="6477001" y="1676400"/>
            <a:ext cx="2223760" cy="304800"/>
          </a:xfrm>
        </p:spPr>
        <p:txBody>
          <a:bodyPr>
            <a:normAutofit/>
          </a:bodyPr>
          <a:lstStyle>
            <a:lvl1pPr algn="r">
              <a:defRPr sz="2000" b="0" baseline="0">
                <a:solidFill>
                  <a:schemeClr val="tx1"/>
                </a:solidFill>
                <a:latin typeface="Trade Gothic LT Com Cn" panose="020B0806040303020004" pitchFamily="34" charset="0"/>
              </a:defRPr>
            </a:lvl1pPr>
          </a:lstStyle>
          <a:p>
            <a:pPr lvl="0"/>
            <a:r>
              <a:rPr lang="en-US" dirty="0"/>
              <a:t>Insert date</a:t>
            </a:r>
          </a:p>
        </p:txBody>
      </p:sp>
    </p:spTree>
    <p:custDataLst>
      <p:tags r:id="rId1"/>
    </p:custDataLst>
    <p:extLst>
      <p:ext uri="{BB962C8B-B14F-4D97-AF65-F5344CB8AC3E}">
        <p14:creationId xmlns:p14="http://schemas.microsoft.com/office/powerpoint/2010/main" val="576798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437"/>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775"/>
            </a:lvl1pPr>
            <a:lvl2pPr marL="338092" indent="0" algn="ctr">
              <a:buNone/>
              <a:defRPr sz="1479"/>
            </a:lvl2pPr>
            <a:lvl3pPr marL="676183" indent="0" algn="ctr">
              <a:buNone/>
              <a:defRPr sz="1331"/>
            </a:lvl3pPr>
            <a:lvl4pPr marL="1014275" indent="0" algn="ctr">
              <a:buNone/>
              <a:defRPr sz="1184"/>
            </a:lvl4pPr>
            <a:lvl5pPr marL="1352366" indent="0" algn="ctr">
              <a:buNone/>
              <a:defRPr sz="1184"/>
            </a:lvl5pPr>
            <a:lvl6pPr marL="1690457" indent="0" algn="ctr">
              <a:buNone/>
              <a:defRPr sz="1184"/>
            </a:lvl6pPr>
            <a:lvl7pPr marL="2028549" indent="0" algn="ctr">
              <a:buNone/>
              <a:defRPr sz="1184"/>
            </a:lvl7pPr>
            <a:lvl8pPr marL="2366641" indent="0" algn="ctr">
              <a:buNone/>
              <a:defRPr sz="1184"/>
            </a:lvl8pPr>
            <a:lvl9pPr marL="2704732" indent="0" algn="ctr">
              <a:buNone/>
              <a:defRPr sz="118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E5F4A4-5CAD-4ACE-A1E6-626C3E190A14}" type="datetimeFigureOut">
              <a:rPr lang="en-US" smtClean="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023BC7-6CB6-4118-AA35-24A554F1CB75}" type="slidenum">
              <a:rPr lang="en-US" smtClean="0"/>
              <a:t>‹#›</a:t>
            </a:fld>
            <a:endParaRPr lang="en-US" dirty="0"/>
          </a:p>
        </p:txBody>
      </p:sp>
    </p:spTree>
    <p:extLst>
      <p:ext uri="{BB962C8B-B14F-4D97-AF65-F5344CB8AC3E}">
        <p14:creationId xmlns:p14="http://schemas.microsoft.com/office/powerpoint/2010/main" val="238578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en-GB"/>
          </a:p>
        </p:txBody>
      </p:sp>
      <p:sp>
        <p:nvSpPr>
          <p:cNvPr id="3" name="Rectangle 5"/>
          <p:cNvSpPr>
            <a:spLocks noGrp="1" noChangeArrowheads="1"/>
          </p:cNvSpPr>
          <p:nvPr>
            <p:ph type="ftr" sz="quarter" idx="11"/>
          </p:nvPr>
        </p:nvSpPr>
        <p:spPr>
          <a:ln/>
        </p:spPr>
        <p:txBody>
          <a:bodyPr/>
          <a:lstStyle>
            <a:lvl1pPr>
              <a:defRPr/>
            </a:lvl1pPr>
          </a:lstStyle>
          <a:p>
            <a:pPr>
              <a:defRPr/>
            </a:pPr>
            <a:r>
              <a:rPr lang="ja-JP" altLang="en-GB"/>
              <a:t>© Kenji Kuno</a:t>
            </a:r>
            <a:endParaRPr lang="en-GB" altLang="ja-JP"/>
          </a:p>
        </p:txBody>
      </p:sp>
      <p:sp>
        <p:nvSpPr>
          <p:cNvPr id="4" name="Rectangle 6"/>
          <p:cNvSpPr>
            <a:spLocks noGrp="1" noChangeArrowheads="1"/>
          </p:cNvSpPr>
          <p:nvPr>
            <p:ph type="sldNum" sz="quarter" idx="12"/>
          </p:nvPr>
        </p:nvSpPr>
        <p:spPr>
          <a:ln/>
        </p:spPr>
        <p:txBody>
          <a:bodyPr/>
          <a:lstStyle>
            <a:lvl1pPr>
              <a:defRPr/>
            </a:lvl1pPr>
          </a:lstStyle>
          <a:p>
            <a:pPr>
              <a:defRPr/>
            </a:pPr>
            <a:fld id="{448B6FFB-830B-48B0-BE71-44C5BAAC13D6}" type="slidenum">
              <a:rPr lang="ja-JP" altLang="en-GB"/>
              <a:pPr>
                <a:defRPr/>
              </a:pPr>
              <a:t>‹#›</a:t>
            </a:fld>
            <a:endParaRPr lang="en-GB" altLang="ja-JP"/>
          </a:p>
        </p:txBody>
      </p:sp>
    </p:spTree>
    <p:extLst>
      <p:ext uri="{BB962C8B-B14F-4D97-AF65-F5344CB8AC3E}">
        <p14:creationId xmlns:p14="http://schemas.microsoft.com/office/powerpoint/2010/main" val="2232758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r>
              <a:rPr lang="en-US"/>
              <a:t>June 2021</a:t>
            </a:r>
            <a:endParaRPr lang="en-US" dirty="0"/>
          </a:p>
        </p:txBody>
      </p:sp>
      <p:sp>
        <p:nvSpPr>
          <p:cNvPr id="5" name="Footer Placeholder 4"/>
          <p:cNvSpPr>
            <a:spLocks noGrp="1"/>
          </p:cNvSpPr>
          <p:nvPr>
            <p:ph type="ftr" sz="quarter" idx="11"/>
          </p:nvPr>
        </p:nvSpPr>
        <p:spPr/>
        <p:txBody>
          <a:bodyPr/>
          <a:lstStyle/>
          <a:p>
            <a:r>
              <a:rPr lang="en-US"/>
              <a:t>COVID-19 Survey / Disability study</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zh-CN" altLang="en-US"/>
              <a:t>编辑母版文本样式
第二级
第三级
第四级
第五级</a:t>
            </a:r>
            <a:endParaRPr lang="en-US"/>
          </a:p>
        </p:txBody>
      </p:sp>
    </p:spTree>
    <p:extLst>
      <p:ext uri="{BB962C8B-B14F-4D97-AF65-F5344CB8AC3E}">
        <p14:creationId xmlns:p14="http://schemas.microsoft.com/office/powerpoint/2010/main" val="65699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pPr/>
              <a:t>‹#›</a:t>
            </a:fld>
            <a:endParaRPr lang="en-US"/>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en-US"/>
              <a:t>Click icon to add picture</a:t>
            </a:r>
          </a:p>
        </p:txBody>
      </p:sp>
    </p:spTree>
    <p:extLst>
      <p:ext uri="{BB962C8B-B14F-4D97-AF65-F5344CB8AC3E}">
        <p14:creationId xmlns:p14="http://schemas.microsoft.com/office/powerpoint/2010/main" val="56472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84F483-E51A-471C-8BA1-95AF57FB03D1}" type="datetime1">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3285361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D8714-ADC0-4C5E-BCA4-62E58E47A271}" type="datetime1">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2328347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FD69B-EEEE-4F82-8FD6-9ACA493A7434}" type="datetime1">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2293358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22BA3-3881-4CDD-9D40-55E69120F36B}" type="datetime1">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3319375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F05679-1F2F-46F6-BF8F-8BFC38700AD0}" type="datetime1">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4024129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AF89ED-0ED1-441C-A827-CF9FE2E9908D}" type="datetime1">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3759152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94D065-11E2-47BB-A75E-A8F3CA37B1AE}" type="datetime1">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4099690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D742DC-A069-4521-BAAA-ADD3D9220BD5}" type="datetime1">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2015453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C3CE9-7C63-4DB0-86C1-E551E7FE0C6D}" type="datetime1">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75291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266517-BF8E-4291-9C36-CB3A076CFA84}" type="datetime1">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63773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pPr/>
              <a:t>‹#›</a:t>
            </a:fld>
            <a:endParaRPr lang="en-US"/>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en-US"/>
              <a:t>Click icon to add picture</a:t>
            </a:r>
          </a:p>
        </p:txBody>
      </p:sp>
    </p:spTree>
    <p:extLst>
      <p:ext uri="{BB962C8B-B14F-4D97-AF65-F5344CB8AC3E}">
        <p14:creationId xmlns:p14="http://schemas.microsoft.com/office/powerpoint/2010/main" val="2377348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DD405-DD9F-4BA7-A172-9CBE71826B7E}" type="datetime1">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3CBBB-D8E8-4B44-8CBD-AF02F0B9A667}" type="slidenum">
              <a:rPr lang="en-US" smtClean="0"/>
              <a:t>‹#›</a:t>
            </a:fld>
            <a:endParaRPr lang="en-US"/>
          </a:p>
        </p:txBody>
      </p:sp>
    </p:spTree>
    <p:extLst>
      <p:ext uri="{BB962C8B-B14F-4D97-AF65-F5344CB8AC3E}">
        <p14:creationId xmlns:p14="http://schemas.microsoft.com/office/powerpoint/2010/main" val="83142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pPr/>
              <a:t>‹#›</a:t>
            </a:fld>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9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16463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147"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pPr/>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
        <p:nvSpPr>
          <p:cNvPr id="9" name="Content Placeholder 2"/>
          <p:cNvSpPr>
            <a:spLocks noGrp="1"/>
          </p:cNvSpPr>
          <p:nvPr>
            <p:ph idx="14"/>
          </p:nvPr>
        </p:nvSpPr>
        <p:spPr>
          <a:xfrm>
            <a:off x="4709703"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pPr/>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Tree>
    <p:extLst>
      <p:ext uri="{BB962C8B-B14F-4D97-AF65-F5344CB8AC3E}">
        <p14:creationId xmlns:p14="http://schemas.microsoft.com/office/powerpoint/2010/main" val="32276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pPr/>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pPr/>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p:cNvSpPr>
            <a:spLocks noGrp="1"/>
          </p:cNvSpPr>
          <p:nvPr>
            <p:ph type="pic" sz="quarter" idx="13"/>
          </p:nvPr>
        </p:nvSpPr>
        <p:spPr>
          <a:xfrm>
            <a:off x="147637" y="147638"/>
            <a:ext cx="8837613" cy="6159500"/>
          </a:xfrm>
        </p:spPr>
        <p:txBody>
          <a:bodyPr/>
          <a:lstStyle/>
          <a:p>
            <a:r>
              <a:rPr lang="en-US"/>
              <a:t>Click icon to add picture</a:t>
            </a:r>
          </a:p>
        </p:txBody>
      </p:sp>
    </p:spTree>
    <p:extLst>
      <p:ext uri="{BB962C8B-B14F-4D97-AF65-F5344CB8AC3E}">
        <p14:creationId xmlns:p14="http://schemas.microsoft.com/office/powerpoint/2010/main" val="5243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26 April 2016</a:t>
            </a:r>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Amend presentation name in Footer and Apply to All</a:t>
            </a:r>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pic>
        <p:nvPicPr>
          <p:cNvPr id="11" name="Picture 10" descr="Save_the_Children_logo.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62" r:id="rId6"/>
    <p:sldLayoutId id="2147483663" r:id="rId7"/>
    <p:sldLayoutId id="2147483655" r:id="rId8"/>
    <p:sldLayoutId id="2147483669" r:id="rId9"/>
    <p:sldLayoutId id="2147483670" r:id="rId10"/>
    <p:sldLayoutId id="2147483671" r:id="rId11"/>
    <p:sldLayoutId id="2147483672" r:id="rId12"/>
    <p:sldLayoutId id="2147483667" r:id="rId13"/>
    <p:sldLayoutId id="2147483673" r:id="rId14"/>
    <p:sldLayoutId id="2147483675" r:id="rId15"/>
    <p:sldLayoutId id="2147483683" r:id="rId16"/>
    <p:sldLayoutId id="2147483685" r:id="rId17"/>
    <p:sldLayoutId id="2147483686" r:id="rId18"/>
    <p:sldLayoutId id="2147483687" r:id="rId19"/>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0C34A-6BE2-4E75-9F31-90DA2F2D9508}" type="datetime1">
              <a:rPr lang="en-US" smtClean="0"/>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3CBBB-D8E8-4B44-8CBD-AF02F0B9A667}" type="slidenum">
              <a:rPr lang="en-US" smtClean="0"/>
              <a:t>‹#›</a:t>
            </a:fld>
            <a:endParaRPr lang="en-US"/>
          </a:p>
        </p:txBody>
      </p:sp>
    </p:spTree>
    <p:extLst>
      <p:ext uri="{BB962C8B-B14F-4D97-AF65-F5344CB8AC3E}">
        <p14:creationId xmlns:p14="http://schemas.microsoft.com/office/powerpoint/2010/main" val="174640590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hyperlink" Target="https://savethechildren.facebook.com/groups/MACFregionalproject/"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102.png"/><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51.xml"/><Relationship Id="rId7" Type="http://schemas.openxmlformats.org/officeDocument/2006/relationships/diagramColors" Target="../diagrams/colors9.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hyperlink" Target="https://www.contenthubsavethechildren.org/archive/Sanjana*-with-her-three-year-old-daughter-Afia*--who-has-a-severe-disability.-Sanjana-and-Afia-are-Bangladeshi--living-in-the-host-community-near-the-Rohingya-refugee-camps-in-Cox-s-Bazar--Bangladesh.-2O4C2S2PZ7LP.html"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comments" Target="../comments/comment2.xml"/><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142.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g"/><Relationship Id="rId2" Type="http://schemas.openxmlformats.org/officeDocument/2006/relationships/image" Target="../media/image130.jpeg"/><Relationship Id="rId1" Type="http://schemas.openxmlformats.org/officeDocument/2006/relationships/slideLayout" Target="../slideLayouts/slideLayout6.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xml"/><Relationship Id="rId5" Type="http://schemas.openxmlformats.org/officeDocument/2006/relationships/image" Target="../media/image141.jpeg"/><Relationship Id="rId4" Type="http://schemas.openxmlformats.org/officeDocument/2006/relationships/image" Target="../media/image140.jpeg"/></Relationships>
</file>

<file path=ppt/slides/_rels/slide1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video" Target="file:///C:\Users\MAHO\Desktop\DET%20Forum\DET%20for%20JICA%20staff%20Feb2013\VTC%20Nyanza.wmv" TargetMode="External"/><Relationship Id="rId4" Type="http://schemas.openxmlformats.org/officeDocument/2006/relationships/image" Target="../media/image14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4.jpeg"/><Relationship Id="rId3" Type="http://schemas.openxmlformats.org/officeDocument/2006/relationships/hyperlink" Target="https://www.contenthubsavethechildren.org/archive/Gaza-Electricity-B-Roll-2O4C2SKQ3V4.html" TargetMode="External"/><Relationship Id="rId7" Type="http://schemas.openxmlformats.org/officeDocument/2006/relationships/hyperlink" Target="https://www.contenthubsavethechildren.org/archive/Tareq*---14-years-odd---is-the-sole-breadwinner-for-his-family-2O4C2S9KU5I.html" TargetMode="External"/><Relationship Id="rId12" Type="http://schemas.openxmlformats.org/officeDocument/2006/relationships/image" Target="../media/image153.jpeg"/><Relationship Id="rId2" Type="http://schemas.openxmlformats.org/officeDocument/2006/relationships/notesSlide" Target="../notesSlides/notesSlide80.xml"/><Relationship Id="rId16" Type="http://schemas.openxmlformats.org/officeDocument/2006/relationships/image" Target="../media/image155.jpeg"/><Relationship Id="rId1" Type="http://schemas.openxmlformats.org/officeDocument/2006/relationships/slideLayout" Target="../slideLayouts/slideLayout1.xml"/><Relationship Id="rId6" Type="http://schemas.openxmlformats.org/officeDocument/2006/relationships/image" Target="../media/image150.jpeg"/><Relationship Id="rId11" Type="http://schemas.openxmlformats.org/officeDocument/2006/relationships/hyperlink" Target="https://www.contenthubsavethechildren.org/archive/Rania*-is-13-years-old-and-struggles-to-study-both-at-school-and-at-home-because-of-the-lack-of-electricity-and-fans...-2O4C2S9K3AO.html" TargetMode="External"/><Relationship Id="rId5" Type="http://schemas.openxmlformats.org/officeDocument/2006/relationships/hyperlink" Target="https://www.contenthubsavethechildren.org/archive/Mariam*-is-14-years-old-2O4C2S9K14U.html" TargetMode="External"/><Relationship Id="rId15" Type="http://schemas.openxmlformats.org/officeDocument/2006/relationships/image" Target="../media/image114.jpeg"/><Relationship Id="rId10" Type="http://schemas.openxmlformats.org/officeDocument/2006/relationships/image" Target="../media/image152.jpeg"/><Relationship Id="rId4" Type="http://schemas.openxmlformats.org/officeDocument/2006/relationships/image" Target="../media/image149.jpeg"/><Relationship Id="rId9" Type="http://schemas.openxmlformats.org/officeDocument/2006/relationships/hyperlink" Target="https://www.contenthubsavethechildren.org/archive/Mariam*-is-14-years-old-2O4C2S9KDX4.html" TargetMode="External"/><Relationship Id="rId14" Type="http://schemas.openxmlformats.org/officeDocument/2006/relationships/hyperlink" Target="https://www.contenthubsavethechildren.org/archive/Sanjana*-with-her-three-year-old-daughter-Afia*--who-has-a-severe-disability.-Sanjana-and-Afia-are-Bangladeshi--living-in-the-host-community-near-the-Rohingya-refugee-camps-in-Cox-s-Bazar--Bangladesh.-2O4C2S2PZ7LP.html"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6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hyperlink" Target="https://savethechildren1.sharepoint.com/:w:/r/sites/ReddBarna/programvirksomhet/MEAL/MEALrom/Norad_Tools/UNICEF_Washington%20Group%20Child%20Functioning%20Assessment%20Tool.docx?d=wfe63ddcbc23f4e949402a5c41eddf325&amp;csf=1&amp;web=1&amp;e=bT2mub" TargetMode="Externa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https://savethechildren1.sharepoint.com/what/education/Pages/Inclusive-Education.aspx" TargetMode="External"/><Relationship Id="rId3" Type="http://schemas.openxmlformats.org/officeDocument/2006/relationships/hyperlink" Target="https://savethechildren1.sharepoint.com/sites/TeamSitePortal/PQI/DisabilityInclusion/Shared%20Documents/Forms/AllItems.aspx" TargetMode="External"/><Relationship Id="rId7" Type="http://schemas.openxmlformats.org/officeDocument/2006/relationships/hyperlink" Target="https://work.me/g/Eolg5mfV/63jXXI4F" TargetMode="External"/><Relationship Id="rId2" Type="http://schemas.openxmlformats.org/officeDocument/2006/relationships/hyperlink" Target="mailto:Disabilityinfo@savethechildren.org" TargetMode="External"/><Relationship Id="rId1" Type="http://schemas.openxmlformats.org/officeDocument/2006/relationships/slideLayout" Target="../slideLayouts/slideLayout19.xml"/><Relationship Id="rId6" Type="http://schemas.openxmlformats.org/officeDocument/2006/relationships/hyperlink" Target="https://savethechildren1.sharepoint.com/what/disability" TargetMode="External"/><Relationship Id="rId5" Type="http://schemas.openxmlformats.org/officeDocument/2006/relationships/hyperlink" Target="https://savethechildren.workplace.com/groups/753059565031777" TargetMode="External"/><Relationship Id="rId4" Type="http://schemas.openxmlformats.org/officeDocument/2006/relationships/hyperlink" Target="https://savethechildren1.sharepoint.com/sites/TeamSitePortal/PQI/DisabilityInclusion/Shared%20Documents/Forms/AllItems.aspx?OR=Teams%2DHL&amp;CT=1638366981145"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hyperlink" Target="https://savethechildren1.sharepoint.com/:b:/r/sites/ReddBarna/programvirksomhet/MEAL/MEALrom/MEAL_dos/WGQs_How%20to%20ask%20the%20WGQs_Dos_Donts_26May_2020.pdf?csf=1&amp;web=1&amp;e=nj1j8e" TargetMode="Externa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hyperlink" Target="https://savethechildren.workplace.com/groups/753059565031777/" TargetMode="External"/><Relationship Id="rId2" Type="http://schemas.openxmlformats.org/officeDocument/2006/relationships/hyperlink" Target="mailto:martina.orsander@savethechildren.org" TargetMode="External"/><Relationship Id="rId1" Type="http://schemas.openxmlformats.org/officeDocument/2006/relationships/slideLayout" Target="../slideLayouts/slideLayout6.xml"/><Relationship Id="rId6" Type="http://schemas.openxmlformats.org/officeDocument/2006/relationships/hyperlink" Target="mailto:DisabilityInfo@savethechildren.org" TargetMode="External"/><Relationship Id="rId5" Type="http://schemas.openxmlformats.org/officeDocument/2006/relationships/hyperlink" Target="https://resourcecentre.savethechildren.net/" TargetMode="External"/><Relationship Id="rId4" Type="http://schemas.openxmlformats.org/officeDocument/2006/relationships/hyperlink" Target="https://savethechildren1.sharepoint.com/what/disability/Pages/default.aspx"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s://savethechildren1.sharepoint.com/what/humanitarian/SCDocuments/Forms/AllItems1.aspx?csf=1&amp;web=1&amp;e=UEUQRK&amp;cid=9b0e663d%2Dd8f7%2D4114%2Db60f%2D2f9ed83bff26&amp;FolderCTID=0x012000E48DD9A629F24B48B358EBAA77FA722A&amp;id=%2Fwhat%2Fhumanitarian%2FSCDocuments%2FGlobal%20%2D%20COVID%2D19%2FGlobal%2FTechnical%20resources%2FDisability%20and%20COVID%2F01%5FEssential%2FThematic%2DTip%2DSheets&amp;viewid=f03f249b%2Da314%2D4697%2D925b%2D6e6691bf2a6e" TargetMode="External"/><Relationship Id="rId3" Type="http://schemas.openxmlformats.org/officeDocument/2006/relationships/hyperlink" Target="https://contact.org.uk/advice-and-support/coronavirus-information-for-families-with-disabled-children/#health%20needs" TargetMode="External"/><Relationship Id="rId7" Type="http://schemas.openxmlformats.org/officeDocument/2006/relationships/hyperlink" Target="http://www.internationaldisabilityalliance.org/content/covid-19-and-disability-movement" TargetMode="External"/><Relationship Id="rId2" Type="http://schemas.openxmlformats.org/officeDocument/2006/relationships/hyperlink" Target="https://resourcecentre.savethechildren.net/library/10-things-you-should-know-about-covid-19-and-persons-disabilities" TargetMode="External"/><Relationship Id="rId1" Type="http://schemas.openxmlformats.org/officeDocument/2006/relationships/slideLayout" Target="../slideLayouts/slideLayout6.xml"/><Relationship Id="rId6" Type="http://schemas.openxmlformats.org/officeDocument/2006/relationships/hyperlink" Target="https://savethechildren1.sharepoint.com/sites/TeamSitePortal/PQI/DisabilityInclusion/_layouts/15/Doc.aspx?sourcedoc=%7B412C5E58-5AAB-4DF5-9909-23FC0E253FF9%7D&amp;file=Sign%20language%20services%20directory.xlsx&amp;action=default&amp;mobileredirect=true&amp;CT=1585829074066&amp;OR=ItemsView" TargetMode="External"/><Relationship Id="rId11" Type="http://schemas.openxmlformats.org/officeDocument/2006/relationships/hyperlink" Target="https://bettercarenetwork.org/sites/default/files/2020-04/Save%20the%20Children%27s%20COVID-19%20CP%20Case%20Management%20Guidance%20FINAL.pdf" TargetMode="External"/><Relationship Id="rId5" Type="http://schemas.openxmlformats.org/officeDocument/2006/relationships/hyperlink" Target="https://savethechildren1.sharepoint.com/sites/TeamSitePortal/PQI/DisabilityInclusion/_layouts/15/Doc.aspx?sourcedoc=%7BD143675D-8CAA-4BF3-8864-02067D53BB68%7D&amp;file=Directory%20of%20DPOs.xlsx&amp;action=default&amp;mobileredirect=true" TargetMode="External"/><Relationship Id="rId10" Type="http://schemas.openxmlformats.org/officeDocument/2006/relationships/hyperlink" Target="https://resourcecentre.savethechildren.net/library/covid-19-guidance-interim-care-centres" TargetMode="External"/><Relationship Id="rId4" Type="http://schemas.openxmlformats.org/officeDocument/2006/relationships/hyperlink" Target="https://docs.google.com/document/d/1IVP1u6yHfLuN9qNyLEct5-vtC0aqLKtKr-o-faAjves/edit" TargetMode="External"/><Relationship Id="rId9" Type="http://schemas.openxmlformats.org/officeDocument/2006/relationships/hyperlink" Target="https://resourcecentre.savethechildren.net/library/protection-children-during-covid-19-pandemic-children-and-alternative-care"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s://data.unicef.org/topic/child-disability/module-on-child-functioning/" TargetMode="External"/><Relationship Id="rId3" Type="http://schemas.openxmlformats.org/officeDocument/2006/relationships/hyperlink" Target="https://dfat.gov.au/about-us/publications/Pages/accessibility-design-guide-universal-design-principles-for-australia-s-aid-program.aspx" TargetMode="External"/><Relationship Id="rId7" Type="http://schemas.openxmlformats.org/officeDocument/2006/relationships/hyperlink" Target="https://www.washingtongroup-disability.com/washington-group-question-sets/"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hyperlink" Target="https://kayaconnect.org/course/view.php?id=1755" TargetMode="External"/><Relationship Id="rId5" Type="http://schemas.openxmlformats.org/officeDocument/2006/relationships/hyperlink" Target="mailto:Liz.Palmer@savethechildren.org" TargetMode="External"/><Relationship Id="rId10" Type="http://schemas.openxmlformats.org/officeDocument/2006/relationships/hyperlink" Target="https://disasterready.us11.list-manage.com/track/click?u=22a6cdfac33f8d15da6bcca11&amp;id=2ada36d1f4&amp;e=451827502c" TargetMode="External"/><Relationship Id="rId4" Type="http://schemas.openxmlformats.org/officeDocument/2006/relationships/hyperlink" Target="http://d3n8a8pro7vhmx.cloudfront.net/handicapinternational/pages/266/attachments/original/1369073547/Accessibility_HowtoDesignandPromote.pdf?1369073547" TargetMode="External"/><Relationship Id="rId9" Type="http://schemas.openxmlformats.org/officeDocument/2006/relationships/hyperlink" Target="https://www.disabilitydataportal.com/" TargetMode="External"/></Relationships>
</file>

<file path=ppt/slides/_rels/slide188.xml.rels><?xml version="1.0" encoding="UTF-8" standalone="yes"?>
<Relationships xmlns="http://schemas.openxmlformats.org/package/2006/relationships"><Relationship Id="rId8" Type="http://schemas.openxmlformats.org/officeDocument/2006/relationships/hyperlink" Target="mailto:Emily.joof@rb.se" TargetMode="External"/><Relationship Id="rId13" Type="http://schemas.openxmlformats.org/officeDocument/2006/relationships/hyperlink" Target="https://savethechildren1.sharepoint.com/sites/TeamSitePortal/PQI/DisabilityInclusion/_layouts/15/Doc.aspx?sourcedoc=%7BD143675D-8CAA-4BF3-8864-02067D53BB68%7D&amp;file=Directory%20of%20DPOs.xlsx&amp;action=default&amp;mobileredirect=true" TargetMode="External"/><Relationship Id="rId3" Type="http://schemas.openxmlformats.org/officeDocument/2006/relationships/hyperlink" Target="http://training.unicef.org/disability/emergencies/nutrition.html" TargetMode="External"/><Relationship Id="rId7" Type="http://schemas.openxmlformats.org/officeDocument/2006/relationships/hyperlink" Target="mailto:caylesbury@savethechildren.org" TargetMode="External"/><Relationship Id="rId12" Type="http://schemas.openxmlformats.org/officeDocument/2006/relationships/hyperlink" Target="http://www.africadisabilityalliance.org/" TargetMode="External"/><Relationship Id="rId2" Type="http://schemas.openxmlformats.org/officeDocument/2006/relationships/hyperlink" Target="https://www.unicef.org/disabilities/index_65943.html" TargetMode="External"/><Relationship Id="rId1" Type="http://schemas.openxmlformats.org/officeDocument/2006/relationships/slideLayout" Target="../slideLayouts/slideLayout6.xml"/><Relationship Id="rId6" Type="http://schemas.openxmlformats.org/officeDocument/2006/relationships/hyperlink" Target="https://fb.me/g/FZEugM0n/YmMwXeLJ" TargetMode="External"/><Relationship Id="rId11" Type="http://schemas.openxmlformats.org/officeDocument/2006/relationships/hyperlink" Target="https://www.internationaldisabilityalliance.org/african-disability-forum" TargetMode="External"/><Relationship Id="rId5" Type="http://schemas.openxmlformats.org/officeDocument/2006/relationships/hyperlink" Target="https://savethechildren1.sharepoint.com/what/education/ResourceLibrary/Inclusive%20Education%20Handbook%20(low%20resolutation).pdf" TargetMode="External"/><Relationship Id="rId10" Type="http://schemas.openxmlformats.org/officeDocument/2006/relationships/hyperlink" Target="http://training.unicef.org/disability/emergencies/protection.html" TargetMode="External"/><Relationship Id="rId4" Type="http://schemas.openxmlformats.org/officeDocument/2006/relationships/hyperlink" Target="https://kayaconnect.org/course/info.php?id=1453" TargetMode="External"/><Relationship Id="rId9" Type="http://schemas.openxmlformats.org/officeDocument/2006/relationships/hyperlink" Target="mailto:Gayane.Panosyan@savethechildren.org"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www.make-development-inclusive.org/index.php?wid=1024" TargetMode="External"/><Relationship Id="rId2" Type="http://schemas.openxmlformats.org/officeDocument/2006/relationships/hyperlink" Target="https://plan-international.org/publications/guidelines-consulting-childrenand-young-people-disabilities" TargetMode="External"/><Relationship Id="rId1" Type="http://schemas.openxmlformats.org/officeDocument/2006/relationships/slideLayout" Target="../slideLayouts/slideLayout5.xml"/><Relationship Id="rId6" Type="http://schemas.openxmlformats.org/officeDocument/2006/relationships/hyperlink" Target="https://vimeo.com/79965548" TargetMode="External"/><Relationship Id="rId5" Type="http://schemas.openxmlformats.org/officeDocument/2006/relationships/hyperlink" Target="https://plan-international.org/publications/protect-us" TargetMode="External"/><Relationship Id="rId4" Type="http://schemas.openxmlformats.org/officeDocument/2006/relationships/hyperlink" Target="https://plan-international.org/publications/outside-circl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8" Type="http://schemas.openxmlformats.org/officeDocument/2006/relationships/hyperlink" Target="htttps://bit.ly/2R0ZksN" TargetMode="External"/><Relationship Id="rId3" Type="http://schemas.openxmlformats.org/officeDocument/2006/relationships/hyperlink" Target="https://www.womensrefugeecommission.org/images/zdocs/GBVFLW-Guidance-on-Disability-Inclusion.pdf" TargetMode="External"/><Relationship Id="rId7" Type="http://schemas.openxmlformats.org/officeDocument/2006/relationships/hyperlink" Target="https://www.un.org/development/desa/disabilities/issues/whs.html" TargetMode="External"/><Relationship Id="rId2" Type="http://schemas.openxmlformats.org/officeDocument/2006/relationships/hyperlink" Target="https://www.womensrefugeecommission.org/populations/disabilities/research-and-resources/document/download/1289" TargetMode="External"/><Relationship Id="rId1" Type="http://schemas.openxmlformats.org/officeDocument/2006/relationships/slideLayout" Target="../slideLayouts/slideLayout5.xml"/><Relationship Id="rId6" Type="http://schemas.openxmlformats.org/officeDocument/2006/relationships/hyperlink" Target="https://www.youtube.com/watch?v=Tt4_4HHkw2I" TargetMode="External"/><Relationship Id="rId11" Type="http://schemas.openxmlformats.org/officeDocument/2006/relationships/hyperlink" Target="https://data.unicef.org/topic/child-disability/module-on-child-functioning/" TargetMode="External"/><Relationship Id="rId5" Type="http://schemas.openxmlformats.org/officeDocument/2006/relationships/hyperlink" Target="https://www.youtube.com/watch?v=34VW9LnQ_us" TargetMode="External"/><Relationship Id="rId10" Type="http://schemas.openxmlformats.org/officeDocument/2006/relationships/hyperlink" Target="https://ready.csod.com/LMS/LoDetails/DetailsLo.aspx?loid=616b58c8-694a-40b9-bcc1-3598ed2f59ea#t=1" TargetMode="External"/><Relationship Id="rId4" Type="http://schemas.openxmlformats.org/officeDocument/2006/relationships/hyperlink" Target="https://www.unicef.org/disabilities/files/Easy_to_read_version_Children_with_Disabilities_in_armed_conflict_draft.pdf" TargetMode="External"/><Relationship Id="rId9" Type="http://schemas.openxmlformats.org/officeDocument/2006/relationships/hyperlink" Target="https://ready.csod.com/LMS/LoDetails/DetailsLo.aspx?loid=3f7e84e3-4cc9-4f56-b173-0b09a26f2211#t=1"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s://resourcecentre.savethechildren.net/library/dakar-framework-action-education-all-meeting-our-collective-commitments" TargetMode="External"/><Relationship Id="rId3" Type="http://schemas.openxmlformats.org/officeDocument/2006/relationships/hyperlink" Target="https://www.ohchr.org/EN/HRBodies/CRPD/Pages/GC.aspx" TargetMode="External"/><Relationship Id="rId7" Type="http://schemas.openxmlformats.org/officeDocument/2006/relationships/hyperlink" Target="https://www.wipo.int/marrakesh_treaty/en/"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hyperlink" Target="https://www.gov.uk/government/publications/global-disability-summit-charter-for-change" TargetMode="External"/><Relationship Id="rId5" Type="http://schemas.openxmlformats.org/officeDocument/2006/relationships/hyperlink" Target="https://au.int/en/treaties/protocol-african-charter-human-and-peoples-rights-rights-persons-disabilities-africa" TargetMode="External"/><Relationship Id="rId10" Type="http://schemas.openxmlformats.org/officeDocument/2006/relationships/hyperlink" Target="http://www.unesco.org/education/pdf/SALAMA_E.PDF" TargetMode="External"/><Relationship Id="rId4" Type="http://schemas.openxmlformats.org/officeDocument/2006/relationships/hyperlink" Target="http://www.achpr.org/instruments/achpr/" TargetMode="External"/><Relationship Id="rId9" Type="http://schemas.openxmlformats.org/officeDocument/2006/relationships/hyperlink" Target="https://unesdoc.unesco.org/ark:/48223/pf0000127583" TargetMode="External"/></Relationships>
</file>

<file path=ppt/slides/_rels/slide19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he.sun1@savethechildren.org"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BMgwEIQrRPE" TargetMode="External"/><Relationship Id="rId5" Type="http://schemas.openxmlformats.org/officeDocument/2006/relationships/hyperlink" Target="https://youtu.be/BMgwEIQrRPE" TargetMode="Externa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2.jpe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5.xml"/><Relationship Id="rId1" Type="http://schemas.openxmlformats.org/officeDocument/2006/relationships/video" Target="https://www.youtube.com/embed/nGjpod__f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Gv1aDEFlXq8&amp;t=27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hyperlink" Target="https://savethechildren1.sharepoint.com/:b:/r/sites/TeamSitePortal/PQI/DisabilityInclusion/Shared%20Documents/2.%20Thematic%20and%20Technical%20Resources/3.%20Survive%20Resources/2.%20Child%20Health/Child%20Health%E2%80%99s%20Missing%20Children%20(Disability%20in%20Kenya).pdf?csf=1&amp;web=1&amp;e=YoM7yL"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26" Type="http://schemas.openxmlformats.org/officeDocument/2006/relationships/diagramColors" Target="../diagrams/colors8.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diagramQuickStyle" Target="../diagrams/quickStyle8.xml"/><Relationship Id="rId2" Type="http://schemas.openxmlformats.org/officeDocument/2006/relationships/notesSlide" Target="../notesSlides/notesSlide37.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24" Type="http://schemas.openxmlformats.org/officeDocument/2006/relationships/diagramLayout" Target="../diagrams/layout8.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diagramData" Target="../diagrams/data8.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 Id="rId27" Type="http://schemas.microsoft.com/office/2007/relationships/diagramDrawing" Target="../diagrams/drawing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hyperlink" Target="https://savethechildren1.sharepoint.com/sites/TeamSitePortal/PQI/DisabilityInclusion/_layouts/15/Doc.aspx?sourcedoc=%7BD143675D-8CAA-4BF3-8864-02067D53BB68%7D&amp;file=Directory%20of%20DPOs.xlsx&amp;action=default&amp;mobileredirect=true" TargetMode="External"/><Relationship Id="rId2" Type="http://schemas.openxmlformats.org/officeDocument/2006/relationships/hyperlink" Target="https://savethechildren1.sharepoint.com/:u:/r/sites/TeamSitePortal/PQI/DisabilityInclusion/Shared%20Documents/2.%20Thematic%20and%20Technical%20Resources/3.%20Survive%20Resources/1.%20Inclusive%20Health%20general%20guidelines/Disability%20Toolkit%20for%20Africa%20Inclusive%20Health%20.url?csf=1&amp;web=1&amp;e=UgBdi2" TargetMode="Externa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gif"/></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5.xml"/><Relationship Id="rId1" Type="http://schemas.openxmlformats.org/officeDocument/2006/relationships/video" Target="https://www.youtube.com/embed/a8uaRziXruc"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lshtm.ac.uk/study/courses/short-courses/free-online-courses/global-health-and-disability" TargetMode="External"/><Relationship Id="rId5" Type="http://schemas.openxmlformats.org/officeDocument/2006/relationships/image" Target="../media/image92.png"/><Relationship Id="rId4" Type="http://schemas.openxmlformats.org/officeDocument/2006/relationships/notesSlide" Target="../notesSlides/notesSlide39.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97.emf"/></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60208" y="2223827"/>
            <a:ext cx="5608566" cy="3738636"/>
          </a:xfrm>
          <a:prstGeom prst="rect">
            <a:avLst/>
          </a:prstGeom>
        </p:spPr>
      </p:pic>
      <p:sp>
        <p:nvSpPr>
          <p:cNvPr id="5" name="Title 4"/>
          <p:cNvSpPr>
            <a:spLocks noGrp="1"/>
          </p:cNvSpPr>
          <p:nvPr>
            <p:ph type="ctrTitle"/>
          </p:nvPr>
        </p:nvSpPr>
        <p:spPr>
          <a:xfrm>
            <a:off x="351781" y="767778"/>
            <a:ext cx="7789213" cy="492613"/>
          </a:xfrm>
        </p:spPr>
        <p:txBody>
          <a:bodyPr>
            <a:noAutofit/>
          </a:bodyPr>
          <a:lstStyle/>
          <a:p>
            <a:r>
              <a:rPr lang="en-US" sz="3200" dirty="0">
                <a:solidFill>
                  <a:schemeClr val="tx2"/>
                </a:solidFill>
              </a:rPr>
              <a:t>Save the Children’s Disability Accelerator </a:t>
            </a:r>
            <a:r>
              <a:rPr lang="en-US" sz="3200" dirty="0" err="1">
                <a:solidFill>
                  <a:schemeClr val="tx2"/>
                </a:solidFill>
              </a:rPr>
              <a:t>Programme</a:t>
            </a:r>
            <a:r>
              <a:rPr lang="en-US" sz="3200" dirty="0">
                <a:solidFill>
                  <a:schemeClr val="tx2"/>
                </a:solidFill>
              </a:rPr>
              <a:t> </a:t>
            </a:r>
            <a:endParaRPr lang="en-US" sz="2400" dirty="0"/>
          </a:p>
        </p:txBody>
      </p:sp>
      <p:sp>
        <p:nvSpPr>
          <p:cNvPr id="7" name="Text Placeholder 6"/>
          <p:cNvSpPr>
            <a:spLocks noGrp="1"/>
          </p:cNvSpPr>
          <p:nvPr>
            <p:ph type="body" sz="quarter" idx="13"/>
          </p:nvPr>
        </p:nvSpPr>
        <p:spPr>
          <a:xfrm>
            <a:off x="6705600" y="1644167"/>
            <a:ext cx="2223760" cy="304800"/>
          </a:xfrm>
        </p:spPr>
        <p:txBody>
          <a:bodyPr>
            <a:normAutofit fontScale="85000" lnSpcReduction="10000"/>
          </a:bodyPr>
          <a:lstStyle/>
          <a:p>
            <a:r>
              <a:rPr lang="en-US" dirty="0"/>
              <a:t>August 30-Sept 2,  2022 </a:t>
            </a:r>
          </a:p>
        </p:txBody>
      </p:sp>
      <p:pic>
        <p:nvPicPr>
          <p:cNvPr id="8" name="Picture 7" descr="Red_circ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6089" y="1944115"/>
            <a:ext cx="4495800" cy="4583454"/>
          </a:xfrm>
          <a:prstGeom prst="rect">
            <a:avLst/>
          </a:prstGeom>
        </p:spPr>
      </p:pic>
      <p:sp>
        <p:nvSpPr>
          <p:cNvPr id="10" name="Title 4"/>
          <p:cNvSpPr txBox="1">
            <a:spLocks/>
          </p:cNvSpPr>
          <p:nvPr/>
        </p:nvSpPr>
        <p:spPr>
          <a:xfrm>
            <a:off x="548430" y="1322250"/>
            <a:ext cx="8519369" cy="811350"/>
          </a:xfrm>
          <a:prstGeom prst="rect">
            <a:avLst/>
          </a:prstGeom>
        </p:spPr>
        <p:txBody>
          <a:bodyPr vert="horz" wrap="none" lIns="0" tIns="0" rIns="0" bIns="0" rtlCol="0" anchor="t">
            <a:noAutofit/>
          </a:bodyPr>
          <a:lstStyle>
            <a:lvl1pPr algn="l" defTabSz="457200" rtl="0" eaLnBrk="1" latinLnBrk="0" hangingPunct="1">
              <a:lnSpc>
                <a:spcPct val="95000"/>
              </a:lnSpc>
              <a:spcBef>
                <a:spcPct val="0"/>
              </a:spcBef>
              <a:buNone/>
              <a:defRPr sz="4800" b="0" i="0" kern="1200" cap="none">
                <a:solidFill>
                  <a:schemeClr val="tx1"/>
                </a:solidFill>
                <a:latin typeface="Trade Gothic LT Com Cn" panose="020B0806040303020004" pitchFamily="34" charset="0"/>
                <a:ea typeface="+mj-ea"/>
                <a:cs typeface="Trade Gothic LT Com Cn" panose="020B0806040303020004" pitchFamily="34" charset="0"/>
              </a:defRPr>
            </a:lvl1pPr>
          </a:lstStyle>
          <a:p>
            <a:pPr marL="0" marR="0" lvl="0" indent="0" algn="l" defTabSz="457200" rtl="0" eaLnBrk="1" fontAlgn="auto" latinLnBrk="0" hangingPunct="1">
              <a:lnSpc>
                <a:spcPct val="95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222221">
                  <a:lumMod val="90000"/>
                  <a:lumOff val="10000"/>
                </a:srgbClr>
              </a:solidFill>
              <a:effectLst/>
              <a:uLnTx/>
              <a:uFillTx/>
              <a:latin typeface="Trade Gothic LT Com Cn" panose="020B0806040303020004" pitchFamily="34" charset="0"/>
              <a:ea typeface="+mj-ea"/>
            </a:endParaRPr>
          </a:p>
        </p:txBody>
      </p:sp>
      <p:sp>
        <p:nvSpPr>
          <p:cNvPr id="11" name="Rectangle 10"/>
          <p:cNvSpPr/>
          <p:nvPr/>
        </p:nvSpPr>
        <p:spPr>
          <a:xfrm>
            <a:off x="0" y="5638800"/>
            <a:ext cx="3429000" cy="12192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Trade Gothic LT Com Cn" panose="020B0806040303020004" pitchFamily="34" charset="0"/>
                <a:ea typeface="+mn-ea"/>
                <a:cs typeface="Gill Sans Infant Std"/>
              </a:rPr>
              <a:t>Please keep your microphones during presentations</a:t>
            </a:r>
          </a:p>
        </p:txBody>
      </p:sp>
      <p:sp>
        <p:nvSpPr>
          <p:cNvPr id="13" name="Title 4"/>
          <p:cNvSpPr txBox="1">
            <a:spLocks/>
          </p:cNvSpPr>
          <p:nvPr/>
        </p:nvSpPr>
        <p:spPr>
          <a:xfrm>
            <a:off x="351781" y="1260391"/>
            <a:ext cx="4296419" cy="593497"/>
          </a:xfrm>
          <a:prstGeom prst="rect">
            <a:avLst/>
          </a:prstGeom>
        </p:spPr>
        <p:txBody>
          <a:bodyPr vert="horz" wrap="none" lIns="0" tIns="0" rIns="0" bIns="0" rtlCol="0" anchor="t">
            <a:noAutofit/>
          </a:bodyPr>
          <a:lstStyle>
            <a:lvl1pPr algn="l" defTabSz="457200" rtl="0" eaLnBrk="1" latinLnBrk="0" hangingPunct="1">
              <a:lnSpc>
                <a:spcPct val="95000"/>
              </a:lnSpc>
              <a:spcBef>
                <a:spcPct val="0"/>
              </a:spcBef>
              <a:buNone/>
              <a:defRPr sz="4800" b="0" i="0" kern="1200" cap="none">
                <a:solidFill>
                  <a:schemeClr val="tx1"/>
                </a:solidFill>
                <a:latin typeface="Trade Gothic LT Com Cn" panose="020B0806040303020004" pitchFamily="34" charset="0"/>
                <a:ea typeface="+mj-ea"/>
                <a:cs typeface="Trade Gothic LT Com Cn" panose="020B0806040303020004" pitchFamily="34" charset="0"/>
              </a:defRPr>
            </a:lvl1pPr>
          </a:lstStyle>
          <a:p>
            <a:pPr marL="0" marR="0" lvl="0" indent="0" algn="l" defTabSz="457200" rtl="0" eaLnBrk="1" fontAlgn="auto" latinLnBrk="0" hangingPunct="1">
              <a:lnSpc>
                <a:spcPct val="95000"/>
              </a:lnSpc>
              <a:spcBef>
                <a:spcPct val="0"/>
              </a:spcBef>
              <a:spcAft>
                <a:spcPts val="0"/>
              </a:spcAft>
              <a:buClrTx/>
              <a:buSzTx/>
              <a:buFontTx/>
              <a:buNone/>
              <a:tabLst/>
              <a:defRPr/>
            </a:pPr>
            <a:r>
              <a:rPr lang="en-US" sz="3200" noProof="0" dirty="0">
                <a:solidFill>
                  <a:srgbClr val="222221"/>
                </a:solidFill>
              </a:rPr>
              <a:t>Ethiopia</a:t>
            </a:r>
            <a:endParaRPr kumimoji="0" lang="en-US" sz="3200" b="0" i="0" u="none" strike="noStrike" kern="1200" cap="none" spc="0" normalizeH="0" baseline="0" noProof="0" dirty="0">
              <a:ln>
                <a:noFill/>
              </a:ln>
              <a:solidFill>
                <a:srgbClr val="222221"/>
              </a:solidFill>
              <a:effectLst/>
              <a:uLnTx/>
              <a:uFillTx/>
              <a:latin typeface="Trade Gothic LT Com Cn" panose="020B0806040303020004" pitchFamily="34" charset="0"/>
              <a:ea typeface="+mj-ea"/>
            </a:endParaRPr>
          </a:p>
        </p:txBody>
      </p:sp>
    </p:spTree>
    <p:custDataLst>
      <p:tags r:id="rId1"/>
    </p:custDataLst>
    <p:extLst>
      <p:ext uri="{BB962C8B-B14F-4D97-AF65-F5344CB8AC3E}">
        <p14:creationId xmlns:p14="http://schemas.microsoft.com/office/powerpoint/2010/main" val="202344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3FDE51E-0052-334C-A4B2-C567FE9F326F}" type="slidenum">
              <a:rPr lang="en-US" smtClean="0"/>
              <a:t>10</a:t>
            </a:fld>
            <a:endParaRPr lang="en-US"/>
          </a:p>
        </p:txBody>
      </p:sp>
      <p:pic>
        <p:nvPicPr>
          <p:cNvPr id="9" name="Bildobjekt 8"/>
          <p:cNvPicPr>
            <a:picLocks noChangeAspect="1"/>
          </p:cNvPicPr>
          <p:nvPr/>
        </p:nvPicPr>
        <p:blipFill>
          <a:blip r:embed="rId2"/>
          <a:stretch>
            <a:fillRect/>
          </a:stretch>
        </p:blipFill>
        <p:spPr>
          <a:xfrm>
            <a:off x="426626" y="650436"/>
            <a:ext cx="8115300" cy="495300"/>
          </a:xfrm>
          <a:prstGeom prst="rect">
            <a:avLst/>
          </a:prstGeom>
        </p:spPr>
      </p:pic>
      <p:sp>
        <p:nvSpPr>
          <p:cNvPr id="10" name="Platshållare för innehåll 2"/>
          <p:cNvSpPr>
            <a:spLocks noGrp="1"/>
          </p:cNvSpPr>
          <p:nvPr>
            <p:ph idx="1"/>
          </p:nvPr>
        </p:nvSpPr>
        <p:spPr>
          <a:xfrm>
            <a:off x="251520" y="1340768"/>
            <a:ext cx="8694088" cy="4706938"/>
          </a:xfrm>
        </p:spPr>
        <p:txBody>
          <a:bodyPr/>
          <a:lstStyle/>
          <a:p>
            <a:r>
              <a:rPr lang="en-US" sz="1600" dirty="0"/>
              <a:t>What we commit to: </a:t>
            </a:r>
          </a:p>
          <a:p>
            <a:pPr marL="285750" indent="-285750">
              <a:buFont typeface="Arial" panose="020B0604020202020204" pitchFamily="34" charset="0"/>
              <a:buChar char="•"/>
            </a:pPr>
            <a:r>
              <a:rPr lang="en-US" sz="1600" b="0" dirty="0">
                <a:solidFill>
                  <a:schemeClr val="tx1"/>
                </a:solidFill>
              </a:rPr>
              <a:t>Partner with organizations of persons with disabilities (OPDs) </a:t>
            </a:r>
          </a:p>
          <a:p>
            <a:pPr marL="552450" lvl="2" indent="-285750">
              <a:buFont typeface="Arial" panose="020B0604020202020204" pitchFamily="34" charset="0"/>
              <a:buChar char="•"/>
            </a:pPr>
            <a:r>
              <a:rPr lang="en-US" dirty="0"/>
              <a:t>national, regional , local and </a:t>
            </a:r>
            <a:r>
              <a:rPr lang="en-US" dirty="0" err="1"/>
              <a:t>grassroot</a:t>
            </a:r>
            <a:endParaRPr lang="en-US" dirty="0"/>
          </a:p>
          <a:p>
            <a:pPr marL="552450" lvl="2" indent="-285750">
              <a:buFont typeface="Arial" panose="020B0604020202020204" pitchFamily="34" charset="0"/>
              <a:buChar char="•"/>
            </a:pPr>
            <a:r>
              <a:rPr lang="en-US" dirty="0"/>
              <a:t>different types of disability groups</a:t>
            </a:r>
          </a:p>
          <a:p>
            <a:pPr marL="285750" indent="-285750">
              <a:buFont typeface="Arial" panose="020B0604020202020204" pitchFamily="34" charset="0"/>
              <a:buChar char="•"/>
            </a:pPr>
            <a:r>
              <a:rPr lang="en-US" sz="1600" b="0" dirty="0">
                <a:solidFill>
                  <a:schemeClr val="tx1"/>
                </a:solidFill>
              </a:rPr>
              <a:t>Partner for advocacy and programming </a:t>
            </a:r>
          </a:p>
          <a:p>
            <a:pPr marL="285750" indent="-285750">
              <a:buFont typeface="Arial" panose="020B0604020202020204" pitchFamily="34" charset="0"/>
              <a:buChar char="•"/>
            </a:pPr>
            <a:r>
              <a:rPr lang="en-US" sz="1600" b="0" dirty="0">
                <a:solidFill>
                  <a:schemeClr val="tx1"/>
                </a:solidFill>
              </a:rPr>
              <a:t>Support strengthening of OPDs </a:t>
            </a:r>
          </a:p>
          <a:p>
            <a:pPr marL="285750" indent="-285750">
              <a:buFont typeface="Arial" panose="020B0604020202020204" pitchFamily="34" charset="0"/>
              <a:buChar char="•"/>
            </a:pPr>
            <a:r>
              <a:rPr lang="en-US" sz="1600" b="0" dirty="0">
                <a:solidFill>
                  <a:schemeClr val="tx1"/>
                </a:solidFill>
              </a:rPr>
              <a:t>Support children with disabilities to organize into networks and associations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r>
              <a:rPr lang="en-US" sz="1600" dirty="0"/>
              <a:t>Our systems to support this commitment </a:t>
            </a:r>
          </a:p>
          <a:p>
            <a:pPr marL="285750" indent="-285750">
              <a:buFont typeface="Arial" panose="020B0604020202020204" pitchFamily="34" charset="0"/>
              <a:buChar char="•"/>
            </a:pPr>
            <a:r>
              <a:rPr lang="en-US" sz="1600" b="0" dirty="0">
                <a:solidFill>
                  <a:schemeClr val="tx1"/>
                </a:solidFill>
              </a:rPr>
              <a:t>OPD directory </a:t>
            </a:r>
          </a:p>
          <a:p>
            <a:pPr marL="285750" indent="-285750">
              <a:buFont typeface="Arial" panose="020B0604020202020204" pitchFamily="34" charset="0"/>
              <a:buChar char="•"/>
            </a:pPr>
            <a:r>
              <a:rPr lang="en-US" sz="1600" b="0" dirty="0">
                <a:solidFill>
                  <a:schemeClr val="tx1"/>
                </a:solidFill>
              </a:rPr>
              <a:t>Partnership matrix (beyond OPDs)</a:t>
            </a:r>
          </a:p>
          <a:p>
            <a:pPr marL="285750" indent="-285750">
              <a:buFont typeface="Arial" panose="020B0604020202020204" pitchFamily="34" charset="0"/>
              <a:buChar char="•"/>
            </a:pPr>
            <a:r>
              <a:rPr lang="en-US" sz="1600" b="0" dirty="0">
                <a:solidFill>
                  <a:schemeClr val="tx1"/>
                </a:solidFill>
              </a:rPr>
              <a:t>Seed funding through initiatives as </a:t>
            </a:r>
            <a:r>
              <a:rPr lang="en-US" sz="1600" dirty="0">
                <a:solidFill>
                  <a:schemeClr val="tx1"/>
                </a:solidFill>
              </a:rPr>
              <a:t>Watch me Learn! &amp; Disability Inclusion Accelerator </a:t>
            </a:r>
          </a:p>
          <a:p>
            <a:pPr marL="285750" indent="-285750">
              <a:buFont typeface="Arial" panose="020B0604020202020204" pitchFamily="34" charset="0"/>
              <a:buChar char="•"/>
            </a:pPr>
            <a:r>
              <a:rPr lang="en-US" sz="1600" b="0" dirty="0">
                <a:solidFill>
                  <a:schemeClr val="tx1"/>
                </a:solidFill>
              </a:rPr>
              <a:t>Increased flexibility in compliance and contracting when partnering </a:t>
            </a:r>
          </a:p>
          <a:p>
            <a:pPr marL="285750" indent="-285750">
              <a:buFont typeface="Arial" panose="020B0604020202020204" pitchFamily="34" charset="0"/>
              <a:buChar char="•"/>
            </a:pPr>
            <a:r>
              <a:rPr lang="en-US" sz="1600" b="0" dirty="0">
                <a:solidFill>
                  <a:schemeClr val="tx1"/>
                </a:solidFill>
              </a:rPr>
              <a:t>Engagement with International Disability Alliance </a:t>
            </a:r>
          </a:p>
          <a:p>
            <a:pPr marL="285750" indent="-285750">
              <a:buFont typeface="Arial" panose="020B0604020202020204" pitchFamily="34" charset="0"/>
              <a:buChar char="•"/>
            </a:pPr>
            <a:endParaRPr lang="en-US" sz="1600" dirty="0"/>
          </a:p>
        </p:txBody>
      </p:sp>
      <p:sp>
        <p:nvSpPr>
          <p:cNvPr id="11"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2"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spTree>
    <p:extLst>
      <p:ext uri="{BB962C8B-B14F-4D97-AF65-F5344CB8AC3E}">
        <p14:creationId xmlns:p14="http://schemas.microsoft.com/office/powerpoint/2010/main" val="31263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p:txBody>
          <a:bodyPr/>
          <a:lstStyle/>
          <a:p>
            <a:r>
              <a:rPr lang="en-US" sz="8800" dirty="0"/>
              <a:t>CHILD PROTECTION </a:t>
            </a:r>
          </a:p>
        </p:txBody>
      </p:sp>
      <p:sp>
        <p:nvSpPr>
          <p:cNvPr id="4" name="Platshållare för text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323252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0128" y="603627"/>
            <a:ext cx="8282640" cy="506900"/>
          </a:xfrm>
        </p:spPr>
        <p:txBody>
          <a:bodyPr>
            <a:normAutofit fontScale="90000"/>
          </a:bodyPr>
          <a:lstStyle/>
          <a:p>
            <a:r>
              <a:rPr lang="en-US" dirty="0"/>
              <a:t>Enhanced child protection risks for children with disabilities </a:t>
            </a:r>
            <a:endParaRPr lang="en-US" sz="2700" dirty="0"/>
          </a:p>
        </p:txBody>
      </p:sp>
      <p:sp>
        <p:nvSpPr>
          <p:cNvPr id="8" name="Platshållare för innehåll 2"/>
          <p:cNvSpPr txBox="1">
            <a:spLocks/>
          </p:cNvSpPr>
          <p:nvPr/>
        </p:nvSpPr>
        <p:spPr>
          <a:xfrm>
            <a:off x="243840" y="1370517"/>
            <a:ext cx="5140959"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Mothers abandoned at birth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Children are killed, abandoned or institutionalized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Reduced sentences for murder ‘mercy killings’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‘unreliable’ witnesses = denied access to justice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Beaten and punished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Neglected, left alone, ignored, without food</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Chained or tied up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Sexually abused (harder to ward off and warn)</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Exploited or forced to work/serve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Over protected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Left uninformed/ unaware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Poor health and infections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Forced sterilization </a:t>
            </a:r>
          </a:p>
          <a:p>
            <a:pPr marL="285750" indent="-285750">
              <a:buFont typeface="Arial" panose="020B0604020202020204" pitchFamily="34" charset="0"/>
              <a:buChar char="•"/>
            </a:pPr>
            <a:endParaRPr lang="en-US" sz="1900" b="0" dirty="0">
              <a:solidFill>
                <a:schemeClr val="tx1"/>
              </a:solidFill>
              <a:latin typeface="Gill Sans Infant Std" panose="020B0502020104020203" pitchFamily="34" charset="0"/>
            </a:endParaRPr>
          </a:p>
          <a:p>
            <a:pPr marL="285750" indent="-285750">
              <a:buFont typeface="Arial" panose="020B0604020202020204" pitchFamily="34" charset="0"/>
              <a:buChar char="•"/>
            </a:pPr>
            <a:endParaRPr lang="en-US" sz="1900" b="0" dirty="0">
              <a:solidFill>
                <a:schemeClr val="tx1"/>
              </a:solidFill>
              <a:latin typeface="Gill Sans Infant Std" panose="020B0502020104020203" pitchFamily="34" charset="0"/>
            </a:endParaRPr>
          </a:p>
          <a:p>
            <a:endParaRPr lang="en-US" sz="1900" dirty="0">
              <a:solidFill>
                <a:schemeClr val="tx1"/>
              </a:solidFill>
              <a:latin typeface="+mn-lt"/>
            </a:endParaRPr>
          </a:p>
          <a:p>
            <a:endParaRPr lang="sv-SE" sz="1900" dirty="0">
              <a:solidFill>
                <a:schemeClr val="tx1"/>
              </a:solidFill>
              <a:latin typeface="+mn-lt"/>
            </a:endParaRPr>
          </a:p>
        </p:txBody>
      </p:sp>
      <p:sp>
        <p:nvSpPr>
          <p:cNvPr id="9" name="Rectangle 7">
            <a:extLst>
              <a:ext uri="{FF2B5EF4-FFF2-40B4-BE49-F238E27FC236}">
                <a16:creationId xmlns:a16="http://schemas.microsoft.com/office/drawing/2014/main" id="{07ADD28F-F33D-4348-AD5C-19896691F40C}"/>
              </a:ext>
            </a:extLst>
          </p:cNvPr>
          <p:cNvSpPr/>
          <p:nvPr/>
        </p:nvSpPr>
        <p:spPr>
          <a:xfrm>
            <a:off x="3942080" y="4889047"/>
            <a:ext cx="5201920" cy="196895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900" b="1" dirty="0">
                <a:solidFill>
                  <a:schemeClr val="bg1"/>
                </a:solidFill>
                <a:latin typeface="Gill Sans Infant Std" panose="020B0502020104020203" pitchFamily="34" charset="0"/>
              </a:rPr>
              <a:t>Particular vulnerabilities</a:t>
            </a:r>
          </a:p>
          <a:p>
            <a:pPr marL="285750" lvl="0" indent="-285750">
              <a:buFontTx/>
              <a:buChar char="-"/>
            </a:pPr>
            <a:r>
              <a:rPr lang="en-US" sz="1900" dirty="0">
                <a:solidFill>
                  <a:schemeClr val="bg1"/>
                </a:solidFill>
                <a:latin typeface="Gill Sans Infant Std" panose="020B0502020104020203" pitchFamily="34" charset="0"/>
              </a:rPr>
              <a:t>Harder for child to be aware of maltreatment </a:t>
            </a:r>
          </a:p>
          <a:p>
            <a:pPr marL="285750" lvl="0" indent="-285750">
              <a:buFontTx/>
              <a:buChar char="-"/>
            </a:pPr>
            <a:r>
              <a:rPr lang="en-US" sz="1900" dirty="0">
                <a:solidFill>
                  <a:schemeClr val="bg1"/>
                </a:solidFill>
                <a:latin typeface="Gill Sans Infant Std" panose="020B0502020104020203" pitchFamily="34" charset="0"/>
              </a:rPr>
              <a:t>Harder for child to identify inappropriate touch </a:t>
            </a:r>
          </a:p>
          <a:p>
            <a:pPr marL="285750" indent="-285750">
              <a:buFontTx/>
              <a:buChar char="-"/>
            </a:pPr>
            <a:r>
              <a:rPr lang="en-US" sz="1900" dirty="0">
                <a:solidFill>
                  <a:schemeClr val="bg1"/>
                </a:solidFill>
                <a:latin typeface="Gill Sans Infant Std" panose="020B0502020104020203" pitchFamily="34" charset="0"/>
              </a:rPr>
              <a:t>Girls are more vulnerable </a:t>
            </a:r>
          </a:p>
          <a:p>
            <a:pPr marL="285750" indent="-285750">
              <a:buFontTx/>
              <a:buChar char="-"/>
            </a:pPr>
            <a:r>
              <a:rPr lang="en-US" sz="1900" dirty="0">
                <a:solidFill>
                  <a:schemeClr val="bg1"/>
                </a:solidFill>
                <a:latin typeface="Gill Sans Infant Std" panose="020B0502020104020203" pitchFamily="34" charset="0"/>
              </a:rPr>
              <a:t>Intellectual, deaf, blind &amp; deafblind added risk</a:t>
            </a:r>
          </a:p>
          <a:p>
            <a:pPr marL="285750" indent="-285750">
              <a:buFontTx/>
              <a:buChar char="-"/>
            </a:pPr>
            <a:r>
              <a:rPr lang="en-US" sz="1900" dirty="0">
                <a:solidFill>
                  <a:schemeClr val="bg1"/>
                </a:solidFill>
                <a:latin typeface="Gill Sans Infant Std" panose="020B0502020104020203" pitchFamily="34" charset="0"/>
              </a:rPr>
              <a:t>Disability does NOT equal protection issue </a:t>
            </a:r>
          </a:p>
        </p:txBody>
      </p:sp>
      <p:pic>
        <p:nvPicPr>
          <p:cNvPr id="10" name="Bildobjekt 9"/>
          <p:cNvPicPr>
            <a:picLocks noChangeAspect="1"/>
          </p:cNvPicPr>
          <p:nvPr/>
        </p:nvPicPr>
        <p:blipFill rotWithShape="1">
          <a:blip r:embed="rId3" cstate="email">
            <a:extLst>
              <a:ext uri="{28A0092B-C50C-407E-A947-70E740481C1C}">
                <a14:useLocalDpi xmlns:a14="http://schemas.microsoft.com/office/drawing/2010/main" val="0"/>
              </a:ext>
            </a:extLst>
          </a:blip>
          <a:srcRect l="15641" r="18333"/>
          <a:stretch/>
        </p:blipFill>
        <p:spPr>
          <a:xfrm>
            <a:off x="5541723" y="1193992"/>
            <a:ext cx="3485047" cy="3518882"/>
          </a:xfrm>
          <a:prstGeom prst="rect">
            <a:avLst/>
          </a:prstGeom>
        </p:spPr>
      </p:pic>
    </p:spTree>
    <p:extLst>
      <p:ext uri="{BB962C8B-B14F-4D97-AF65-F5344CB8AC3E}">
        <p14:creationId xmlns:p14="http://schemas.microsoft.com/office/powerpoint/2010/main" val="117145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8118" y="503622"/>
            <a:ext cx="8282640" cy="506900"/>
          </a:xfrm>
        </p:spPr>
        <p:txBody>
          <a:bodyPr>
            <a:normAutofit/>
          </a:bodyPr>
          <a:lstStyle/>
          <a:p>
            <a:r>
              <a:rPr lang="en-US" dirty="0"/>
              <a:t>What Save the Children can do – ex Case Management</a:t>
            </a:r>
          </a:p>
        </p:txBody>
      </p:sp>
      <p:sp>
        <p:nvSpPr>
          <p:cNvPr id="3" name="Platshållare för innehåll 2"/>
          <p:cNvSpPr>
            <a:spLocks noGrp="1"/>
          </p:cNvSpPr>
          <p:nvPr>
            <p:ph idx="1"/>
          </p:nvPr>
        </p:nvSpPr>
        <p:spPr>
          <a:xfrm>
            <a:off x="424632" y="1263099"/>
            <a:ext cx="8426070" cy="4706938"/>
          </a:xfrm>
        </p:spPr>
        <p:txBody>
          <a:bodyPr/>
          <a:lstStyle/>
          <a:p>
            <a:r>
              <a:rPr lang="en-US" sz="1900" dirty="0"/>
              <a:t>Impairment focused: </a:t>
            </a:r>
          </a:p>
          <a:p>
            <a:pPr marL="285750" indent="-285750">
              <a:buFont typeface="Arial" panose="020B0604020202020204" pitchFamily="34" charset="0"/>
              <a:buChar char="•"/>
            </a:pPr>
            <a:r>
              <a:rPr lang="en-US" sz="1900" b="0" dirty="0">
                <a:solidFill>
                  <a:schemeClr val="tx1"/>
                </a:solidFill>
              </a:rPr>
              <a:t>Refer </a:t>
            </a:r>
            <a:r>
              <a:rPr lang="en-US" sz="1900" dirty="0">
                <a:solidFill>
                  <a:schemeClr val="tx1"/>
                </a:solidFill>
              </a:rPr>
              <a:t>rehabilitation</a:t>
            </a:r>
            <a:r>
              <a:rPr lang="en-US" sz="1900" b="0" dirty="0">
                <a:solidFill>
                  <a:schemeClr val="tx1"/>
                </a:solidFill>
              </a:rPr>
              <a:t> related needs to relevant service (including community level)</a:t>
            </a:r>
          </a:p>
          <a:p>
            <a:pPr marL="285750" indent="-285750">
              <a:buFont typeface="Arial" panose="020B0604020202020204" pitchFamily="34" charset="0"/>
              <a:buChar char="•"/>
            </a:pPr>
            <a:r>
              <a:rPr lang="en-US" sz="1900" b="0" dirty="0">
                <a:solidFill>
                  <a:schemeClr val="tx1"/>
                </a:solidFill>
              </a:rPr>
              <a:t>Provide training for </a:t>
            </a:r>
            <a:r>
              <a:rPr lang="en-US" sz="1900" dirty="0">
                <a:solidFill>
                  <a:schemeClr val="tx1"/>
                </a:solidFill>
              </a:rPr>
              <a:t>every day living skills </a:t>
            </a:r>
          </a:p>
          <a:p>
            <a:pPr marL="285750" indent="-285750">
              <a:buFont typeface="Arial" panose="020B0604020202020204" pitchFamily="34" charset="0"/>
              <a:buChar char="•"/>
            </a:pPr>
            <a:r>
              <a:rPr lang="en-US" sz="1900" b="0" dirty="0">
                <a:solidFill>
                  <a:schemeClr val="tx1"/>
                </a:solidFill>
              </a:rPr>
              <a:t>Provide </a:t>
            </a:r>
            <a:r>
              <a:rPr lang="en-US" sz="1900" dirty="0">
                <a:solidFill>
                  <a:schemeClr val="tx1"/>
                </a:solidFill>
              </a:rPr>
              <a:t>assistive devices </a:t>
            </a:r>
            <a:r>
              <a:rPr lang="en-US" sz="1900" b="0" dirty="0">
                <a:solidFill>
                  <a:schemeClr val="tx1"/>
                </a:solidFill>
              </a:rPr>
              <a:t>(canes, prosthetics, spectacles, tricycles, wheelchairs) when needed </a:t>
            </a:r>
          </a:p>
          <a:p>
            <a:pPr marL="285750" indent="-285750">
              <a:buFont typeface="Arial" panose="020B0604020202020204" pitchFamily="34" charset="0"/>
              <a:buChar char="•"/>
            </a:pPr>
            <a:r>
              <a:rPr lang="en-US" sz="1900" b="0" dirty="0">
                <a:solidFill>
                  <a:schemeClr val="tx1"/>
                </a:solidFill>
              </a:rPr>
              <a:t>Inform and refer to </a:t>
            </a:r>
            <a:r>
              <a:rPr lang="en-US" sz="1900" dirty="0">
                <a:solidFill>
                  <a:schemeClr val="tx1"/>
                </a:solidFill>
              </a:rPr>
              <a:t>medical and surgical services </a:t>
            </a:r>
            <a:r>
              <a:rPr lang="en-US" sz="1900" b="0" dirty="0">
                <a:solidFill>
                  <a:schemeClr val="tx1"/>
                </a:solidFill>
              </a:rPr>
              <a:t>where needed</a:t>
            </a:r>
          </a:p>
          <a:p>
            <a:pPr lvl="2" indent="0">
              <a:buNone/>
            </a:pPr>
            <a:endParaRPr lang="sv-SE" sz="1900" dirty="0"/>
          </a:p>
        </p:txBody>
      </p:sp>
      <p:sp>
        <p:nvSpPr>
          <p:cNvPr id="5" name="Platshållare för innehåll 2"/>
          <p:cNvSpPr txBox="1">
            <a:spLocks/>
          </p:cNvSpPr>
          <p:nvPr/>
        </p:nvSpPr>
        <p:spPr>
          <a:xfrm>
            <a:off x="418118" y="3773492"/>
            <a:ext cx="4063091" cy="5920387"/>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t>Disability/barrier focused:</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Support child and family to </a:t>
            </a:r>
            <a:r>
              <a:rPr lang="en-US" sz="1900" dirty="0">
                <a:solidFill>
                  <a:schemeClr val="tx1"/>
                </a:solidFill>
                <a:latin typeface="Gill Sans Infant Std" panose="020B0502020104020203" pitchFamily="34" charset="0"/>
              </a:rPr>
              <a:t>understand and accept disability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Work with service providers and community to </a:t>
            </a:r>
            <a:r>
              <a:rPr lang="en-US" sz="1900" dirty="0">
                <a:solidFill>
                  <a:schemeClr val="tx1"/>
                </a:solidFill>
                <a:latin typeface="Gill Sans Infant Std" panose="020B0502020104020203" pitchFamily="34" charset="0"/>
              </a:rPr>
              <a:t>not discriminate/ exclude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Work to </a:t>
            </a:r>
            <a:r>
              <a:rPr lang="en-US" sz="1900" dirty="0">
                <a:solidFill>
                  <a:schemeClr val="tx1"/>
                </a:solidFill>
                <a:latin typeface="Gill Sans Infant Std" panose="020B0502020104020203" pitchFamily="34" charset="0"/>
              </a:rPr>
              <a:t>remove physical barriers </a:t>
            </a:r>
            <a:r>
              <a:rPr lang="en-US" sz="1900" b="0" dirty="0">
                <a:solidFill>
                  <a:schemeClr val="tx1"/>
                </a:solidFill>
                <a:latin typeface="Gill Sans Infant Std" panose="020B0502020104020203" pitchFamily="34" charset="0"/>
              </a:rPr>
              <a:t>to services/ facilities/ access points </a:t>
            </a:r>
          </a:p>
        </p:txBody>
      </p:sp>
      <p:pic>
        <p:nvPicPr>
          <p:cNvPr id="6" name="Bildobjekt 5"/>
          <p:cNvPicPr>
            <a:picLocks noChangeAspect="1"/>
          </p:cNvPicPr>
          <p:nvPr/>
        </p:nvPicPr>
        <p:blipFill>
          <a:blip r:embed="rId3"/>
          <a:stretch>
            <a:fillRect/>
          </a:stretch>
        </p:blipFill>
        <p:spPr>
          <a:xfrm>
            <a:off x="4837934" y="3711007"/>
            <a:ext cx="3986346" cy="2793310"/>
          </a:xfrm>
          <a:prstGeom prst="rect">
            <a:avLst/>
          </a:prstGeom>
        </p:spPr>
      </p:pic>
    </p:spTree>
    <p:extLst>
      <p:ext uri="{BB962C8B-B14F-4D97-AF65-F5344CB8AC3E}">
        <p14:creationId xmlns:p14="http://schemas.microsoft.com/office/powerpoint/2010/main" val="17172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7677" y="1495226"/>
            <a:ext cx="4141320" cy="3979452"/>
          </a:xfrm>
        </p:spPr>
        <p:txBody>
          <a:bodyPr/>
          <a:lstStyle/>
          <a:p>
            <a:r>
              <a:rPr lang="en-US" dirty="0">
                <a:solidFill>
                  <a:schemeClr val="tx1"/>
                </a:solidFill>
              </a:rPr>
              <a:t>Barriers to access and using services </a:t>
            </a:r>
          </a:p>
          <a:p>
            <a:pPr marL="285750" indent="-285750">
              <a:buFont typeface="Arial" panose="020B0604020202020204" pitchFamily="34" charset="0"/>
              <a:buChar char="•"/>
            </a:pPr>
            <a:r>
              <a:rPr lang="en-US" b="0" dirty="0">
                <a:solidFill>
                  <a:schemeClr val="tx1"/>
                </a:solidFill>
              </a:rPr>
              <a:t>Services don’t exist </a:t>
            </a:r>
          </a:p>
          <a:p>
            <a:pPr marL="285750" indent="-285750">
              <a:buFont typeface="Arial" panose="020B0604020202020204" pitchFamily="34" charset="0"/>
              <a:buChar char="•"/>
            </a:pPr>
            <a:r>
              <a:rPr lang="en-US" b="0" dirty="0">
                <a:solidFill>
                  <a:schemeClr val="tx1"/>
                </a:solidFill>
              </a:rPr>
              <a:t>Most children do not get services</a:t>
            </a:r>
          </a:p>
          <a:p>
            <a:pPr marL="285750" indent="-285750">
              <a:buFont typeface="Arial" panose="020B0604020202020204" pitchFamily="34" charset="0"/>
              <a:buChar char="•"/>
            </a:pPr>
            <a:r>
              <a:rPr lang="en-US" b="0" dirty="0">
                <a:solidFill>
                  <a:schemeClr val="tx1"/>
                </a:solidFill>
              </a:rPr>
              <a:t>Parents and case workers are unaware of services </a:t>
            </a:r>
          </a:p>
          <a:p>
            <a:pPr marL="285750" indent="-285750">
              <a:buFont typeface="Arial" panose="020B0604020202020204" pitchFamily="34" charset="0"/>
              <a:buChar char="•"/>
            </a:pPr>
            <a:r>
              <a:rPr lang="en-US" b="0" dirty="0">
                <a:solidFill>
                  <a:schemeClr val="tx1"/>
                </a:solidFill>
              </a:rPr>
              <a:t>Private and very costly services  </a:t>
            </a:r>
          </a:p>
          <a:p>
            <a:pPr marL="285750" indent="-285750">
              <a:buFont typeface="Arial" panose="020B0604020202020204" pitchFamily="34" charset="0"/>
              <a:buChar char="•"/>
            </a:pPr>
            <a:r>
              <a:rPr lang="en-US" b="0" dirty="0">
                <a:solidFill>
                  <a:schemeClr val="tx1"/>
                </a:solidFill>
              </a:rPr>
              <a:t>Services in big cities only </a:t>
            </a:r>
          </a:p>
          <a:p>
            <a:pPr marL="285750" indent="-285750">
              <a:buFont typeface="Arial" panose="020B0604020202020204" pitchFamily="34" charset="0"/>
              <a:buChar char="•"/>
            </a:pPr>
            <a:r>
              <a:rPr lang="en-US" b="0" dirty="0">
                <a:solidFill>
                  <a:schemeClr val="tx1"/>
                </a:solidFill>
              </a:rPr>
              <a:t>Long waiting lists </a:t>
            </a:r>
          </a:p>
          <a:p>
            <a:pPr marL="285750" indent="-285750">
              <a:buFont typeface="Arial" panose="020B0604020202020204" pitchFamily="34" charset="0"/>
              <a:buChar char="•"/>
            </a:pPr>
            <a:r>
              <a:rPr lang="en-US" b="0" dirty="0">
                <a:solidFill>
                  <a:schemeClr val="tx1"/>
                </a:solidFill>
              </a:rPr>
              <a:t>Services are run on charity/ fees - no consistency in quality </a:t>
            </a:r>
          </a:p>
          <a:p>
            <a:pPr marL="285750" indent="-285750">
              <a:buFont typeface="Arial" panose="020B0604020202020204" pitchFamily="34" charset="0"/>
              <a:buChar char="•"/>
            </a:pPr>
            <a:r>
              <a:rPr lang="en-US" b="0" dirty="0">
                <a:solidFill>
                  <a:schemeClr val="tx1"/>
                </a:solidFill>
              </a:rPr>
              <a:t>Country/ community lacks professionals and therapists </a:t>
            </a:r>
          </a:p>
          <a:p>
            <a:pPr marL="285750" indent="-285750">
              <a:buFont typeface="Arial" panose="020B0604020202020204" pitchFamily="34" charset="0"/>
              <a:buChar char="•"/>
            </a:pPr>
            <a:endParaRPr lang="en-US" b="0" dirty="0">
              <a:solidFill>
                <a:schemeClr val="tx1"/>
              </a:solidFill>
            </a:endParaRPr>
          </a:p>
          <a:p>
            <a:pPr marL="285750" indent="-285750">
              <a:buFont typeface="Arial" panose="020B0604020202020204" pitchFamily="34" charset="0"/>
              <a:buChar char="•"/>
            </a:pPr>
            <a:endParaRPr lang="en-US" b="0" dirty="0">
              <a:solidFill>
                <a:schemeClr val="tx1"/>
              </a:solidFill>
            </a:endParaRPr>
          </a:p>
          <a:p>
            <a:pPr marL="285750" indent="-285750">
              <a:buFont typeface="Arial" panose="020B0604020202020204" pitchFamily="34" charset="0"/>
              <a:buChar char="•"/>
            </a:pPr>
            <a:endParaRPr lang="en-US" b="0" dirty="0">
              <a:solidFill>
                <a:schemeClr val="tx1"/>
              </a:solidFill>
            </a:endParaRPr>
          </a:p>
          <a:p>
            <a:pPr marL="285750" indent="-285750">
              <a:buFont typeface="Arial" panose="020B0604020202020204" pitchFamily="34" charset="0"/>
              <a:buChar char="•"/>
            </a:pPr>
            <a:endParaRPr lang="en-US" b="0" dirty="0">
              <a:solidFill>
                <a:schemeClr val="tx1"/>
              </a:solidFill>
            </a:endParaRPr>
          </a:p>
        </p:txBody>
      </p:sp>
      <p:sp>
        <p:nvSpPr>
          <p:cNvPr id="2" name="Rektangel 1"/>
          <p:cNvSpPr/>
          <p:nvPr/>
        </p:nvSpPr>
        <p:spPr>
          <a:xfrm>
            <a:off x="257908" y="1428379"/>
            <a:ext cx="3282461" cy="4801314"/>
          </a:xfrm>
          <a:prstGeom prst="rect">
            <a:avLst/>
          </a:prstGeom>
        </p:spPr>
        <p:txBody>
          <a:bodyPr wrap="square">
            <a:spAutoFit/>
          </a:bodyPr>
          <a:lstStyle/>
          <a:p>
            <a:r>
              <a:rPr lang="en-US" b="1" dirty="0">
                <a:latin typeface="Gill Sans Infant Std" panose="020B0502020104020203" pitchFamily="34" charset="0"/>
              </a:rPr>
              <a:t>Example of services</a:t>
            </a:r>
          </a:p>
          <a:p>
            <a:pPr marL="285750" indent="-285750">
              <a:buFont typeface="Arial" panose="020B0604020202020204" pitchFamily="34" charset="0"/>
              <a:buChar char="•"/>
            </a:pPr>
            <a:r>
              <a:rPr lang="en-US" dirty="0">
                <a:latin typeface="Gill Sans Infant Std" panose="020B0502020104020203" pitchFamily="34" charset="0"/>
              </a:rPr>
              <a:t>Community based rehabilitation</a:t>
            </a:r>
          </a:p>
          <a:p>
            <a:pPr marL="285750" indent="-285750">
              <a:buFont typeface="Arial" panose="020B0604020202020204" pitchFamily="34" charset="0"/>
              <a:buChar char="•"/>
            </a:pPr>
            <a:r>
              <a:rPr lang="en-US" dirty="0">
                <a:latin typeface="Gill Sans Infant Std" panose="020B0502020104020203" pitchFamily="34" charset="0"/>
              </a:rPr>
              <a:t>Speech and language therapists</a:t>
            </a:r>
          </a:p>
          <a:p>
            <a:pPr marL="285750" indent="-285750">
              <a:buFont typeface="Arial" panose="020B0604020202020204" pitchFamily="34" charset="0"/>
              <a:buChar char="•"/>
            </a:pPr>
            <a:r>
              <a:rPr lang="en-US" dirty="0">
                <a:latin typeface="Gill Sans Infant Std" panose="020B0502020104020203" pitchFamily="34" charset="0"/>
              </a:rPr>
              <a:t>Sign language trainings</a:t>
            </a:r>
          </a:p>
          <a:p>
            <a:pPr marL="285750" indent="-285750">
              <a:buFont typeface="Arial" panose="020B0604020202020204" pitchFamily="34" charset="0"/>
              <a:buChar char="•"/>
            </a:pPr>
            <a:r>
              <a:rPr lang="en-US" dirty="0">
                <a:latin typeface="Gill Sans Infant Std" panose="020B0502020104020203" pitchFamily="34" charset="0"/>
              </a:rPr>
              <a:t>Physiotherapists</a:t>
            </a:r>
          </a:p>
          <a:p>
            <a:pPr marL="285750" indent="-285750">
              <a:buFont typeface="Arial" panose="020B0604020202020204" pitchFamily="34" charset="0"/>
              <a:buChar char="•"/>
            </a:pPr>
            <a:r>
              <a:rPr lang="en-US" dirty="0">
                <a:latin typeface="Gill Sans Infant Std" panose="020B0502020104020203" pitchFamily="34" charset="0"/>
              </a:rPr>
              <a:t>Audiologists </a:t>
            </a:r>
          </a:p>
          <a:p>
            <a:pPr marL="285750" indent="-285750">
              <a:buFont typeface="Arial" panose="020B0604020202020204" pitchFamily="34" charset="0"/>
              <a:buChar char="•"/>
            </a:pPr>
            <a:r>
              <a:rPr lang="en-US" dirty="0">
                <a:latin typeface="Gill Sans Infant Std" panose="020B0502020104020203" pitchFamily="34" charset="0"/>
              </a:rPr>
              <a:t>Opticians </a:t>
            </a:r>
          </a:p>
          <a:p>
            <a:pPr marL="285750" indent="-285750">
              <a:buFont typeface="Arial" panose="020B0604020202020204" pitchFamily="34" charset="0"/>
              <a:buChar char="•"/>
            </a:pPr>
            <a:r>
              <a:rPr lang="en-US" dirty="0">
                <a:latin typeface="Gill Sans Infant Std" panose="020B0502020104020203" pitchFamily="34" charset="0"/>
              </a:rPr>
              <a:t>Doctors, diagnostics</a:t>
            </a:r>
          </a:p>
          <a:p>
            <a:pPr marL="285750" indent="-285750">
              <a:buFont typeface="Arial" panose="020B0604020202020204" pitchFamily="34" charset="0"/>
              <a:buChar char="•"/>
            </a:pPr>
            <a:r>
              <a:rPr lang="en-US" dirty="0">
                <a:latin typeface="Gill Sans Infant Std" panose="020B0502020104020203" pitchFamily="34" charset="0"/>
              </a:rPr>
              <a:t>Assistive devises </a:t>
            </a:r>
          </a:p>
          <a:p>
            <a:pPr marL="285750" indent="-285750">
              <a:buFont typeface="Arial" panose="020B0604020202020204" pitchFamily="34" charset="0"/>
              <a:buChar char="•"/>
            </a:pPr>
            <a:r>
              <a:rPr lang="en-US" dirty="0">
                <a:latin typeface="Gill Sans Infant Std" panose="020B0502020104020203" pitchFamily="34" charset="0"/>
              </a:rPr>
              <a:t>Autism centers</a:t>
            </a:r>
          </a:p>
          <a:p>
            <a:pPr marL="285750" indent="-285750">
              <a:buFont typeface="Arial" panose="020B0604020202020204" pitchFamily="34" charset="0"/>
              <a:buChar char="•"/>
            </a:pPr>
            <a:r>
              <a:rPr lang="en-US" dirty="0">
                <a:latin typeface="Gill Sans Infant Std" panose="020B0502020104020203" pitchFamily="34" charset="0"/>
              </a:rPr>
              <a:t>Day care centers</a:t>
            </a:r>
          </a:p>
          <a:p>
            <a:pPr marL="285750" indent="-285750">
              <a:buFont typeface="Arial" panose="020B0604020202020204" pitchFamily="34" charset="0"/>
              <a:buChar char="•"/>
            </a:pPr>
            <a:r>
              <a:rPr lang="en-US" dirty="0">
                <a:latin typeface="Gill Sans Infant Std" panose="020B0502020104020203" pitchFamily="34" charset="0"/>
              </a:rPr>
              <a:t>Vocational trainings</a:t>
            </a:r>
          </a:p>
          <a:p>
            <a:pPr marL="285750" indent="-285750">
              <a:buFont typeface="Arial" panose="020B0604020202020204" pitchFamily="34" charset="0"/>
              <a:buChar char="•"/>
            </a:pPr>
            <a:r>
              <a:rPr lang="en-US" dirty="0">
                <a:latin typeface="Gill Sans Infant Std" panose="020B0502020104020203" pitchFamily="34" charset="0"/>
              </a:rPr>
              <a:t>Peer groups</a:t>
            </a:r>
          </a:p>
          <a:p>
            <a:pPr marL="285750" indent="-285750">
              <a:buFont typeface="Arial" panose="020B0604020202020204" pitchFamily="34" charset="0"/>
              <a:buChar char="•"/>
            </a:pPr>
            <a:r>
              <a:rPr lang="en-US" dirty="0">
                <a:latin typeface="Gill Sans Infant Std" panose="020B0502020104020203" pitchFamily="34" charset="0"/>
              </a:rPr>
              <a:t>Parent support groups </a:t>
            </a:r>
          </a:p>
          <a:p>
            <a:pPr marL="285750" indent="-285750">
              <a:buFont typeface="Arial" panose="020B0604020202020204" pitchFamily="34" charset="0"/>
              <a:buChar char="•"/>
            </a:pPr>
            <a:r>
              <a:rPr lang="en-US" dirty="0">
                <a:latin typeface="Gill Sans Infant Std" panose="020B0502020104020203" pitchFamily="34" charset="0"/>
              </a:rPr>
              <a:t>Sign / Tactile sign interpreters </a:t>
            </a:r>
            <a:endParaRPr lang="sv-SE" dirty="0">
              <a:latin typeface="Gill Sans Infant Std" panose="020B0502020104020203" pitchFamily="34" charset="0"/>
            </a:endParaRPr>
          </a:p>
        </p:txBody>
      </p:sp>
      <p:sp>
        <p:nvSpPr>
          <p:cNvPr id="7" name="Rubrik 1"/>
          <p:cNvSpPr>
            <a:spLocks noGrp="1"/>
          </p:cNvSpPr>
          <p:nvPr>
            <p:ph type="title"/>
          </p:nvPr>
        </p:nvSpPr>
        <p:spPr>
          <a:xfrm>
            <a:off x="436357" y="628129"/>
            <a:ext cx="8282640" cy="506900"/>
          </a:xfrm>
        </p:spPr>
        <p:txBody>
          <a:bodyPr/>
          <a:lstStyle/>
          <a:p>
            <a:r>
              <a:rPr lang="en-US" dirty="0"/>
              <a:t>Considering appropriate services </a:t>
            </a:r>
          </a:p>
        </p:txBody>
      </p:sp>
      <p:sp>
        <p:nvSpPr>
          <p:cNvPr id="5" name="textruta 4"/>
          <p:cNvSpPr txBox="1"/>
          <p:nvPr/>
        </p:nvSpPr>
        <p:spPr>
          <a:xfrm>
            <a:off x="3903784" y="5768028"/>
            <a:ext cx="5240216" cy="923330"/>
          </a:xfrm>
          <a:prstGeom prst="rect">
            <a:avLst/>
          </a:prstGeom>
          <a:solidFill>
            <a:schemeClr val="tx2">
              <a:lumMod val="20000"/>
              <a:lumOff val="80000"/>
            </a:schemeClr>
          </a:solidFill>
        </p:spPr>
        <p:txBody>
          <a:bodyPr wrap="square" lIns="0" tIns="0" rIns="0" bIns="0" rtlCol="0">
            <a:spAutoFit/>
          </a:bodyPr>
          <a:lstStyle/>
          <a:p>
            <a:r>
              <a:rPr lang="en-US" sz="1600" b="1" dirty="0">
                <a:solidFill>
                  <a:schemeClr val="tx2"/>
                </a:solidFill>
                <a:latin typeface="Gill Sans Infant MT"/>
              </a:rPr>
              <a:t>Services must be holistic, inclusive and integrated!!</a:t>
            </a:r>
          </a:p>
          <a:p>
            <a:r>
              <a:rPr lang="en-US" sz="1600" dirty="0">
                <a:latin typeface="Gill Sans Infant MT"/>
              </a:rPr>
              <a:t>Examples of holistic community based services for children with disabilities in Eastern Europe </a:t>
            </a:r>
          </a:p>
          <a:p>
            <a:r>
              <a:rPr lang="en-US" sz="1200" dirty="0">
                <a:latin typeface="Gill Sans Infant MT"/>
                <a:hlinkClick r:id="rId3"/>
              </a:rPr>
              <a:t>https://savethechildren.facebook.com/groups/MACFregionalproject/</a:t>
            </a:r>
            <a:r>
              <a:rPr lang="en-US" sz="1200" dirty="0">
                <a:latin typeface="Gill Sans Infant MT"/>
              </a:rPr>
              <a:t>  </a:t>
            </a:r>
          </a:p>
        </p:txBody>
      </p:sp>
    </p:spTree>
    <p:extLst>
      <p:ext uri="{BB962C8B-B14F-4D97-AF65-F5344CB8AC3E}">
        <p14:creationId xmlns:p14="http://schemas.microsoft.com/office/powerpoint/2010/main" val="3192573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55302" y="1247659"/>
            <a:ext cx="8888698" cy="4706938"/>
          </a:xfrm>
        </p:spPr>
        <p:txBody>
          <a:bodyPr/>
          <a:lstStyle/>
          <a:p>
            <a:r>
              <a:rPr lang="en-US" dirty="0">
                <a:solidFill>
                  <a:schemeClr val="tx1"/>
                </a:solidFill>
              </a:rPr>
              <a:t>Conditioned dependency</a:t>
            </a:r>
            <a:br>
              <a:rPr lang="en-US" dirty="0">
                <a:solidFill>
                  <a:schemeClr val="tx1"/>
                </a:solidFill>
              </a:rPr>
            </a:br>
            <a:r>
              <a:rPr lang="en-US" b="0" dirty="0">
                <a:solidFill>
                  <a:schemeClr val="tx1"/>
                </a:solidFill>
              </a:rPr>
              <a:t>Low expectations of ability leads to learned helplessness where care givers speak and act on behalf of the child leading to the misconception that the child is not able to even if not true</a:t>
            </a:r>
          </a:p>
          <a:p>
            <a:br>
              <a:rPr lang="en-US" dirty="0">
                <a:solidFill>
                  <a:schemeClr val="tx1"/>
                </a:solidFill>
              </a:rPr>
            </a:br>
            <a:r>
              <a:rPr lang="en-US" dirty="0">
                <a:solidFill>
                  <a:schemeClr val="tx1"/>
                </a:solidFill>
              </a:rPr>
              <a:t>Engaging with children with disabilities:</a:t>
            </a:r>
          </a:p>
          <a:p>
            <a:pPr marL="342900" indent="-342900">
              <a:spcAft>
                <a:spcPts val="0"/>
              </a:spcAft>
              <a:buFont typeface="Arial"/>
              <a:buAutoNum type="arabicPeriod"/>
            </a:pPr>
            <a:r>
              <a:rPr lang="en-US" b="0" dirty="0">
                <a:solidFill>
                  <a:schemeClr val="tx1"/>
                </a:solidFill>
              </a:rPr>
              <a:t>Accessible and conducive location </a:t>
            </a:r>
          </a:p>
          <a:p>
            <a:pPr marL="342900" indent="-342900">
              <a:spcAft>
                <a:spcPts val="0"/>
              </a:spcAft>
              <a:buAutoNum type="arabicPeriod"/>
            </a:pPr>
            <a:r>
              <a:rPr lang="en-US" b="0" dirty="0">
                <a:solidFill>
                  <a:schemeClr val="tx1"/>
                </a:solidFill>
              </a:rPr>
              <a:t>Observe interaction between child and family</a:t>
            </a:r>
          </a:p>
          <a:p>
            <a:pPr marL="342900" indent="-342900">
              <a:spcAft>
                <a:spcPts val="0"/>
              </a:spcAft>
              <a:buAutoNum type="arabicPeriod"/>
            </a:pPr>
            <a:r>
              <a:rPr lang="en-US" b="0" dirty="0">
                <a:solidFill>
                  <a:schemeClr val="tx1"/>
                </a:solidFill>
              </a:rPr>
              <a:t>Address the child directly (not look at the adult, sibling assistant or interpreter)</a:t>
            </a:r>
          </a:p>
          <a:p>
            <a:pPr marL="342900" indent="-342900">
              <a:spcAft>
                <a:spcPts val="0"/>
              </a:spcAft>
              <a:buAutoNum type="arabicPeriod"/>
            </a:pPr>
            <a:r>
              <a:rPr lang="en-US" b="0" dirty="0">
                <a:solidFill>
                  <a:schemeClr val="tx1"/>
                </a:solidFill>
              </a:rPr>
              <a:t>Adapt the mode of communication </a:t>
            </a:r>
          </a:p>
          <a:p>
            <a:pPr marL="342900" indent="-342900">
              <a:spcAft>
                <a:spcPts val="0"/>
              </a:spcAft>
              <a:buAutoNum type="arabicPeriod"/>
            </a:pPr>
            <a:r>
              <a:rPr lang="en-US" b="0" dirty="0">
                <a:solidFill>
                  <a:schemeClr val="tx1"/>
                </a:solidFill>
              </a:rPr>
              <a:t>Don’t be uncomfortable (pauses, fear)</a:t>
            </a:r>
          </a:p>
          <a:p>
            <a:pPr marL="342900" indent="-342900">
              <a:spcAft>
                <a:spcPts val="0"/>
              </a:spcAft>
              <a:buAutoNum type="arabicPeriod"/>
            </a:pPr>
            <a:r>
              <a:rPr lang="en-US" b="0" dirty="0">
                <a:solidFill>
                  <a:schemeClr val="tx1"/>
                </a:solidFill>
              </a:rPr>
              <a:t>Avoid communication by proxy (family member) </a:t>
            </a:r>
          </a:p>
          <a:p>
            <a:pPr marL="342900" indent="-342900">
              <a:spcAft>
                <a:spcPts val="0"/>
              </a:spcAft>
              <a:buAutoNum type="arabicPeriod"/>
            </a:pPr>
            <a:r>
              <a:rPr lang="en-US" b="0" dirty="0">
                <a:solidFill>
                  <a:schemeClr val="tx1"/>
                </a:solidFill>
              </a:rPr>
              <a:t>Form your own opinion!</a:t>
            </a:r>
          </a:p>
          <a:p>
            <a:endParaRPr lang="sv-SE" sz="2000" dirty="0"/>
          </a:p>
        </p:txBody>
      </p:sp>
      <p:sp>
        <p:nvSpPr>
          <p:cNvPr id="6" name="Platshållare för text 3"/>
          <p:cNvSpPr>
            <a:spLocks noGrp="1"/>
          </p:cNvSpPr>
          <p:nvPr>
            <p:ph type="body" sz="quarter" idx="13"/>
          </p:nvPr>
        </p:nvSpPr>
        <p:spPr>
          <a:xfrm>
            <a:off x="333121" y="344256"/>
            <a:ext cx="8282151" cy="363537"/>
          </a:xfrm>
        </p:spPr>
        <p:txBody>
          <a:bodyPr/>
          <a:lstStyle/>
          <a:p>
            <a:r>
              <a:rPr lang="en-US" b="1" dirty="0">
                <a:solidFill>
                  <a:schemeClr val="tx1"/>
                </a:solidFill>
              </a:rPr>
              <a:t>Meaningful participation and adapted communication</a:t>
            </a:r>
          </a:p>
        </p:txBody>
      </p:sp>
      <p:pic>
        <p:nvPicPr>
          <p:cNvPr id="1026" name="Picture 2" descr="Bildresultat fÃ¶r sign langu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292" y="4929998"/>
            <a:ext cx="3610708" cy="1928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978492" y="4405921"/>
            <a:ext cx="1926969" cy="461665"/>
          </a:xfrm>
          <a:prstGeom prst="rect">
            <a:avLst/>
          </a:prstGeom>
          <a:noFill/>
        </p:spPr>
        <p:txBody>
          <a:bodyPr wrap="square" lIns="0" tIns="0" rIns="0" bIns="0" rtlCol="0">
            <a:spAutoFit/>
          </a:bodyPr>
          <a:lstStyle/>
          <a:p>
            <a:r>
              <a:rPr lang="en-US" sz="1500" dirty="0">
                <a:solidFill>
                  <a:schemeClr val="tx2"/>
                </a:solidFill>
                <a:latin typeface="Gill Sans Infant Std"/>
                <a:cs typeface="Gill Sans Infant Std"/>
              </a:rPr>
              <a:t>South African sign language phrases </a:t>
            </a:r>
          </a:p>
        </p:txBody>
      </p:sp>
    </p:spTree>
    <p:extLst>
      <p:ext uri="{BB962C8B-B14F-4D97-AF65-F5344CB8AC3E}">
        <p14:creationId xmlns:p14="http://schemas.microsoft.com/office/powerpoint/2010/main" val="13878073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p:txBody>
          <a:bodyPr/>
          <a:lstStyle/>
          <a:p>
            <a:r>
              <a:rPr lang="en-US" sz="8800" dirty="0"/>
              <a:t>EDUCATION</a:t>
            </a:r>
          </a:p>
        </p:txBody>
      </p:sp>
      <p:sp>
        <p:nvSpPr>
          <p:cNvPr id="4" name="Platshållare för text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07886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5034513" y="1766626"/>
            <a:ext cx="3880887" cy="3751525"/>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4635" y="1704590"/>
            <a:ext cx="3886201" cy="3813561"/>
          </a:xfrm>
          <a:prstGeom prst="rect">
            <a:avLst/>
          </a:prstGeom>
        </p:spPr>
      </p:pic>
      <p:sp>
        <p:nvSpPr>
          <p:cNvPr id="7" name="Title 1"/>
          <p:cNvSpPr>
            <a:spLocks noGrp="1"/>
          </p:cNvSpPr>
          <p:nvPr>
            <p:ph type="title"/>
          </p:nvPr>
        </p:nvSpPr>
        <p:spPr>
          <a:xfrm>
            <a:off x="424635" y="537721"/>
            <a:ext cx="8282640" cy="634223"/>
          </a:xfrm>
        </p:spPr>
        <p:txBody>
          <a:bodyPr>
            <a:normAutofit/>
          </a:bodyPr>
          <a:lstStyle/>
          <a:p>
            <a:r>
              <a:rPr lang="en-US" sz="2700" dirty="0"/>
              <a:t>What this looks like in education</a:t>
            </a:r>
          </a:p>
        </p:txBody>
      </p:sp>
      <p:sp>
        <p:nvSpPr>
          <p:cNvPr id="8" name="Right Arrow 7"/>
          <p:cNvSpPr/>
          <p:nvPr/>
        </p:nvSpPr>
        <p:spPr>
          <a:xfrm>
            <a:off x="4414059" y="3361988"/>
            <a:ext cx="620455" cy="49876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Gill Sans Infant Std"/>
              <a:cs typeface="Gill Sans Infant Std"/>
            </a:endParaRPr>
          </a:p>
        </p:txBody>
      </p:sp>
      <p:sp>
        <p:nvSpPr>
          <p:cNvPr id="2" name="TextBox 1"/>
          <p:cNvSpPr txBox="1"/>
          <p:nvPr/>
        </p:nvSpPr>
        <p:spPr>
          <a:xfrm>
            <a:off x="4152209" y="5560267"/>
            <a:ext cx="6259483" cy="161583"/>
          </a:xfrm>
          <a:prstGeom prst="rect">
            <a:avLst/>
          </a:prstGeom>
          <a:noFill/>
        </p:spPr>
        <p:txBody>
          <a:bodyPr wrap="square" lIns="0" tIns="0" rIns="0" bIns="0" rtlCol="0">
            <a:spAutoFit/>
          </a:bodyPr>
          <a:lstStyle/>
          <a:p>
            <a:r>
              <a:rPr lang="en-US" sz="1050" i="1" dirty="0"/>
              <a:t>Source: </a:t>
            </a:r>
            <a:r>
              <a:rPr lang="en-US" sz="1050" dirty="0"/>
              <a:t>Sue Stubbs/Ingrid Lewis (2008) </a:t>
            </a:r>
            <a:r>
              <a:rPr lang="en-US" sz="1050" i="1" dirty="0"/>
              <a:t>Inclusive Education – Where there are few resources</a:t>
            </a:r>
            <a:endParaRPr lang="en-US" sz="900" dirty="0">
              <a:latin typeface="Gill Sans Infant Std"/>
              <a:cs typeface="Gill Sans Infant Std"/>
            </a:endParaRPr>
          </a:p>
        </p:txBody>
      </p:sp>
    </p:spTree>
    <p:custDataLst>
      <p:tags r:id="rId1"/>
    </p:custDataLst>
    <p:extLst>
      <p:ext uri="{BB962C8B-B14F-4D97-AF65-F5344CB8AC3E}">
        <p14:creationId xmlns:p14="http://schemas.microsoft.com/office/powerpoint/2010/main" val="1710473246"/>
      </p:ext>
    </p:extLst>
  </p:cSld>
  <p:clrMapOvr>
    <a:masterClrMapping/>
  </p:clrMapOvr>
  <mc:AlternateContent xmlns:mc="http://schemas.openxmlformats.org/markup-compatibility/2006" xmlns:p14="http://schemas.microsoft.com/office/powerpoint/2010/main">
    <mc:Choice Requires="p14">
      <p:transition spd="slow" p14:dur="2000" advTm="51300"/>
    </mc:Choice>
    <mc:Fallback xmlns="">
      <p:transition spd="slow" advTm="51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47" y="709557"/>
            <a:ext cx="8282640" cy="380175"/>
          </a:xfrm>
        </p:spPr>
        <p:txBody>
          <a:bodyPr>
            <a:noAutofit/>
          </a:bodyPr>
          <a:lstStyle/>
          <a:p>
            <a:r>
              <a:rPr lang="en-US" sz="2400" dirty="0"/>
              <a:t>Barriers in education</a:t>
            </a:r>
          </a:p>
        </p:txBody>
      </p:sp>
      <p:sp>
        <p:nvSpPr>
          <p:cNvPr id="3" name="Content Placeholder 2"/>
          <p:cNvSpPr>
            <a:spLocks noGrp="1"/>
          </p:cNvSpPr>
          <p:nvPr>
            <p:ph idx="1"/>
          </p:nvPr>
        </p:nvSpPr>
        <p:spPr>
          <a:xfrm>
            <a:off x="431147" y="2057400"/>
            <a:ext cx="3968009" cy="3530204"/>
          </a:xfrm>
        </p:spPr>
        <p:txBody>
          <a:bodyPr/>
          <a:lstStyle/>
          <a:p>
            <a:r>
              <a:rPr lang="en-US" sz="2100" b="0" dirty="0">
                <a:solidFill>
                  <a:schemeClr val="tx1"/>
                </a:solidFill>
              </a:rPr>
              <a:t>Children with disabilities are:</a:t>
            </a:r>
          </a:p>
          <a:p>
            <a:pPr marL="214313" indent="-214313">
              <a:buFont typeface="Arial" panose="020B0604020202020204" pitchFamily="34" charset="0"/>
              <a:buChar char="•"/>
            </a:pPr>
            <a:r>
              <a:rPr lang="en-US" sz="2100" b="0" dirty="0">
                <a:solidFill>
                  <a:schemeClr val="tx1"/>
                </a:solidFill>
              </a:rPr>
              <a:t>Less likely to enroll in school</a:t>
            </a:r>
          </a:p>
          <a:p>
            <a:pPr marL="214313" indent="-214313">
              <a:buFont typeface="Arial" panose="020B0604020202020204" pitchFamily="34" charset="0"/>
              <a:buChar char="•"/>
            </a:pPr>
            <a:r>
              <a:rPr lang="en-US" sz="2100" b="0" dirty="0">
                <a:solidFill>
                  <a:schemeClr val="tx1"/>
                </a:solidFill>
              </a:rPr>
              <a:t>Less likely to complete school </a:t>
            </a:r>
          </a:p>
          <a:p>
            <a:pPr marL="214313" indent="-214313">
              <a:buFont typeface="Arial" panose="020B0604020202020204" pitchFamily="34" charset="0"/>
              <a:buChar char="•"/>
            </a:pPr>
            <a:r>
              <a:rPr lang="en-US" sz="2100" b="0" dirty="0">
                <a:solidFill>
                  <a:schemeClr val="tx1"/>
                </a:solidFill>
              </a:rPr>
              <a:t>More likely to be left out of education sector plans</a:t>
            </a:r>
          </a:p>
          <a:p>
            <a:pPr marL="214313" indent="-214313">
              <a:buFont typeface="Arial" panose="020B0604020202020204" pitchFamily="34" charset="0"/>
              <a:buChar char="•"/>
            </a:pPr>
            <a:r>
              <a:rPr lang="en-US" sz="2100" b="0" dirty="0">
                <a:solidFill>
                  <a:schemeClr val="tx1"/>
                </a:solidFill>
              </a:rPr>
              <a:t>Less likely to have a teacher trained to support their learning needs</a:t>
            </a:r>
          </a:p>
          <a:p>
            <a:pPr marL="214313" indent="-214313">
              <a:buFont typeface="Arial" panose="020B0604020202020204" pitchFamily="34" charset="0"/>
              <a:buChar char="•"/>
            </a:pPr>
            <a:endParaRPr lang="en-US" sz="1500" b="0" dirty="0">
              <a:solidFill>
                <a:schemeClr val="tx1"/>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99156" y="1971085"/>
            <a:ext cx="4527396" cy="331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7396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601579"/>
            <a:ext cx="8282640" cy="506900"/>
          </a:xfrm>
        </p:spPr>
        <p:txBody>
          <a:bodyPr>
            <a:normAutofit/>
          </a:bodyPr>
          <a:lstStyle/>
          <a:p>
            <a:r>
              <a:rPr lang="en-US" sz="2400" dirty="0"/>
              <a:t>Benefits of inclusive education</a:t>
            </a:r>
          </a:p>
        </p:txBody>
      </p:sp>
      <p:sp>
        <p:nvSpPr>
          <p:cNvPr id="3" name="Content Placeholder 2"/>
          <p:cNvSpPr>
            <a:spLocks noGrp="1"/>
          </p:cNvSpPr>
          <p:nvPr>
            <p:ph idx="1"/>
          </p:nvPr>
        </p:nvSpPr>
        <p:spPr/>
        <p:txBody>
          <a:bodyPr/>
          <a:lstStyle/>
          <a:p>
            <a:pPr marL="257175" indent="-257175">
              <a:buFont typeface="Arial" panose="020B0604020202020204" pitchFamily="34" charset="0"/>
              <a:buChar char="•"/>
            </a:pPr>
            <a:r>
              <a:rPr lang="en-US" sz="2400" b="0" dirty="0">
                <a:solidFill>
                  <a:schemeClr val="tx1"/>
                </a:solidFill>
              </a:rPr>
              <a:t>Quality inclusive education can lead to stronger learning outcomes for both children with disabilities AND children without disabilities</a:t>
            </a:r>
          </a:p>
          <a:p>
            <a:pPr marL="257175" indent="-257175">
              <a:buFont typeface="Arial" panose="020B0604020202020204" pitchFamily="34" charset="0"/>
              <a:buChar char="•"/>
            </a:pPr>
            <a:r>
              <a:rPr lang="en-US" sz="2400" b="0" dirty="0">
                <a:solidFill>
                  <a:schemeClr val="tx1"/>
                </a:solidFill>
              </a:rPr>
              <a:t>Enhances social inclusion</a:t>
            </a:r>
          </a:p>
          <a:p>
            <a:pPr marL="257175" indent="-257175">
              <a:buFont typeface="Arial" panose="020B0604020202020204" pitchFamily="34" charset="0"/>
              <a:buChar char="•"/>
            </a:pPr>
            <a:r>
              <a:rPr lang="en-US" sz="2400" b="0" dirty="0">
                <a:solidFill>
                  <a:schemeClr val="tx1"/>
                </a:solidFill>
              </a:rPr>
              <a:t>Provides children the opportunity to go to school in their community</a:t>
            </a:r>
          </a:p>
          <a:p>
            <a:pPr marL="257175" indent="-257175">
              <a:buFont typeface="Arial" panose="020B0604020202020204" pitchFamily="34" charset="0"/>
              <a:buChar char="•"/>
            </a:pPr>
            <a:r>
              <a:rPr lang="en-US" sz="2400" b="0" dirty="0">
                <a:solidFill>
                  <a:schemeClr val="tx1"/>
                </a:solidFill>
              </a:rPr>
              <a:t>Contributes to the “spirit of understanding, peace, tolerance, equality, and friendship” (a component of the right to education)</a:t>
            </a:r>
          </a:p>
          <a:p>
            <a:endParaRPr lang="en-US" dirty="0"/>
          </a:p>
        </p:txBody>
      </p:sp>
    </p:spTree>
    <p:extLst>
      <p:ext uri="{BB962C8B-B14F-4D97-AF65-F5344CB8AC3E}">
        <p14:creationId xmlns:p14="http://schemas.microsoft.com/office/powerpoint/2010/main" val="3908183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3535" y="464172"/>
            <a:ext cx="8282640" cy="634223"/>
          </a:xfrm>
        </p:spPr>
        <p:txBody>
          <a:bodyPr>
            <a:normAutofit/>
          </a:bodyPr>
          <a:lstStyle/>
          <a:p>
            <a:r>
              <a:rPr lang="en-US" sz="2700" dirty="0"/>
              <a:t>Example of disability inclusion: Literacy Boost</a:t>
            </a:r>
          </a:p>
        </p:txBody>
      </p:sp>
      <p:graphicFrame>
        <p:nvGraphicFramePr>
          <p:cNvPr id="3" name="Diagram 2"/>
          <p:cNvGraphicFramePr/>
          <p:nvPr/>
        </p:nvGraphicFramePr>
        <p:xfrm>
          <a:off x="2146605" y="1643719"/>
          <a:ext cx="5016500" cy="4222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le 3"/>
          <p:cNvSpPr/>
          <p:nvPr/>
        </p:nvSpPr>
        <p:spPr>
          <a:xfrm>
            <a:off x="602434" y="1873250"/>
            <a:ext cx="2636066" cy="1574800"/>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Gill Sans Infant Std"/>
                <a:cs typeface="Gill Sans Infant Std"/>
              </a:rPr>
              <a:t>Are teachers trained to expect and support diverse learning needs in their classroom (i.e. SNAP)?</a:t>
            </a:r>
          </a:p>
        </p:txBody>
      </p:sp>
      <p:sp>
        <p:nvSpPr>
          <p:cNvPr id="9" name="Rounded Rectangle 8"/>
          <p:cNvSpPr/>
          <p:nvPr/>
        </p:nvSpPr>
        <p:spPr>
          <a:xfrm>
            <a:off x="602434" y="3993373"/>
            <a:ext cx="2636066" cy="1574800"/>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Gill Sans Infant Std"/>
                <a:cs typeface="Gill Sans Infant Std"/>
              </a:rPr>
              <a:t>Do book banks include diverse materials in terms of content (i.e. about different types of children) and format (i.e. large print, tactile, etc.)?</a:t>
            </a:r>
          </a:p>
        </p:txBody>
      </p:sp>
      <p:sp>
        <p:nvSpPr>
          <p:cNvPr id="10" name="Rounded Rectangle 9"/>
          <p:cNvSpPr/>
          <p:nvPr/>
        </p:nvSpPr>
        <p:spPr>
          <a:xfrm>
            <a:off x="6071209" y="1873250"/>
            <a:ext cx="2636066" cy="1574800"/>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Gill Sans Infant Std"/>
                <a:cs typeface="Gill Sans Infant Std"/>
              </a:rPr>
              <a:t>Do reading camps and parent training proactively work with OPDs to seek out and include children with disabilities and their families?</a:t>
            </a:r>
          </a:p>
        </p:txBody>
      </p:sp>
      <p:sp>
        <p:nvSpPr>
          <p:cNvPr id="11" name="Rounded Rectangle 10"/>
          <p:cNvSpPr/>
          <p:nvPr/>
        </p:nvSpPr>
        <p:spPr>
          <a:xfrm>
            <a:off x="6071209" y="3993374"/>
            <a:ext cx="2636066" cy="1574800"/>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latin typeface="Gill Sans Infant Std"/>
                <a:cs typeface="Gill Sans Infant Std"/>
              </a:rPr>
              <a:t>Do reading assessments account for children with disabilities and disaggregate data to identify learning inequities?</a:t>
            </a:r>
          </a:p>
        </p:txBody>
      </p:sp>
    </p:spTree>
    <p:custDataLst>
      <p:tags r:id="rId1"/>
    </p:custDataLst>
    <p:extLst>
      <p:ext uri="{BB962C8B-B14F-4D97-AF65-F5344CB8AC3E}">
        <p14:creationId xmlns:p14="http://schemas.microsoft.com/office/powerpoint/2010/main" val="2202286006"/>
      </p:ext>
    </p:extLst>
  </p:cSld>
  <p:clrMapOvr>
    <a:masterClrMapping/>
  </p:clrMapOvr>
  <mc:AlternateContent xmlns:mc="http://schemas.openxmlformats.org/markup-compatibility/2006" xmlns:p14="http://schemas.microsoft.com/office/powerpoint/2010/main">
    <mc:Choice Requires="p14">
      <p:transition spd="slow" p14:dur="2000" advTm="100175"/>
    </mc:Choice>
    <mc:Fallback xmlns="">
      <p:transition spd="slow" advTm="1001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3FDE51E-0052-334C-A4B2-C567FE9F326F}" type="slidenum">
              <a:rPr lang="en-US" smtClean="0"/>
              <a:t>11</a:t>
            </a:fld>
            <a:endParaRPr lang="en-US"/>
          </a:p>
        </p:txBody>
      </p:sp>
      <p:pic>
        <p:nvPicPr>
          <p:cNvPr id="8" name="Bildobjekt 7"/>
          <p:cNvPicPr>
            <a:picLocks noChangeAspect="1"/>
          </p:cNvPicPr>
          <p:nvPr/>
        </p:nvPicPr>
        <p:blipFill>
          <a:blip r:embed="rId3"/>
          <a:stretch>
            <a:fillRect/>
          </a:stretch>
        </p:blipFill>
        <p:spPr>
          <a:xfrm>
            <a:off x="431147" y="620688"/>
            <a:ext cx="6162675" cy="485775"/>
          </a:xfrm>
          <a:prstGeom prst="rect">
            <a:avLst/>
          </a:prstGeom>
        </p:spPr>
      </p:pic>
      <p:sp>
        <p:nvSpPr>
          <p:cNvPr id="9" name="Platshållare för innehåll 2"/>
          <p:cNvSpPr txBox="1">
            <a:spLocks/>
          </p:cNvSpPr>
          <p:nvPr/>
        </p:nvSpPr>
        <p:spPr>
          <a:xfrm>
            <a:off x="323528" y="1268760"/>
            <a:ext cx="8694088" cy="511256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What we commit to: </a:t>
            </a:r>
          </a:p>
          <a:p>
            <a:pPr marL="285750" indent="-285750">
              <a:buFont typeface="Arial" panose="020B0604020202020204" pitchFamily="34" charset="0"/>
              <a:buChar char="•"/>
            </a:pPr>
            <a:r>
              <a:rPr lang="en-US" sz="1600" dirty="0">
                <a:solidFill>
                  <a:schemeClr val="tx1"/>
                </a:solidFill>
              </a:rPr>
              <a:t>Plan and design </a:t>
            </a:r>
            <a:r>
              <a:rPr lang="en-US" sz="1600" b="0" dirty="0" err="1">
                <a:solidFill>
                  <a:schemeClr val="tx1"/>
                </a:solidFill>
              </a:rPr>
              <a:t>programmes</a:t>
            </a:r>
            <a:r>
              <a:rPr lang="en-US" sz="1600" b="0" dirty="0">
                <a:solidFill>
                  <a:schemeClr val="tx1"/>
                </a:solidFill>
              </a:rPr>
              <a:t> to eliminate root causes, barriers and rights violations  </a:t>
            </a:r>
          </a:p>
          <a:p>
            <a:pPr marL="285750" indent="-285750">
              <a:buFont typeface="Arial" panose="020B0604020202020204" pitchFamily="34" charset="0"/>
              <a:buChar char="•"/>
            </a:pPr>
            <a:r>
              <a:rPr lang="en-US" sz="1600" b="0" dirty="0">
                <a:solidFill>
                  <a:schemeClr val="tx1"/>
                </a:solidFill>
              </a:rPr>
              <a:t>Increase </a:t>
            </a:r>
            <a:r>
              <a:rPr lang="en-US" sz="1600" dirty="0">
                <a:solidFill>
                  <a:schemeClr val="tx1"/>
                </a:solidFill>
              </a:rPr>
              <a:t>knowledge</a:t>
            </a:r>
            <a:r>
              <a:rPr lang="en-US" sz="1600" b="0" dirty="0">
                <a:solidFill>
                  <a:schemeClr val="tx1"/>
                </a:solidFill>
              </a:rPr>
              <a:t> about the rights of adults and children with disabilities</a:t>
            </a:r>
          </a:p>
          <a:p>
            <a:pPr marL="285750" indent="-285750">
              <a:buFont typeface="Arial" panose="020B0604020202020204" pitchFamily="34" charset="0"/>
              <a:buChar char="•"/>
            </a:pPr>
            <a:r>
              <a:rPr lang="en-US" sz="1600" b="0" dirty="0">
                <a:solidFill>
                  <a:schemeClr val="tx1"/>
                </a:solidFill>
              </a:rPr>
              <a:t>Identify children with disabilities and prioritize </a:t>
            </a:r>
            <a:r>
              <a:rPr lang="en-US" sz="1600" dirty="0">
                <a:solidFill>
                  <a:schemeClr val="tx1"/>
                </a:solidFill>
              </a:rPr>
              <a:t>early intervention </a:t>
            </a:r>
            <a:r>
              <a:rPr lang="en-US" sz="1600" b="0" dirty="0">
                <a:solidFill>
                  <a:schemeClr val="tx1"/>
                </a:solidFill>
              </a:rPr>
              <a:t>services </a:t>
            </a:r>
          </a:p>
          <a:p>
            <a:pPr marL="285750" indent="-285750">
              <a:buFont typeface="Arial" panose="020B0604020202020204" pitchFamily="34" charset="0"/>
              <a:buChar char="•"/>
            </a:pPr>
            <a:r>
              <a:rPr lang="en-US" sz="1600" b="0" dirty="0">
                <a:solidFill>
                  <a:schemeClr val="tx1"/>
                </a:solidFill>
              </a:rPr>
              <a:t>Work with entire </a:t>
            </a:r>
            <a:r>
              <a:rPr lang="en-US" sz="1600" dirty="0">
                <a:solidFill>
                  <a:schemeClr val="tx1"/>
                </a:solidFill>
              </a:rPr>
              <a:t>families </a:t>
            </a:r>
          </a:p>
        </p:txBody>
      </p:sp>
      <p:pic>
        <p:nvPicPr>
          <p:cNvPr id="14" name="Bildobjekt 13"/>
          <p:cNvPicPr>
            <a:picLocks noChangeAspect="1"/>
          </p:cNvPicPr>
          <p:nvPr/>
        </p:nvPicPr>
        <p:blipFill rotWithShape="1">
          <a:blip r:embed="rId4"/>
          <a:srcRect t="10706" r="865"/>
          <a:stretch/>
        </p:blipFill>
        <p:spPr>
          <a:xfrm>
            <a:off x="1340674" y="3081277"/>
            <a:ext cx="3078277" cy="3300051"/>
          </a:xfrm>
          <a:prstGeom prst="rect">
            <a:avLst/>
          </a:prstGeom>
        </p:spPr>
      </p:pic>
      <p:sp>
        <p:nvSpPr>
          <p:cNvPr id="10"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1"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pic>
        <p:nvPicPr>
          <p:cNvPr id="4" name="Bildobjekt 3"/>
          <p:cNvPicPr>
            <a:picLocks noChangeAspect="1"/>
          </p:cNvPicPr>
          <p:nvPr/>
        </p:nvPicPr>
        <p:blipFill>
          <a:blip r:embed="rId5"/>
          <a:stretch>
            <a:fillRect/>
          </a:stretch>
        </p:blipFill>
        <p:spPr>
          <a:xfrm>
            <a:off x="5048816" y="2744336"/>
            <a:ext cx="2800350" cy="3486150"/>
          </a:xfrm>
          <a:prstGeom prst="rect">
            <a:avLst/>
          </a:prstGeom>
        </p:spPr>
      </p:pic>
    </p:spTree>
    <p:extLst>
      <p:ext uri="{BB962C8B-B14F-4D97-AF65-F5344CB8AC3E}">
        <p14:creationId xmlns:p14="http://schemas.microsoft.com/office/powerpoint/2010/main" val="15871050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07" y="709625"/>
            <a:ext cx="8282640" cy="380175"/>
          </a:xfrm>
        </p:spPr>
        <p:txBody>
          <a:bodyPr>
            <a:noAutofit/>
          </a:bodyPr>
          <a:lstStyle/>
          <a:p>
            <a:r>
              <a:rPr lang="en-US" sz="2700" dirty="0"/>
              <a:t>Example of disability inclusion: SNAP</a:t>
            </a:r>
          </a:p>
        </p:txBody>
      </p:sp>
      <p:graphicFrame>
        <p:nvGraphicFramePr>
          <p:cNvPr id="5" name="Content Placeholder 4"/>
          <p:cNvGraphicFramePr>
            <a:graphicFrameLocks noGrp="1"/>
          </p:cNvGraphicFramePr>
          <p:nvPr>
            <p:ph idx="1"/>
          </p:nvPr>
        </p:nvGraphicFramePr>
        <p:xfrm>
          <a:off x="431007" y="2057400"/>
          <a:ext cx="8276035" cy="3530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6177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4695" y="570884"/>
            <a:ext cx="8282640" cy="678110"/>
          </a:xfrm>
        </p:spPr>
        <p:txBody>
          <a:bodyPr>
            <a:normAutofit/>
          </a:bodyPr>
          <a:lstStyle/>
          <a:p>
            <a:r>
              <a:rPr lang="en-US" sz="2400" dirty="0"/>
              <a:t>Remember!</a:t>
            </a:r>
            <a:endParaRPr lang="en-US" sz="2400" dirty="0">
              <a:latin typeface="Trade Gothic LT Com Cn"/>
            </a:endParaRPr>
          </a:p>
        </p:txBody>
      </p:sp>
      <p:sp>
        <p:nvSpPr>
          <p:cNvPr id="78" name="Rektangel 77"/>
          <p:cNvSpPr/>
          <p:nvPr/>
        </p:nvSpPr>
        <p:spPr>
          <a:xfrm>
            <a:off x="4639713" y="4203277"/>
            <a:ext cx="2779085" cy="723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733425">
              <a:lnSpc>
                <a:spcPct val="90000"/>
              </a:lnSpc>
              <a:spcBef>
                <a:spcPct val="0"/>
              </a:spcBef>
              <a:spcAft>
                <a:spcPct val="35000"/>
              </a:spcAft>
              <a:defRPr/>
            </a:pPr>
            <a:r>
              <a:rPr lang="en-US" sz="1050" dirty="0">
                <a:solidFill>
                  <a:srgbClr val="FFFFFF"/>
                </a:solidFill>
                <a:latin typeface="Gill Sans MT"/>
              </a:rPr>
              <a:t>In</a:t>
            </a:r>
            <a:endParaRPr lang="en-US" sz="1050" dirty="0">
              <a:solidFill>
                <a:srgbClr val="FFFFFF"/>
              </a:solidFill>
              <a:latin typeface="Gill Sans"/>
            </a:endParaRPr>
          </a:p>
        </p:txBody>
      </p:sp>
      <p:sp>
        <p:nvSpPr>
          <p:cNvPr id="7" name="textruta 75"/>
          <p:cNvSpPr txBox="1"/>
          <p:nvPr/>
        </p:nvSpPr>
        <p:spPr>
          <a:xfrm>
            <a:off x="242047" y="1824775"/>
            <a:ext cx="8877905" cy="4016484"/>
          </a:xfrm>
          <a:prstGeom prst="rect">
            <a:avLst/>
          </a:prstGeom>
          <a:noFill/>
        </p:spPr>
        <p:txBody>
          <a:bodyPr wrap="square" lIns="0" tIns="0" rIns="0" bIns="0" rtlCol="0">
            <a:spAutoFit/>
          </a:bodyPr>
          <a:lstStyle/>
          <a:p>
            <a:r>
              <a:rPr lang="en-US" sz="2100" dirty="0">
                <a:latin typeface="Gill Sans Infant Std" panose="020B0502020104020203" pitchFamily="34" charset="0"/>
              </a:rPr>
              <a:t>Children with disabilities are a </a:t>
            </a:r>
            <a:r>
              <a:rPr lang="en-US" sz="2100" b="1" dirty="0">
                <a:latin typeface="Gill Sans Infant Std" panose="020B0502020104020203" pitchFamily="34" charset="0"/>
              </a:rPr>
              <a:t>very diverse </a:t>
            </a:r>
            <a:r>
              <a:rPr lang="en-US" sz="2100" dirty="0">
                <a:latin typeface="Gill Sans Infant Std" panose="020B0502020104020203" pitchFamily="34" charset="0"/>
              </a:rPr>
              <a:t>group – there is no single adaptation that will ensure that all children with disabilities are included</a:t>
            </a:r>
          </a:p>
          <a:p>
            <a:endParaRPr lang="en-US" sz="2100" dirty="0">
              <a:latin typeface="Gill Sans Infant Std" panose="020B0502020104020203" pitchFamily="34" charset="0"/>
            </a:endParaRPr>
          </a:p>
          <a:p>
            <a:endParaRPr lang="en-US" sz="2100" dirty="0">
              <a:latin typeface="Gill Sans Infant Std" panose="020B0502020104020203" pitchFamily="34" charset="0"/>
            </a:endParaRPr>
          </a:p>
          <a:p>
            <a:endParaRPr lang="en-US" sz="2100" dirty="0">
              <a:latin typeface="Gill Sans Infant Std" panose="020B0502020104020203" pitchFamily="34" charset="0"/>
            </a:endParaRPr>
          </a:p>
          <a:p>
            <a:endParaRPr lang="en-US" sz="2100" dirty="0">
              <a:latin typeface="Gill Sans Infant Std" panose="020B0502020104020203" pitchFamily="34" charset="0"/>
            </a:endParaRPr>
          </a:p>
          <a:p>
            <a:endParaRPr lang="en-US" sz="2100" dirty="0">
              <a:latin typeface="Gill Sans Infant Std" panose="020B0502020104020203" pitchFamily="34" charset="0"/>
            </a:endParaRPr>
          </a:p>
          <a:p>
            <a:pPr algn="ctr"/>
            <a:endParaRPr lang="en-US" sz="2100" dirty="0">
              <a:latin typeface="Gill Sans Infant Std" panose="020B0502020104020203" pitchFamily="34" charset="0"/>
            </a:endParaRPr>
          </a:p>
          <a:p>
            <a:pPr algn="ctr"/>
            <a:endParaRPr lang="en-US" sz="2100" b="1" dirty="0">
              <a:solidFill>
                <a:schemeClr val="tx2"/>
              </a:solidFill>
              <a:latin typeface="Gill Sans Infant Std" panose="020B0502020104020203" pitchFamily="34" charset="0"/>
            </a:endParaRPr>
          </a:p>
          <a:p>
            <a:pPr algn="ctr"/>
            <a:endParaRPr lang="en-US" sz="1200" b="1" dirty="0">
              <a:solidFill>
                <a:schemeClr val="tx2"/>
              </a:solidFill>
              <a:latin typeface="Gill Sans Infant Std" panose="020B0502020104020203" pitchFamily="34" charset="0"/>
            </a:endParaRPr>
          </a:p>
          <a:p>
            <a:pPr algn="ctr"/>
            <a:r>
              <a:rPr lang="en-US" sz="2100" b="1" dirty="0">
                <a:solidFill>
                  <a:schemeClr val="tx2"/>
                </a:solidFill>
                <a:latin typeface="Gill Sans Infant Std" panose="020B0502020104020203" pitchFamily="34" charset="0"/>
              </a:rPr>
              <a:t>Instead, we must build programs that are accessible, and flexible to meet different needs of different beneficiaries</a:t>
            </a:r>
            <a:endParaRPr lang="en-US" b="1" dirty="0">
              <a:solidFill>
                <a:schemeClr val="tx2"/>
              </a:solidFill>
              <a:latin typeface="Gill Sans Infant Std" panose="020B0502020104020203" pitchFamily="34" charset="0"/>
            </a:endParaRPr>
          </a:p>
          <a:p>
            <a:endParaRPr lang="en-US" dirty="0">
              <a:latin typeface="Gill Sans Infant Std" panose="020B0502020104020203" pitchFamily="34" charset="0"/>
            </a:endParaRPr>
          </a:p>
        </p:txBody>
      </p:sp>
      <p:sp>
        <p:nvSpPr>
          <p:cNvPr id="9" name="textruta 8"/>
          <p:cNvSpPr txBox="1"/>
          <p:nvPr/>
        </p:nvSpPr>
        <p:spPr>
          <a:xfrm>
            <a:off x="67284" y="2634208"/>
            <a:ext cx="2097519" cy="1938992"/>
          </a:xfrm>
          <a:prstGeom prst="rect">
            <a:avLst/>
          </a:prstGeom>
          <a:solidFill>
            <a:schemeClr val="accent6">
              <a:lumMod val="60000"/>
              <a:lumOff val="40000"/>
            </a:schemeClr>
          </a:solidFill>
        </p:spPr>
        <p:txBody>
          <a:bodyPr wrap="square" lIns="0" tIns="0" rIns="0" bIns="0" rtlCol="0">
            <a:spAutoFit/>
          </a:bodyPr>
          <a:lstStyle/>
          <a:p>
            <a:r>
              <a:rPr lang="en-US" b="1" dirty="0">
                <a:solidFill>
                  <a:schemeClr val="tx2"/>
                </a:solidFill>
                <a:latin typeface="Gill Sans Infant Std" panose="020B0502020104020203" pitchFamily="34" charset="0"/>
              </a:rPr>
              <a:t>Physical: </a:t>
            </a:r>
            <a:r>
              <a:rPr lang="en-US" dirty="0">
                <a:latin typeface="Gill Sans Infant Std" panose="020B0502020104020203" pitchFamily="34" charset="0"/>
              </a:rPr>
              <a:t>movement and/or appearance</a:t>
            </a:r>
          </a:p>
          <a:p>
            <a:pPr marL="214313" indent="-214313">
              <a:buFont typeface="Arial" panose="020B0604020202020204" pitchFamily="34" charset="0"/>
              <a:buChar char="•"/>
            </a:pPr>
            <a:r>
              <a:rPr lang="en-US" dirty="0">
                <a:latin typeface="Gill Sans Infant Std" panose="020B0502020104020203" pitchFamily="34" charset="0"/>
              </a:rPr>
              <a:t>Spinal cord injury- paraplegia, quadriplegia </a:t>
            </a:r>
          </a:p>
          <a:p>
            <a:pPr marL="214313" indent="-214313">
              <a:buFont typeface="Arial" panose="020B0604020202020204" pitchFamily="34" charset="0"/>
              <a:buChar char="•"/>
            </a:pPr>
            <a:r>
              <a:rPr lang="en-US" dirty="0">
                <a:latin typeface="Gill Sans Infant Std" panose="020B0502020104020203" pitchFamily="34" charset="0"/>
              </a:rPr>
              <a:t>Loss of limb</a:t>
            </a:r>
          </a:p>
          <a:p>
            <a:pPr marL="214313" indent="-214313">
              <a:buFont typeface="Arial" panose="020B0604020202020204" pitchFamily="34" charset="0"/>
              <a:buChar char="•"/>
            </a:pPr>
            <a:r>
              <a:rPr lang="en-US" dirty="0">
                <a:latin typeface="Gill Sans Infant Std" panose="020B0502020104020203" pitchFamily="34" charset="0"/>
              </a:rPr>
              <a:t>Dwarfism </a:t>
            </a:r>
          </a:p>
        </p:txBody>
      </p:sp>
      <p:sp>
        <p:nvSpPr>
          <p:cNvPr id="11" name="textruta 9"/>
          <p:cNvSpPr txBox="1"/>
          <p:nvPr/>
        </p:nvSpPr>
        <p:spPr>
          <a:xfrm>
            <a:off x="7011187" y="2631393"/>
            <a:ext cx="2108765" cy="1938992"/>
          </a:xfrm>
          <a:prstGeom prst="rect">
            <a:avLst/>
          </a:prstGeom>
          <a:solidFill>
            <a:schemeClr val="accent6">
              <a:lumMod val="60000"/>
              <a:lumOff val="40000"/>
            </a:schemeClr>
          </a:solidFill>
        </p:spPr>
        <p:txBody>
          <a:bodyPr wrap="square" lIns="0" tIns="0" rIns="0" bIns="0" rtlCol="0">
            <a:spAutoFit/>
          </a:bodyPr>
          <a:lstStyle/>
          <a:p>
            <a:r>
              <a:rPr lang="en-US" b="1" dirty="0">
                <a:solidFill>
                  <a:schemeClr val="tx2"/>
                </a:solidFill>
                <a:latin typeface="Gill Sans Infant Std" panose="020B0502020104020203" pitchFamily="34" charset="0"/>
              </a:rPr>
              <a:t>Neurological: </a:t>
            </a:r>
            <a:r>
              <a:rPr lang="en-US" dirty="0">
                <a:latin typeface="Gill Sans Infant Std" panose="020B0502020104020203" pitchFamily="34" charset="0"/>
              </a:rPr>
              <a:t>nervous system, speech, muscles, memory, and learning</a:t>
            </a:r>
          </a:p>
          <a:p>
            <a:pPr marL="214313" indent="-214313">
              <a:buFont typeface="Arial" panose="020B0604020202020204" pitchFamily="34" charset="0"/>
              <a:buChar char="•"/>
            </a:pPr>
            <a:r>
              <a:rPr lang="en-US" dirty="0">
                <a:latin typeface="Gill Sans Infant Std" panose="020B0502020104020203" pitchFamily="34" charset="0"/>
              </a:rPr>
              <a:t>Epilepsy </a:t>
            </a:r>
          </a:p>
          <a:p>
            <a:pPr marL="214313" indent="-214313">
              <a:buFont typeface="Arial" panose="020B0604020202020204" pitchFamily="34" charset="0"/>
              <a:buChar char="•"/>
            </a:pPr>
            <a:r>
              <a:rPr lang="en-US" dirty="0">
                <a:latin typeface="Gill Sans Infant Std" panose="020B0502020104020203" pitchFamily="34" charset="0"/>
              </a:rPr>
              <a:t>Autism Spectrum </a:t>
            </a:r>
          </a:p>
          <a:p>
            <a:pPr marL="214313" indent="-214313">
              <a:buFont typeface="Arial" panose="020B0604020202020204" pitchFamily="34" charset="0"/>
              <a:buChar char="•"/>
            </a:pPr>
            <a:r>
              <a:rPr lang="en-US" dirty="0">
                <a:latin typeface="Gill Sans Infant Std" panose="020B0502020104020203" pitchFamily="34" charset="0"/>
              </a:rPr>
              <a:t>Dyslexia</a:t>
            </a:r>
          </a:p>
        </p:txBody>
      </p:sp>
      <p:sp>
        <p:nvSpPr>
          <p:cNvPr id="12" name="textruta 10"/>
          <p:cNvSpPr txBox="1"/>
          <p:nvPr/>
        </p:nvSpPr>
        <p:spPr>
          <a:xfrm>
            <a:off x="2388695" y="2631393"/>
            <a:ext cx="2097519" cy="1892826"/>
          </a:xfrm>
          <a:prstGeom prst="rect">
            <a:avLst/>
          </a:prstGeom>
          <a:solidFill>
            <a:schemeClr val="accent6">
              <a:lumMod val="60000"/>
              <a:lumOff val="40000"/>
            </a:schemeClr>
          </a:solidFill>
        </p:spPr>
        <p:txBody>
          <a:bodyPr wrap="square" lIns="0" tIns="0" rIns="0" bIns="0" rtlCol="0">
            <a:spAutoFit/>
          </a:bodyPr>
          <a:lstStyle/>
          <a:p>
            <a:r>
              <a:rPr lang="en-US" b="1" dirty="0">
                <a:solidFill>
                  <a:schemeClr val="tx2"/>
                </a:solidFill>
                <a:latin typeface="Gill Sans Infant Std" panose="020B0502020104020203" pitchFamily="34" charset="0"/>
              </a:rPr>
              <a:t>Sensory: </a:t>
            </a:r>
            <a:r>
              <a:rPr lang="en-US" dirty="0">
                <a:latin typeface="Gill Sans Infant Std" panose="020B0502020104020203" pitchFamily="34" charset="0"/>
              </a:rPr>
              <a:t>feeling and sensation</a:t>
            </a:r>
          </a:p>
          <a:p>
            <a:pPr marL="214313" indent="-214313">
              <a:buFont typeface="Arial" panose="020B0604020202020204" pitchFamily="34" charset="0"/>
              <a:buChar char="•"/>
            </a:pPr>
            <a:r>
              <a:rPr lang="en-US" dirty="0">
                <a:latin typeface="Gill Sans Infant Std" panose="020B0502020104020203" pitchFamily="34" charset="0"/>
              </a:rPr>
              <a:t>Blindness</a:t>
            </a:r>
          </a:p>
          <a:p>
            <a:pPr marL="214313" indent="-214313">
              <a:buFont typeface="Arial" panose="020B0604020202020204" pitchFamily="34" charset="0"/>
              <a:buChar char="•"/>
            </a:pPr>
            <a:r>
              <a:rPr lang="en-US" dirty="0">
                <a:latin typeface="Gill Sans Infant Std" panose="020B0502020104020203" pitchFamily="34" charset="0"/>
              </a:rPr>
              <a:t>Low vision </a:t>
            </a:r>
          </a:p>
          <a:p>
            <a:pPr marL="214313" indent="-214313">
              <a:buFont typeface="Arial" panose="020B0604020202020204" pitchFamily="34" charset="0"/>
              <a:buChar char="•"/>
            </a:pPr>
            <a:r>
              <a:rPr lang="en-US" dirty="0">
                <a:latin typeface="Gill Sans Infant Std" panose="020B0502020104020203" pitchFamily="34" charset="0"/>
              </a:rPr>
              <a:t>Deafness </a:t>
            </a:r>
          </a:p>
          <a:p>
            <a:pPr marL="214313" indent="-214313">
              <a:buFont typeface="Arial" panose="020B0604020202020204" pitchFamily="34" charset="0"/>
              <a:buChar char="•"/>
            </a:pPr>
            <a:r>
              <a:rPr lang="en-US" dirty="0">
                <a:latin typeface="Gill Sans Infant Std" panose="020B0502020104020203" pitchFamily="34" charset="0"/>
              </a:rPr>
              <a:t>Hearing loss</a:t>
            </a:r>
          </a:p>
          <a:p>
            <a:endParaRPr lang="en-US" sz="1500" dirty="0">
              <a:latin typeface="Gill Sans Infant Std" panose="020B0502020104020203" pitchFamily="34" charset="0"/>
            </a:endParaRPr>
          </a:p>
        </p:txBody>
      </p:sp>
      <p:sp>
        <p:nvSpPr>
          <p:cNvPr id="13" name="textruta 12"/>
          <p:cNvSpPr txBox="1"/>
          <p:nvPr/>
        </p:nvSpPr>
        <p:spPr>
          <a:xfrm>
            <a:off x="4765981" y="2631393"/>
            <a:ext cx="2118938" cy="1938992"/>
          </a:xfrm>
          <a:prstGeom prst="rect">
            <a:avLst/>
          </a:prstGeom>
          <a:solidFill>
            <a:schemeClr val="accent6">
              <a:lumMod val="60000"/>
              <a:lumOff val="40000"/>
            </a:schemeClr>
          </a:solidFill>
        </p:spPr>
        <p:txBody>
          <a:bodyPr wrap="square" lIns="0" tIns="0" rIns="0" bIns="0" rtlCol="0">
            <a:spAutoFit/>
          </a:bodyPr>
          <a:lstStyle/>
          <a:p>
            <a:r>
              <a:rPr lang="en-US" b="1" dirty="0">
                <a:solidFill>
                  <a:schemeClr val="tx2"/>
                </a:solidFill>
                <a:latin typeface="Gill Sans Infant Std" panose="020B0502020104020203" pitchFamily="34" charset="0"/>
              </a:rPr>
              <a:t>Intellectual:</a:t>
            </a:r>
            <a:r>
              <a:rPr lang="en-US" b="1" dirty="0">
                <a:latin typeface="Gill Sans Infant Std" panose="020B0502020104020203" pitchFamily="34" charset="0"/>
              </a:rPr>
              <a:t> </a:t>
            </a:r>
            <a:r>
              <a:rPr lang="en-US" dirty="0">
                <a:latin typeface="Gill Sans Infant Std" panose="020B0502020104020203" pitchFamily="34" charset="0"/>
              </a:rPr>
              <a:t>IQ under 70</a:t>
            </a:r>
          </a:p>
          <a:p>
            <a:pPr marL="214313" indent="-214313">
              <a:buFont typeface="Arial" panose="020B0604020202020204" pitchFamily="34" charset="0"/>
              <a:buChar char="•"/>
            </a:pPr>
            <a:r>
              <a:rPr lang="en-US" dirty="0">
                <a:latin typeface="Gill Sans Infant Std" panose="020B0502020104020203" pitchFamily="34" charset="0"/>
              </a:rPr>
              <a:t>Difficulty understanding</a:t>
            </a:r>
          </a:p>
          <a:p>
            <a:pPr marL="214313" indent="-214313">
              <a:buFont typeface="Arial" panose="020B0604020202020204" pitchFamily="34" charset="0"/>
              <a:buChar char="•"/>
            </a:pPr>
            <a:r>
              <a:rPr lang="en-US" dirty="0">
                <a:latin typeface="Gill Sans Infant Std" panose="020B0502020104020203" pitchFamily="34" charset="0"/>
              </a:rPr>
              <a:t>Difficulty communicating</a:t>
            </a:r>
          </a:p>
          <a:p>
            <a:pPr marL="214313" indent="-214313">
              <a:buFont typeface="Arial" panose="020B0604020202020204" pitchFamily="34" charset="0"/>
              <a:buChar char="•"/>
            </a:pPr>
            <a:r>
              <a:rPr lang="en-US" dirty="0">
                <a:latin typeface="Gill Sans Infant Std" panose="020B0502020104020203" pitchFamily="34" charset="0"/>
              </a:rPr>
              <a:t>Self-Care</a:t>
            </a:r>
            <a:endParaRPr lang="en-US" sz="1350" dirty="0">
              <a:latin typeface="Gill Sans Infant Std" panose="020B0502020104020203" pitchFamily="34" charset="0"/>
            </a:endParaRPr>
          </a:p>
        </p:txBody>
      </p:sp>
    </p:spTree>
    <p:custDataLst>
      <p:tags r:id="rId1"/>
    </p:custDataLst>
    <p:extLst>
      <p:ext uri="{BB962C8B-B14F-4D97-AF65-F5344CB8AC3E}">
        <p14:creationId xmlns:p14="http://schemas.microsoft.com/office/powerpoint/2010/main" val="3205239418"/>
      </p:ext>
    </p:extLst>
  </p:cSld>
  <p:clrMapOvr>
    <a:masterClrMapping/>
  </p:clrMapOvr>
  <mc:AlternateContent xmlns:mc="http://schemas.openxmlformats.org/markup-compatibility/2006" xmlns:p14="http://schemas.microsoft.com/office/powerpoint/2010/main">
    <mc:Choice Requires="p14">
      <p:transition spd="slow" p14:dur="2000" advTm="62593"/>
    </mc:Choice>
    <mc:Fallback xmlns="">
      <p:transition spd="slow" advTm="62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a:xfrm>
            <a:off x="323827" y="5140569"/>
            <a:ext cx="8484253" cy="4542183"/>
          </a:xfrm>
        </p:spPr>
        <p:txBody>
          <a:bodyPr/>
          <a:lstStyle/>
          <a:p>
            <a:r>
              <a:rPr lang="en-US" sz="7200" dirty="0"/>
              <a:t>HUMANITARIAN </a:t>
            </a:r>
            <a:br>
              <a:rPr lang="en-US" sz="7200" dirty="0"/>
            </a:br>
            <a:endParaRPr lang="en-US" sz="7200" dirty="0"/>
          </a:p>
        </p:txBody>
      </p:sp>
      <p:sp>
        <p:nvSpPr>
          <p:cNvPr id="4" name="Platshållare för text 3"/>
          <p:cNvSpPr>
            <a:spLocks noGrp="1"/>
          </p:cNvSpPr>
          <p:nvPr>
            <p:ph type="body" sz="quarter" idx="13"/>
          </p:nvPr>
        </p:nvSpPr>
        <p:spPr/>
        <p:txBody>
          <a:bodyPr/>
          <a:lstStyle/>
          <a:p>
            <a:endParaRPr lang="en-US"/>
          </a:p>
        </p:txBody>
      </p:sp>
      <p:pic>
        <p:nvPicPr>
          <p:cNvPr id="5" name="Picture 2" descr="Rosangela and Geomar are Venezuelan migrants who sleep on the streets in Colombia">
            <a:extLst>
              <a:ext uri="{FF2B5EF4-FFF2-40B4-BE49-F238E27FC236}">
                <a16:creationId xmlns:a16="http://schemas.microsoft.com/office/drawing/2014/main" id="{01052B85-ABB7-4445-98FB-E358A82E5E0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3237" y="1271116"/>
            <a:ext cx="6016764" cy="401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630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585968"/>
            <a:ext cx="8282640" cy="506900"/>
          </a:xfrm>
        </p:spPr>
        <p:txBody>
          <a:bodyPr/>
          <a:lstStyle/>
          <a:p>
            <a:r>
              <a:rPr lang="en-AU" dirty="0"/>
              <a:t>Disability &amp; Risk</a:t>
            </a:r>
          </a:p>
        </p:txBody>
      </p:sp>
      <p:sp>
        <p:nvSpPr>
          <p:cNvPr id="5" name="Text Placeholder 1">
            <a:extLst>
              <a:ext uri="{FF2B5EF4-FFF2-40B4-BE49-F238E27FC236}">
                <a16:creationId xmlns:a16="http://schemas.microsoft.com/office/drawing/2014/main" id="{611B76B9-BEC7-4026-9F5C-504E7EA19876}"/>
              </a:ext>
            </a:extLst>
          </p:cNvPr>
          <p:cNvSpPr txBox="1">
            <a:spLocks/>
          </p:cNvSpPr>
          <p:nvPr/>
        </p:nvSpPr>
        <p:spPr>
          <a:xfrm>
            <a:off x="334963" y="735106"/>
            <a:ext cx="8504237" cy="735106"/>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AU" b="1" dirty="0"/>
          </a:p>
        </p:txBody>
      </p:sp>
      <p:sp>
        <p:nvSpPr>
          <p:cNvPr id="6" name="Text Placeholder 2">
            <a:extLst>
              <a:ext uri="{FF2B5EF4-FFF2-40B4-BE49-F238E27FC236}">
                <a16:creationId xmlns:a16="http://schemas.microsoft.com/office/drawing/2014/main" id="{6F676C37-AA26-4C84-8724-CEA4B7E32EC2}"/>
              </a:ext>
            </a:extLst>
          </p:cNvPr>
          <p:cNvSpPr txBox="1">
            <a:spLocks/>
          </p:cNvSpPr>
          <p:nvPr/>
        </p:nvSpPr>
        <p:spPr>
          <a:xfrm>
            <a:off x="466889" y="996642"/>
            <a:ext cx="8372311" cy="5344524"/>
          </a:xfrm>
          <a:prstGeom prst="rect">
            <a:avLst/>
          </a:prstGeom>
        </p:spPr>
        <p:txBody>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AU" dirty="0"/>
          </a:p>
          <a:p>
            <a:pPr algn="ctr"/>
            <a:r>
              <a:rPr lang="en-AU" sz="2400" dirty="0"/>
              <a:t>People with disabilities and their families are likely to experience greater exposure to shocks/stresses/hazards and increased vulnerability to deal with it.</a:t>
            </a:r>
          </a:p>
        </p:txBody>
      </p:sp>
      <p:pic>
        <p:nvPicPr>
          <p:cNvPr id="7" name="Content Placeholder 5" descr="A close up of a logo&#10;&#10;Description generated with very high confidence">
            <a:extLst>
              <a:ext uri="{FF2B5EF4-FFF2-40B4-BE49-F238E27FC236}">
                <a16:creationId xmlns:a16="http://schemas.microsoft.com/office/drawing/2014/main" id="{0E7A2818-4FF8-4690-A5CB-EA6DE48EF3EF}"/>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65030" y="3109780"/>
            <a:ext cx="3429000" cy="3000379"/>
          </a:xfrm>
          <a:prstGeom prst="rect">
            <a:avLst/>
          </a:prstGeom>
          <a:solidFill>
            <a:srgbClr val="00B050">
              <a:alpha val="44000"/>
            </a:srgbClr>
          </a:solidFill>
        </p:spPr>
      </p:pic>
    </p:spTree>
    <p:extLst>
      <p:ext uri="{BB962C8B-B14F-4D97-AF65-F5344CB8AC3E}">
        <p14:creationId xmlns:p14="http://schemas.microsoft.com/office/powerpoint/2010/main" val="31701136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5761" y="571303"/>
            <a:ext cx="8282640" cy="506900"/>
          </a:xfrm>
        </p:spPr>
        <p:txBody>
          <a:bodyPr/>
          <a:lstStyle/>
          <a:p>
            <a:r>
              <a:rPr lang="en-AU" sz="2800" dirty="0"/>
              <a:t>Fact 1:</a:t>
            </a:r>
          </a:p>
        </p:txBody>
      </p:sp>
      <p:sp>
        <p:nvSpPr>
          <p:cNvPr id="5" name="Text Placeholder 1">
            <a:extLst>
              <a:ext uri="{FF2B5EF4-FFF2-40B4-BE49-F238E27FC236}">
                <a16:creationId xmlns:a16="http://schemas.microsoft.com/office/drawing/2014/main" id="{AAFC5921-A7C2-4237-86F7-C7583785A337}"/>
              </a:ext>
            </a:extLst>
          </p:cNvPr>
          <p:cNvSpPr txBox="1">
            <a:spLocks/>
          </p:cNvSpPr>
          <p:nvPr/>
        </p:nvSpPr>
        <p:spPr>
          <a:xfrm>
            <a:off x="334963" y="1147482"/>
            <a:ext cx="8504237" cy="645459"/>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sp>
        <p:nvSpPr>
          <p:cNvPr id="6" name="Text Placeholder 2">
            <a:extLst>
              <a:ext uri="{FF2B5EF4-FFF2-40B4-BE49-F238E27FC236}">
                <a16:creationId xmlns:a16="http://schemas.microsoft.com/office/drawing/2014/main" id="{F007CF0D-3734-4EF3-8547-200F3BBD8CC5}"/>
              </a:ext>
            </a:extLst>
          </p:cNvPr>
          <p:cNvSpPr txBox="1">
            <a:spLocks/>
          </p:cNvSpPr>
          <p:nvPr/>
        </p:nvSpPr>
        <p:spPr>
          <a:xfrm>
            <a:off x="242188" y="1349347"/>
            <a:ext cx="8504237" cy="6051177"/>
          </a:xfrm>
          <a:prstGeom prst="rect">
            <a:avLst/>
          </a:prstGeom>
        </p:spPr>
        <p:txBody>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sz="2800" dirty="0"/>
              <a:t>People with Disability are less likely to be PREPARED for shocks and stresses</a:t>
            </a:r>
          </a:p>
          <a:p>
            <a:pPr algn="ctr"/>
            <a:endParaRPr lang="en-AU" sz="2800" dirty="0"/>
          </a:p>
        </p:txBody>
      </p:sp>
      <p:pic>
        <p:nvPicPr>
          <p:cNvPr id="7" name="Content Placeholder 5" descr="A group of people in a field&#10;&#10;Description generated with very high confidence">
            <a:extLst>
              <a:ext uri="{FF2B5EF4-FFF2-40B4-BE49-F238E27FC236}">
                <a16:creationId xmlns:a16="http://schemas.microsoft.com/office/drawing/2014/main" id="{B3C8D66C-0048-4ABD-9430-13515A856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44" y="2863990"/>
            <a:ext cx="4541089" cy="3021892"/>
          </a:xfrm>
          <a:prstGeom prst="rect">
            <a:avLst/>
          </a:prstGeom>
          <a:ln w="50800">
            <a:solidFill>
              <a:schemeClr val="tx2"/>
            </a:solidFill>
          </a:ln>
          <a:effectLst>
            <a:glow rad="127000">
              <a:srgbClr val="7030A0"/>
            </a:glow>
            <a:outerShdw blurRad="50800" dist="50800" dir="5400000" algn="ctr" rotWithShape="0">
              <a:schemeClr val="tx2"/>
            </a:outerShdw>
          </a:effectLst>
        </p:spPr>
      </p:pic>
      <p:sp>
        <p:nvSpPr>
          <p:cNvPr id="3" name="Ellips 2"/>
          <p:cNvSpPr/>
          <p:nvPr/>
        </p:nvSpPr>
        <p:spPr>
          <a:xfrm>
            <a:off x="146648" y="2527172"/>
            <a:ext cx="2699657" cy="1317171"/>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Gill Sans Infant Std"/>
                <a:cs typeface="Gill Sans Infant Std"/>
              </a:rPr>
              <a:t>Not in schools= No school safety programs</a:t>
            </a:r>
          </a:p>
        </p:txBody>
      </p:sp>
      <p:sp>
        <p:nvSpPr>
          <p:cNvPr id="8" name="Ellips 7"/>
          <p:cNvSpPr/>
          <p:nvPr/>
        </p:nvSpPr>
        <p:spPr>
          <a:xfrm>
            <a:off x="400339" y="4844583"/>
            <a:ext cx="3200401" cy="1502229"/>
          </a:xfrm>
          <a:prstGeom prst="ellipse">
            <a:avLst/>
          </a:prstGeom>
          <a:solidFill>
            <a:schemeClr val="accent3">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Gill Sans Infant Std"/>
                <a:cs typeface="Gill Sans Infant Std"/>
              </a:rPr>
              <a:t>Not included in Community Risk Assessments = needs not considered </a:t>
            </a:r>
          </a:p>
        </p:txBody>
      </p:sp>
      <p:sp>
        <p:nvSpPr>
          <p:cNvPr id="9" name="Ellips 8"/>
          <p:cNvSpPr/>
          <p:nvPr/>
        </p:nvSpPr>
        <p:spPr>
          <a:xfrm>
            <a:off x="6352007" y="2601809"/>
            <a:ext cx="2791993" cy="2558019"/>
          </a:xfrm>
          <a:prstGeom prst="ellipse">
            <a:avLst/>
          </a:prstGeom>
          <a:solidFill>
            <a:schemeClr val="accent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Gill Sans Infant Std"/>
                <a:cs typeface="Gill Sans Infant Std"/>
              </a:rPr>
              <a:t>Not in economic position of ‘choice’ = no collected food, no alternative accommodation, no varied crop</a:t>
            </a:r>
          </a:p>
        </p:txBody>
      </p:sp>
    </p:spTree>
    <p:extLst>
      <p:ext uri="{BB962C8B-B14F-4D97-AF65-F5344CB8AC3E}">
        <p14:creationId xmlns:p14="http://schemas.microsoft.com/office/powerpoint/2010/main" val="14179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599810"/>
            <a:ext cx="8282640" cy="506900"/>
          </a:xfrm>
        </p:spPr>
        <p:txBody>
          <a:bodyPr/>
          <a:lstStyle/>
          <a:p>
            <a:r>
              <a:rPr lang="en-AU" sz="2800" dirty="0"/>
              <a:t>Fact 2: </a:t>
            </a:r>
          </a:p>
        </p:txBody>
      </p:sp>
      <p:sp>
        <p:nvSpPr>
          <p:cNvPr id="5" name="Text Placeholder 1">
            <a:extLst>
              <a:ext uri="{FF2B5EF4-FFF2-40B4-BE49-F238E27FC236}">
                <a16:creationId xmlns:a16="http://schemas.microsoft.com/office/drawing/2014/main" id="{5769B4B4-9BB9-4970-B099-462D47C21B17}"/>
              </a:ext>
            </a:extLst>
          </p:cNvPr>
          <p:cNvSpPr>
            <a:spLocks noGrp="1"/>
          </p:cNvSpPr>
          <p:nvPr>
            <p:ph type="body" sz="quarter" idx="13"/>
          </p:nvPr>
        </p:nvSpPr>
        <p:spPr>
          <a:xfrm>
            <a:off x="313835" y="1175988"/>
            <a:ext cx="8504237" cy="1460439"/>
          </a:xfrm>
        </p:spPr>
        <p:txBody>
          <a:bodyPr/>
          <a:lstStyle/>
          <a:p>
            <a:pPr algn="ctr"/>
            <a:r>
              <a:rPr lang="en-AU" sz="2800" b="1" dirty="0">
                <a:solidFill>
                  <a:schemeClr val="tx2"/>
                </a:solidFill>
              </a:rPr>
              <a:t>People with disability are less resilient WHEN a  shock or stress occurs</a:t>
            </a:r>
          </a:p>
          <a:p>
            <a:endParaRPr lang="en-AU" dirty="0"/>
          </a:p>
        </p:txBody>
      </p:sp>
      <p:pic>
        <p:nvPicPr>
          <p:cNvPr id="6" name="Content Placeholder 7" descr="A picture containing outdoor, person, sky, mountain&#10;&#10;Description generated with very high confidence">
            <a:extLst>
              <a:ext uri="{FF2B5EF4-FFF2-40B4-BE49-F238E27FC236}">
                <a16:creationId xmlns:a16="http://schemas.microsoft.com/office/drawing/2014/main" id="{221C99FB-F6CF-475B-93A0-530449679B0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3828" y="2243745"/>
            <a:ext cx="5502727" cy="3658365"/>
          </a:xfrm>
          <a:prstGeom prst="rect">
            <a:avLst/>
          </a:prstGeom>
          <a:ln w="79375">
            <a:solidFill>
              <a:schemeClr val="tx2"/>
            </a:solidFill>
          </a:ln>
        </p:spPr>
      </p:pic>
      <p:sp>
        <p:nvSpPr>
          <p:cNvPr id="7" name="Ellips 6"/>
          <p:cNvSpPr/>
          <p:nvPr/>
        </p:nvSpPr>
        <p:spPr>
          <a:xfrm>
            <a:off x="92314" y="2205598"/>
            <a:ext cx="2340337" cy="1417197"/>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a:cs typeface="Gill Sans Infant Std"/>
              </a:rPr>
              <a:t>Less likely to see, hear, interpret early warning signals</a:t>
            </a:r>
          </a:p>
        </p:txBody>
      </p:sp>
      <p:sp>
        <p:nvSpPr>
          <p:cNvPr id="8" name="Ellips 7"/>
          <p:cNvSpPr/>
          <p:nvPr/>
        </p:nvSpPr>
        <p:spPr>
          <a:xfrm>
            <a:off x="62723" y="4220898"/>
            <a:ext cx="2340338" cy="1770999"/>
          </a:xfrm>
          <a:prstGeom prst="ellipse">
            <a:avLst/>
          </a:prstGeom>
          <a:solidFill>
            <a:schemeClr val="accent6">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a:cs typeface="Gill Sans Infant Std"/>
              </a:rPr>
              <a:t>Less likely to be able to escape quickly and/ or without support from others</a:t>
            </a:r>
          </a:p>
        </p:txBody>
      </p:sp>
      <p:sp>
        <p:nvSpPr>
          <p:cNvPr id="9" name="Ellips 8"/>
          <p:cNvSpPr/>
          <p:nvPr/>
        </p:nvSpPr>
        <p:spPr>
          <a:xfrm>
            <a:off x="6495480" y="2018720"/>
            <a:ext cx="2593317" cy="1819183"/>
          </a:xfrm>
          <a:prstGeom prst="ellipse">
            <a:avLst/>
          </a:prstGeom>
          <a:solidFill>
            <a:schemeClr val="accent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a:cs typeface="Gill Sans Infant Std"/>
              </a:rPr>
              <a:t>More likely to live in poverty= limited evacuation options (transport)</a:t>
            </a:r>
          </a:p>
        </p:txBody>
      </p:sp>
      <p:sp>
        <p:nvSpPr>
          <p:cNvPr id="10" name="Ellips 9"/>
          <p:cNvSpPr/>
          <p:nvPr/>
        </p:nvSpPr>
        <p:spPr>
          <a:xfrm>
            <a:off x="6495480" y="4564579"/>
            <a:ext cx="2555744" cy="2116272"/>
          </a:xfrm>
          <a:prstGeom prst="ellipse">
            <a:avLst/>
          </a:prstGeom>
          <a:solidFill>
            <a:schemeClr val="accent3">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a:cs typeface="Gill Sans Infant Std"/>
              </a:rPr>
              <a:t>Less likely to be able to manage unpredictable circumstances (psycho-social, or care dependent)</a:t>
            </a:r>
          </a:p>
        </p:txBody>
      </p:sp>
      <p:sp>
        <p:nvSpPr>
          <p:cNvPr id="11" name="Ellips 10"/>
          <p:cNvSpPr/>
          <p:nvPr/>
        </p:nvSpPr>
        <p:spPr>
          <a:xfrm>
            <a:off x="3066359" y="5124603"/>
            <a:ext cx="2200271" cy="1644802"/>
          </a:xfrm>
          <a:prstGeom prst="ellipse">
            <a:avLst/>
          </a:prstGeom>
          <a:solidFill>
            <a:schemeClr val="tx1">
              <a:lumMod val="25000"/>
              <a:lumOff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a:cs typeface="Gill Sans Infant Std"/>
              </a:rPr>
              <a:t>Japan Earthquake 2011- twice the death rate of people with disabilities</a:t>
            </a:r>
          </a:p>
        </p:txBody>
      </p:sp>
    </p:spTree>
    <p:extLst>
      <p:ext uri="{BB962C8B-B14F-4D97-AF65-F5344CB8AC3E}">
        <p14:creationId xmlns:p14="http://schemas.microsoft.com/office/powerpoint/2010/main" val="22231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565304"/>
            <a:ext cx="8282640" cy="506900"/>
          </a:xfrm>
        </p:spPr>
        <p:txBody>
          <a:bodyPr/>
          <a:lstStyle/>
          <a:p>
            <a:r>
              <a:rPr lang="en-AU" sz="2800" dirty="0"/>
              <a:t>Fact 3</a:t>
            </a:r>
          </a:p>
        </p:txBody>
      </p:sp>
      <p:sp>
        <p:nvSpPr>
          <p:cNvPr id="5" name="Text Placeholder 2">
            <a:extLst>
              <a:ext uri="{FF2B5EF4-FFF2-40B4-BE49-F238E27FC236}">
                <a16:creationId xmlns:a16="http://schemas.microsoft.com/office/drawing/2014/main" id="{7B7DB3CD-95B1-4C38-8741-6B264EB86A94}"/>
              </a:ext>
            </a:extLst>
          </p:cNvPr>
          <p:cNvSpPr>
            <a:spLocks noGrp="1"/>
          </p:cNvSpPr>
          <p:nvPr>
            <p:ph type="body" sz="quarter" idx="4294967295"/>
          </p:nvPr>
        </p:nvSpPr>
        <p:spPr>
          <a:xfrm>
            <a:off x="411163" y="1336303"/>
            <a:ext cx="8504237" cy="4727924"/>
          </a:xfrm>
          <a:prstGeom prst="rect">
            <a:avLst/>
          </a:prstGeom>
        </p:spPr>
        <p:txBody>
          <a:bodyPr/>
          <a:lstStyle/>
          <a:p>
            <a:pPr algn="ctr"/>
            <a:r>
              <a:rPr lang="en-AU" sz="2800" dirty="0"/>
              <a:t>Shocks and stresses increase impairments</a:t>
            </a:r>
          </a:p>
        </p:txBody>
      </p:sp>
      <p:pic>
        <p:nvPicPr>
          <p:cNvPr id="6" name="Content Placeholder 7" descr="A group of people riding on the back of a bicycle&#10;&#10;Description generated with very high confidence">
            <a:extLst>
              <a:ext uri="{FF2B5EF4-FFF2-40B4-BE49-F238E27FC236}">
                <a16:creationId xmlns:a16="http://schemas.microsoft.com/office/drawing/2014/main" id="{47E64943-EE05-493B-837D-74BC32314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858" y="2174548"/>
            <a:ext cx="5976175" cy="3420710"/>
          </a:xfrm>
          <a:prstGeom prst="rect">
            <a:avLst/>
          </a:prstGeom>
          <a:ln w="101600">
            <a:solidFill>
              <a:schemeClr val="tx2"/>
            </a:solidFill>
          </a:ln>
        </p:spPr>
      </p:pic>
      <p:sp>
        <p:nvSpPr>
          <p:cNvPr id="7" name="Ellips 6"/>
          <p:cNvSpPr/>
          <p:nvPr/>
        </p:nvSpPr>
        <p:spPr>
          <a:xfrm>
            <a:off x="0" y="2109826"/>
            <a:ext cx="2481943" cy="2175458"/>
          </a:xfrm>
          <a:prstGeom prst="ellipse">
            <a:avLst/>
          </a:prstGeom>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panose="020B0502020104020203" pitchFamily="34" charset="0"/>
                <a:cs typeface="Gill Sans Infant Std"/>
              </a:rPr>
              <a:t>Increased injury following cyclones, floods and earthquakes = spinal cord injury, amputation, brain injury</a:t>
            </a:r>
          </a:p>
        </p:txBody>
      </p:sp>
      <p:sp>
        <p:nvSpPr>
          <p:cNvPr id="8" name="Ellips 7"/>
          <p:cNvSpPr/>
          <p:nvPr/>
        </p:nvSpPr>
        <p:spPr>
          <a:xfrm>
            <a:off x="6076869" y="5162071"/>
            <a:ext cx="3015342" cy="1536896"/>
          </a:xfrm>
          <a:prstGeom prst="ellipse">
            <a:avLst/>
          </a:prstGeom>
          <a:solidFill>
            <a:schemeClr val="accent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Gill Sans Infant Std" panose="020B0502020104020203" pitchFamily="34" charset="0"/>
                <a:cs typeface="Gill Sans Infant Std"/>
              </a:rPr>
              <a:t>Water borne diseases = learning difficulties associated with chronic diarrhea and malnutrition</a:t>
            </a:r>
          </a:p>
        </p:txBody>
      </p:sp>
      <p:sp>
        <p:nvSpPr>
          <p:cNvPr id="9" name="Ellips 8"/>
          <p:cNvSpPr/>
          <p:nvPr/>
        </p:nvSpPr>
        <p:spPr>
          <a:xfrm>
            <a:off x="6128658" y="2335384"/>
            <a:ext cx="3015342" cy="1724343"/>
          </a:xfrm>
          <a:prstGeom prst="ellipse">
            <a:avLst/>
          </a:prstGeom>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infectious diseases  such as Malaria and Tuberculosis = long term cognitive and physical impairments</a:t>
            </a:r>
            <a:endParaRPr lang="en-US" sz="1600" dirty="0">
              <a:latin typeface="Gill Sans Infant Std" panose="020B0502020104020203" pitchFamily="34" charset="0"/>
              <a:cs typeface="Gill Sans Infant Std"/>
            </a:endParaRPr>
          </a:p>
        </p:txBody>
      </p:sp>
      <p:sp>
        <p:nvSpPr>
          <p:cNvPr id="10" name="Ellips 9"/>
          <p:cNvSpPr/>
          <p:nvPr/>
        </p:nvSpPr>
        <p:spPr>
          <a:xfrm>
            <a:off x="75644" y="4600942"/>
            <a:ext cx="3360428" cy="1639107"/>
          </a:xfrm>
          <a:prstGeom prst="ellipse">
            <a:avLst/>
          </a:prstGeom>
          <a:solidFill>
            <a:schemeClr val="accent6">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Breakdown in healthcare </a:t>
            </a:r>
            <a:br>
              <a:rPr lang="en-AU" sz="1600" dirty="0">
                <a:latin typeface="Gill Sans Infant Std" panose="020B0502020104020203" pitchFamily="34" charset="0"/>
              </a:rPr>
            </a:br>
            <a:r>
              <a:rPr lang="en-AU" sz="1600" dirty="0">
                <a:latin typeface="Gill Sans Infant Std" panose="020B0502020104020203" pitchFamily="34" charset="0"/>
              </a:rPr>
              <a:t>= no medicines, assistive devices and provision of assessment and rehabilitation</a:t>
            </a:r>
          </a:p>
        </p:txBody>
      </p:sp>
      <p:sp>
        <p:nvSpPr>
          <p:cNvPr id="11" name="Ellips 10"/>
          <p:cNvSpPr/>
          <p:nvPr/>
        </p:nvSpPr>
        <p:spPr>
          <a:xfrm>
            <a:off x="3436754" y="5201689"/>
            <a:ext cx="2463304" cy="1497278"/>
          </a:xfrm>
          <a:prstGeom prst="ellipse">
            <a:avLst/>
          </a:prstGeom>
          <a:solidFill>
            <a:schemeClr val="accent3">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Increase in mental health conditions associated with loss and trauma</a:t>
            </a:r>
            <a:endParaRPr lang="en-US" sz="1600" dirty="0">
              <a:latin typeface="Gill Sans Infant Std" panose="020B0502020104020203" pitchFamily="34" charset="0"/>
              <a:cs typeface="Gill Sans Infant Std"/>
            </a:endParaRPr>
          </a:p>
        </p:txBody>
      </p:sp>
    </p:spTree>
    <p:extLst>
      <p:ext uri="{BB962C8B-B14F-4D97-AF65-F5344CB8AC3E}">
        <p14:creationId xmlns:p14="http://schemas.microsoft.com/office/powerpoint/2010/main" val="33580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703327"/>
            <a:ext cx="8282640" cy="506900"/>
          </a:xfrm>
        </p:spPr>
        <p:txBody>
          <a:bodyPr>
            <a:normAutofit fontScale="90000"/>
          </a:bodyPr>
          <a:lstStyle/>
          <a:p>
            <a:r>
              <a:rPr lang="en-AU" sz="2800" dirty="0"/>
              <a:t>Fact 4:</a:t>
            </a:r>
            <a:br>
              <a:rPr lang="en-AU" sz="2800" dirty="0"/>
            </a:br>
            <a:endParaRPr lang="en-GB" dirty="0"/>
          </a:p>
        </p:txBody>
      </p:sp>
      <p:sp>
        <p:nvSpPr>
          <p:cNvPr id="5" name="Text Placeholder 1">
            <a:extLst>
              <a:ext uri="{FF2B5EF4-FFF2-40B4-BE49-F238E27FC236}">
                <a16:creationId xmlns:a16="http://schemas.microsoft.com/office/drawing/2014/main" id="{A3FF9907-3126-4F65-A165-9FCBA7E93207}"/>
              </a:ext>
            </a:extLst>
          </p:cNvPr>
          <p:cNvSpPr>
            <a:spLocks noGrp="1"/>
          </p:cNvSpPr>
          <p:nvPr>
            <p:ph type="body" sz="quarter" idx="13"/>
          </p:nvPr>
        </p:nvSpPr>
        <p:spPr>
          <a:xfrm>
            <a:off x="291532" y="1376334"/>
            <a:ext cx="8504237" cy="943279"/>
          </a:xfrm>
        </p:spPr>
        <p:txBody>
          <a:bodyPr/>
          <a:lstStyle/>
          <a:p>
            <a:pPr algn="ctr"/>
            <a:r>
              <a:rPr lang="en-AU" sz="2800" b="1" dirty="0">
                <a:solidFill>
                  <a:schemeClr val="tx2"/>
                </a:solidFill>
              </a:rPr>
              <a:t>People with disability experience MORE disadvantage  AFTER a shock or stress occurs</a:t>
            </a:r>
          </a:p>
        </p:txBody>
      </p:sp>
      <p:pic>
        <p:nvPicPr>
          <p:cNvPr id="6" name="Content Placeholder 5" descr="A group of people in a room&#10;&#10;Description generated with very high confidence">
            <a:extLst>
              <a:ext uri="{FF2B5EF4-FFF2-40B4-BE49-F238E27FC236}">
                <a16:creationId xmlns:a16="http://schemas.microsoft.com/office/drawing/2014/main" id="{A84DB815-2FD7-4FE6-9D6B-5FD691F78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083" y="2614417"/>
            <a:ext cx="5732039" cy="3814416"/>
          </a:xfrm>
          <a:prstGeom prst="rect">
            <a:avLst/>
          </a:prstGeom>
          <a:ln w="53975">
            <a:solidFill>
              <a:schemeClr val="tx2"/>
            </a:solidFill>
          </a:ln>
          <a:effectLst>
            <a:glow rad="127000">
              <a:srgbClr val="7030A0"/>
            </a:glow>
          </a:effectLst>
        </p:spPr>
      </p:pic>
      <p:sp>
        <p:nvSpPr>
          <p:cNvPr id="7" name="Ellips 6"/>
          <p:cNvSpPr/>
          <p:nvPr/>
        </p:nvSpPr>
        <p:spPr>
          <a:xfrm>
            <a:off x="431147" y="2579294"/>
            <a:ext cx="1782597" cy="1200991"/>
          </a:xfrm>
          <a:prstGeom prst="ellipse">
            <a:avLst/>
          </a:prstGeom>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Accessibility often not considered</a:t>
            </a:r>
            <a:endParaRPr lang="en-US" sz="1600" dirty="0">
              <a:latin typeface="Gill Sans Infant Std" panose="020B0502020104020203" pitchFamily="34" charset="0"/>
              <a:cs typeface="Gill Sans Infant Std"/>
            </a:endParaRPr>
          </a:p>
        </p:txBody>
      </p:sp>
      <p:sp>
        <p:nvSpPr>
          <p:cNvPr id="8" name="Ellips 7"/>
          <p:cNvSpPr/>
          <p:nvPr/>
        </p:nvSpPr>
        <p:spPr>
          <a:xfrm>
            <a:off x="75644" y="4402946"/>
            <a:ext cx="2562047" cy="1592245"/>
          </a:xfrm>
          <a:prstGeom prst="ellipse">
            <a:avLst/>
          </a:prstGeom>
          <a:solidFill>
            <a:schemeClr val="accent6">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People with disabilities do not participate in the post disaster needs assessments</a:t>
            </a:r>
          </a:p>
        </p:txBody>
      </p:sp>
      <p:sp>
        <p:nvSpPr>
          <p:cNvPr id="9" name="Ellips 8"/>
          <p:cNvSpPr/>
          <p:nvPr/>
        </p:nvSpPr>
        <p:spPr>
          <a:xfrm>
            <a:off x="6155805" y="2474425"/>
            <a:ext cx="2842756" cy="1497191"/>
          </a:xfrm>
          <a:prstGeom prst="ellipse">
            <a:avLst/>
          </a:prstGeom>
          <a:solidFill>
            <a:schemeClr val="accent1">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Specialist equipment or medicines may have been lost, or not using them makes life more difficult. </a:t>
            </a:r>
          </a:p>
        </p:txBody>
      </p:sp>
      <p:sp>
        <p:nvSpPr>
          <p:cNvPr id="10" name="Ellips 9"/>
          <p:cNvSpPr/>
          <p:nvPr/>
        </p:nvSpPr>
        <p:spPr>
          <a:xfrm>
            <a:off x="5809918" y="4910401"/>
            <a:ext cx="2985851" cy="1719520"/>
          </a:xfrm>
          <a:prstGeom prst="ellipse">
            <a:avLst/>
          </a:prstGeom>
          <a:solidFill>
            <a:schemeClr val="accent3">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1600" dirty="0">
                <a:latin typeface="Gill Sans Infant Std" panose="020B0502020104020203" pitchFamily="34" charset="0"/>
              </a:rPr>
              <a:t>more vulnerable to exploitation, violence, physical, sexual and emotional abuse when social fabric breaks down.</a:t>
            </a:r>
          </a:p>
        </p:txBody>
      </p:sp>
    </p:spTree>
    <p:extLst>
      <p:ext uri="{BB962C8B-B14F-4D97-AF65-F5344CB8AC3E}">
        <p14:creationId xmlns:p14="http://schemas.microsoft.com/office/powerpoint/2010/main" val="21210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1392" y="568816"/>
            <a:ext cx="8282640" cy="506900"/>
          </a:xfrm>
        </p:spPr>
        <p:txBody>
          <a:bodyPr/>
          <a:lstStyle/>
          <a:p>
            <a:r>
              <a:rPr lang="en-US" dirty="0"/>
              <a:t>Elevated risk in humanitarian contexts </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118</a:t>
            </a:fld>
            <a:endParaRPr lang="en-US"/>
          </a:p>
        </p:txBody>
      </p:sp>
      <p:sp>
        <p:nvSpPr>
          <p:cNvPr id="9" name="Rektangel 8"/>
          <p:cNvSpPr/>
          <p:nvPr/>
        </p:nvSpPr>
        <p:spPr>
          <a:xfrm>
            <a:off x="167166" y="1219211"/>
            <a:ext cx="8540689" cy="5078313"/>
          </a:xfrm>
          <a:prstGeom prst="rect">
            <a:avLst/>
          </a:prstGeom>
        </p:spPr>
        <p:txBody>
          <a:bodyPr wrap="square">
            <a:spAutoFit/>
          </a:bodyPr>
          <a:lstStyle/>
          <a:p>
            <a:pPr marL="285750" indent="-285750">
              <a:buFont typeface="Arial" panose="020B0604020202020204" pitchFamily="34" charset="0"/>
              <a:buChar char="•"/>
            </a:pPr>
            <a:r>
              <a:rPr lang="en-GB" dirty="0">
                <a:solidFill>
                  <a:srgbClr val="000000"/>
                </a:solidFill>
                <a:latin typeface="Gill Sans Infant Std" panose="020B0502020104020203" pitchFamily="34" charset="0"/>
              </a:rPr>
              <a:t>Mothers or caregivers dead or missing </a:t>
            </a:r>
          </a:p>
          <a:p>
            <a:pPr marL="285750" indent="-285750">
              <a:buFont typeface="Arial" panose="020B0604020202020204" pitchFamily="34" charset="0"/>
              <a:buChar char="•"/>
            </a:pPr>
            <a:r>
              <a:rPr lang="en-GB" dirty="0">
                <a:solidFill>
                  <a:srgbClr val="000000"/>
                </a:solidFill>
                <a:latin typeface="Gill Sans Infant Std" panose="020B0502020104020203" pitchFamily="34" charset="0"/>
              </a:rPr>
              <a:t>More likely than peers without disabilities to experience psychological distress due to separation from caregivers, breakdown of routine or high risk of abuse (UNICEF, 2013).</a:t>
            </a: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endParaRPr lang="sv-SE" dirty="0">
              <a:solidFill>
                <a:srgbClr val="000000"/>
              </a:solidFill>
              <a:latin typeface="Gill Sans Infant Std" panose="020B0502020104020203" pitchFamily="34" charset="0"/>
            </a:endParaRPr>
          </a:p>
          <a:p>
            <a:pPr marL="285750" indent="-285750">
              <a:buFont typeface="Arial" panose="020B0604020202020204" pitchFamily="34" charset="0"/>
              <a:buChar char="•"/>
            </a:pPr>
            <a:r>
              <a:rPr lang="en-GB" dirty="0">
                <a:latin typeface="Gill Sans Infant Std" panose="020B0502020104020203" pitchFamily="34" charset="0"/>
              </a:rPr>
              <a:t>Incidents of violence are exacerbated during humanitarian crises </a:t>
            </a:r>
          </a:p>
          <a:p>
            <a:pPr marL="285750" indent="-285750">
              <a:buFont typeface="Arial" panose="020B0604020202020204" pitchFamily="34" charset="0"/>
              <a:buChar char="•"/>
            </a:pPr>
            <a:endParaRPr lang="en-GB" dirty="0">
              <a:solidFill>
                <a:srgbClr val="000000"/>
              </a:solidFill>
              <a:latin typeface="Gill Sans Infant Std" panose="020B0502020104020203" pitchFamily="34" charset="0"/>
            </a:endParaRPr>
          </a:p>
          <a:p>
            <a:pPr marL="285750" indent="-285750">
              <a:buFont typeface="Arial" panose="020B0604020202020204" pitchFamily="34" charset="0"/>
              <a:buChar char="•"/>
            </a:pPr>
            <a:r>
              <a:rPr lang="en-GB" dirty="0">
                <a:solidFill>
                  <a:srgbClr val="000000"/>
                </a:solidFill>
                <a:latin typeface="Gill Sans Infant Std" panose="020B0502020104020203" pitchFamily="34" charset="0"/>
              </a:rPr>
              <a:t>Girls and boys with intellectual and psychosocial disabilities are more vulnerable to sexual violence in humanitarian contexts, due to a lack of: information about gender-based violence; awareness of personal safety; and weaker or no protective peer networks (WRC, 2015).</a:t>
            </a:r>
          </a:p>
        </p:txBody>
      </p:sp>
      <p:pic>
        <p:nvPicPr>
          <p:cNvPr id="10" name="Picture 4" descr="Selwa*,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4720" y="2556557"/>
            <a:ext cx="2808541" cy="20198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ild Friendly Space in Sana'a, Yemen"/>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262" r="2262" b="21700"/>
          <a:stretch/>
        </p:blipFill>
        <p:spPr bwMode="auto">
          <a:xfrm>
            <a:off x="999811" y="2556557"/>
            <a:ext cx="3893705" cy="201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608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4466" y="544578"/>
            <a:ext cx="8712853" cy="506900"/>
          </a:xfrm>
        </p:spPr>
        <p:txBody>
          <a:bodyPr>
            <a:noAutofit/>
          </a:bodyPr>
          <a:lstStyle/>
          <a:p>
            <a:r>
              <a:rPr lang="en-US" sz="2800" dirty="0"/>
              <a:t>Risks of exclusion from relief efforts </a:t>
            </a:r>
          </a:p>
        </p:txBody>
      </p:sp>
      <p:sp>
        <p:nvSpPr>
          <p:cNvPr id="3" name="Platshållare för innehåll 2"/>
          <p:cNvSpPr>
            <a:spLocks noGrp="1"/>
          </p:cNvSpPr>
          <p:nvPr>
            <p:ph idx="1"/>
          </p:nvPr>
        </p:nvSpPr>
        <p:spPr>
          <a:xfrm>
            <a:off x="324466" y="4064540"/>
            <a:ext cx="8526236" cy="2646812"/>
          </a:xfrm>
        </p:spPr>
        <p:style>
          <a:lnRef idx="1">
            <a:schemeClr val="accent3"/>
          </a:lnRef>
          <a:fillRef idx="3">
            <a:schemeClr val="accent3"/>
          </a:fillRef>
          <a:effectRef idx="2">
            <a:schemeClr val="accent3"/>
          </a:effectRef>
          <a:fontRef idx="minor">
            <a:schemeClr val="lt1"/>
          </a:fontRef>
        </p:style>
        <p:txBody>
          <a:bodyPr lIns="108000" tIns="36000" rIns="36000" bIns="36000"/>
          <a:lstStyle/>
          <a:p>
            <a:r>
              <a:rPr lang="en-US" sz="2000" dirty="0" err="1">
                <a:solidFill>
                  <a:schemeClr val="tx1"/>
                </a:solidFill>
                <a:latin typeface="Gill Sans Infant Std" panose="020B0502020104020203" pitchFamily="34" charset="0"/>
              </a:rPr>
              <a:t>Enviromental</a:t>
            </a:r>
            <a:r>
              <a:rPr lang="en-US" sz="2000" dirty="0">
                <a:solidFill>
                  <a:schemeClr val="tx1"/>
                </a:solidFill>
                <a:latin typeface="Gill Sans Infant Std" panose="020B0502020104020203" pitchFamily="34" charset="0"/>
              </a:rPr>
              <a:t> and Communication barriers </a:t>
            </a:r>
          </a:p>
          <a:p>
            <a:pPr marL="285750" indent="-285750">
              <a:buFontTx/>
              <a:buChar char="-"/>
            </a:pPr>
            <a:r>
              <a:rPr lang="en-US" sz="2000" b="0" dirty="0">
                <a:solidFill>
                  <a:schemeClr val="tx1"/>
                </a:solidFill>
                <a:latin typeface="Gill Sans Infant Std" panose="020B0502020104020203" pitchFamily="34" charset="0"/>
              </a:rPr>
              <a:t>Information may not be accessible and missed by caregivers/children with disabilities </a:t>
            </a:r>
          </a:p>
          <a:p>
            <a:pPr marL="285750" indent="-285750">
              <a:buFontTx/>
              <a:buChar char="-"/>
            </a:pPr>
            <a:r>
              <a:rPr lang="en-US" sz="2000" b="0" dirty="0">
                <a:solidFill>
                  <a:schemeClr val="tx1"/>
                </a:solidFill>
                <a:latin typeface="Gill Sans Infant Std" panose="020B0502020104020203" pitchFamily="34" charset="0"/>
              </a:rPr>
              <a:t>May not attend temporary learning spaces /Child friendly spaces </a:t>
            </a:r>
          </a:p>
          <a:p>
            <a:pPr marL="285750" indent="-285750">
              <a:buFontTx/>
              <a:buChar char="-"/>
            </a:pPr>
            <a:r>
              <a:rPr lang="en-US" sz="2000" b="0" dirty="0">
                <a:solidFill>
                  <a:schemeClr val="tx1"/>
                </a:solidFill>
                <a:latin typeface="Gill Sans Infant Std" panose="020B0502020104020203" pitchFamily="34" charset="0"/>
              </a:rPr>
              <a:t>Shelters are often not able to accommodate children with disabilities </a:t>
            </a:r>
          </a:p>
          <a:p>
            <a:pPr marL="285750" indent="-285750">
              <a:buFontTx/>
              <a:buChar char="-"/>
            </a:pPr>
            <a:r>
              <a:rPr lang="en-US" sz="2000" b="0" dirty="0">
                <a:solidFill>
                  <a:schemeClr val="tx1"/>
                </a:solidFill>
                <a:latin typeface="Gill Sans Infant Std" panose="020B0502020104020203" pitchFamily="34" charset="0"/>
              </a:rPr>
              <a:t>No sign language interpreters </a:t>
            </a:r>
          </a:p>
          <a:p>
            <a:pPr marL="285750" indent="-285750">
              <a:buFontTx/>
              <a:buChar char="-"/>
            </a:pPr>
            <a:r>
              <a:rPr lang="en-US" sz="2000" b="0" dirty="0">
                <a:solidFill>
                  <a:schemeClr val="tx1"/>
                </a:solidFill>
                <a:latin typeface="Gill Sans Infant Std" panose="020B0502020104020203" pitchFamily="34" charset="0"/>
              </a:rPr>
              <a:t>No provision of mobility aids, assistive devices or rehabilitation</a:t>
            </a:r>
          </a:p>
          <a:p>
            <a:pPr marL="285750" indent="-285750">
              <a:buFontTx/>
              <a:buChar char="-"/>
            </a:pPr>
            <a:endParaRPr lang="en-US" sz="2000" b="0" dirty="0">
              <a:solidFill>
                <a:schemeClr val="tx1"/>
              </a:solidFill>
              <a:latin typeface="Gill Sans Infant Std" panose="020B0502020104020203" pitchFamily="34" charset="0"/>
            </a:endParaRPr>
          </a:p>
        </p:txBody>
      </p:sp>
      <p:sp>
        <p:nvSpPr>
          <p:cNvPr id="4" name="Rektangel 3"/>
          <p:cNvSpPr/>
          <p:nvPr/>
        </p:nvSpPr>
        <p:spPr>
          <a:xfrm>
            <a:off x="324466" y="1220351"/>
            <a:ext cx="3797292" cy="255454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000" b="1" dirty="0">
                <a:latin typeface="Gill Sans Infant Std" panose="020B0502020104020203" pitchFamily="34" charset="0"/>
              </a:rPr>
              <a:t>Structural/Institutional barriers </a:t>
            </a:r>
          </a:p>
          <a:p>
            <a:pPr marL="285750" indent="-285750">
              <a:buFontTx/>
              <a:buChar char="-"/>
            </a:pPr>
            <a:r>
              <a:rPr lang="en-US" sz="2000" dirty="0">
                <a:latin typeface="Gill Sans Infant Std" panose="020B0502020104020203" pitchFamily="34" charset="0"/>
              </a:rPr>
              <a:t>Response teams ‘forget about them’ </a:t>
            </a:r>
          </a:p>
          <a:p>
            <a:pPr marL="285750" indent="-285750">
              <a:buFontTx/>
              <a:buChar char="-"/>
            </a:pPr>
            <a:r>
              <a:rPr lang="en-US" sz="2000" dirty="0">
                <a:latin typeface="Gill Sans Infant Std" panose="020B0502020104020203" pitchFamily="34" charset="0"/>
              </a:rPr>
              <a:t>Disability movement is not included in emergency preparedness/ response planning </a:t>
            </a:r>
          </a:p>
        </p:txBody>
      </p:sp>
      <p:sp>
        <p:nvSpPr>
          <p:cNvPr id="5" name="Rektangel 4"/>
          <p:cNvSpPr/>
          <p:nvPr/>
        </p:nvSpPr>
        <p:spPr>
          <a:xfrm>
            <a:off x="4465319" y="1220351"/>
            <a:ext cx="4385383" cy="255454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000" b="1" dirty="0">
                <a:latin typeface="Gill Sans Infant Std" panose="020B0502020104020203" pitchFamily="34" charset="0"/>
              </a:rPr>
              <a:t>Attitudinal barriers </a:t>
            </a:r>
          </a:p>
          <a:p>
            <a:pPr marL="285750" indent="-285750">
              <a:buFontTx/>
              <a:buChar char="-"/>
            </a:pPr>
            <a:r>
              <a:rPr lang="en-US" sz="2000" dirty="0">
                <a:latin typeface="Gill Sans Infant Std" panose="020B0502020104020203" pitchFamily="34" charset="0"/>
              </a:rPr>
              <a:t>Caregivers/children with disabilities are assumed to not understand/have opinions</a:t>
            </a:r>
          </a:p>
          <a:p>
            <a:pPr marL="285750" indent="-285750">
              <a:buFontTx/>
              <a:buChar char="-"/>
            </a:pPr>
            <a:r>
              <a:rPr lang="en-US" sz="2000" dirty="0">
                <a:latin typeface="Gill Sans Infant Std" panose="020B0502020104020203" pitchFamily="34" charset="0"/>
              </a:rPr>
              <a:t>Stigma in community is still there in a crisis </a:t>
            </a:r>
          </a:p>
          <a:p>
            <a:pPr marL="285750" indent="-285750">
              <a:buFontTx/>
              <a:buChar char="-"/>
            </a:pPr>
            <a:r>
              <a:rPr lang="en-US" sz="2000" dirty="0">
                <a:latin typeface="Gill Sans Infant Std" panose="020B0502020104020203" pitchFamily="34" charset="0"/>
              </a:rPr>
              <a:t>Relief staff avoid persons with disabilities </a:t>
            </a:r>
          </a:p>
        </p:txBody>
      </p:sp>
    </p:spTree>
    <p:extLst>
      <p:ext uri="{BB962C8B-B14F-4D97-AF65-F5344CB8AC3E}">
        <p14:creationId xmlns:p14="http://schemas.microsoft.com/office/powerpoint/2010/main" val="421870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C3FDE51E-0052-334C-A4B2-C567FE9F326F}" type="slidenum">
              <a:rPr lang="en-US" smtClean="0"/>
              <a:t>12</a:t>
            </a:fld>
            <a:endParaRPr lang="en-US"/>
          </a:p>
        </p:txBody>
      </p:sp>
      <p:pic>
        <p:nvPicPr>
          <p:cNvPr id="8" name="Bildobjekt 7"/>
          <p:cNvPicPr>
            <a:picLocks noChangeAspect="1"/>
          </p:cNvPicPr>
          <p:nvPr/>
        </p:nvPicPr>
        <p:blipFill>
          <a:blip r:embed="rId3"/>
          <a:stretch>
            <a:fillRect/>
          </a:stretch>
        </p:blipFill>
        <p:spPr>
          <a:xfrm>
            <a:off x="431147" y="620688"/>
            <a:ext cx="6162675" cy="485775"/>
          </a:xfrm>
          <a:prstGeom prst="rect">
            <a:avLst/>
          </a:prstGeom>
        </p:spPr>
      </p:pic>
      <p:sp>
        <p:nvSpPr>
          <p:cNvPr id="9" name="Platshållare för innehåll 2"/>
          <p:cNvSpPr txBox="1">
            <a:spLocks/>
          </p:cNvSpPr>
          <p:nvPr/>
        </p:nvSpPr>
        <p:spPr>
          <a:xfrm>
            <a:off x="323528" y="1268760"/>
            <a:ext cx="8694088" cy="511256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Our systems to support this commitment </a:t>
            </a:r>
          </a:p>
          <a:p>
            <a:pPr marL="285750" indent="-285750">
              <a:buFont typeface="Arial" panose="020B0604020202020204" pitchFamily="34" charset="0"/>
              <a:buChar char="•"/>
            </a:pPr>
            <a:r>
              <a:rPr lang="en-US" sz="1600" b="0" dirty="0">
                <a:solidFill>
                  <a:schemeClr val="tx1"/>
                </a:solidFill>
              </a:rPr>
              <a:t>Disability Inclusion </a:t>
            </a:r>
            <a:r>
              <a:rPr lang="en-US" sz="1600" b="0" dirty="0" err="1">
                <a:solidFill>
                  <a:schemeClr val="tx1"/>
                </a:solidFill>
              </a:rPr>
              <a:t>Programme</a:t>
            </a:r>
            <a:r>
              <a:rPr lang="en-US" sz="1600" b="0" dirty="0">
                <a:solidFill>
                  <a:schemeClr val="tx1"/>
                </a:solidFill>
              </a:rPr>
              <a:t> Guidelines, Data and Accessibility (forthcoming)</a:t>
            </a:r>
          </a:p>
          <a:p>
            <a:pPr marL="285750" indent="-285750">
              <a:buFont typeface="Arial" panose="020B0604020202020204" pitchFamily="34" charset="0"/>
              <a:buChar char="•"/>
            </a:pPr>
            <a:r>
              <a:rPr lang="en-US" sz="1600" b="0" dirty="0">
                <a:solidFill>
                  <a:schemeClr val="tx1"/>
                </a:solidFill>
              </a:rPr>
              <a:t>Guidelines on Construction</a:t>
            </a:r>
          </a:p>
          <a:p>
            <a:pPr marL="285750" indent="-285750">
              <a:buFont typeface="Arial" panose="020B0604020202020204" pitchFamily="34" charset="0"/>
              <a:buChar char="•"/>
            </a:pPr>
            <a:r>
              <a:rPr lang="en-US" sz="1600" b="0" dirty="0">
                <a:solidFill>
                  <a:schemeClr val="tx1"/>
                </a:solidFill>
              </a:rPr>
              <a:t>Country office Self-assessment on Disability Inclusion (forthcoming)</a:t>
            </a:r>
          </a:p>
          <a:p>
            <a:pPr marL="285750" indent="-285750">
              <a:buFont typeface="Arial" panose="020B0604020202020204" pitchFamily="34" charset="0"/>
              <a:buChar char="•"/>
            </a:pPr>
            <a:r>
              <a:rPr lang="en-US" sz="1600" b="0" dirty="0">
                <a:solidFill>
                  <a:schemeClr val="tx1"/>
                </a:solidFill>
              </a:rPr>
              <a:t>Inclusive Education E-learning, Handbook, SNAP and position paper</a:t>
            </a:r>
          </a:p>
          <a:p>
            <a:pPr marL="285750" indent="-285750">
              <a:buFont typeface="Arial" panose="020B0604020202020204" pitchFamily="34" charset="0"/>
              <a:buChar char="•"/>
            </a:pPr>
            <a:r>
              <a:rPr lang="en-US" sz="1600" b="0" dirty="0">
                <a:solidFill>
                  <a:schemeClr val="tx1"/>
                </a:solidFill>
              </a:rPr>
              <a:t>Inclusive Education Toolkit  (forthcoming)</a:t>
            </a:r>
          </a:p>
          <a:p>
            <a:pPr marL="285750" indent="-285750">
              <a:buFont typeface="Arial" panose="020B0604020202020204" pitchFamily="34" charset="0"/>
              <a:buChar char="•"/>
            </a:pPr>
            <a:r>
              <a:rPr lang="en-US" sz="1600" b="0" dirty="0">
                <a:solidFill>
                  <a:schemeClr val="tx1"/>
                </a:solidFill>
              </a:rPr>
              <a:t>Global partnerships with relevant actors </a:t>
            </a:r>
          </a:p>
          <a:p>
            <a:pPr marL="285750" indent="-285750">
              <a:buFont typeface="Arial" panose="020B0604020202020204" pitchFamily="34" charset="0"/>
              <a:buChar char="•"/>
            </a:pPr>
            <a:r>
              <a:rPr lang="en-US" sz="1600" b="0" dirty="0">
                <a:solidFill>
                  <a:schemeClr val="tx1"/>
                </a:solidFill>
              </a:rPr>
              <a:t>Technical support through coaching and our </a:t>
            </a:r>
            <a:r>
              <a:rPr lang="en-GB" sz="1600" b="0" dirty="0">
                <a:solidFill>
                  <a:schemeClr val="tx1"/>
                </a:solidFill>
              </a:rPr>
              <a:t>Disability Inclusion Competency Development Initiative Learning Series </a:t>
            </a:r>
          </a:p>
          <a:p>
            <a:pPr marL="285750" indent="-285750">
              <a:buFont typeface="Arial" panose="020B0604020202020204" pitchFamily="34" charset="0"/>
              <a:buChar char="•"/>
            </a:pPr>
            <a:r>
              <a:rPr lang="en-US" sz="1600" b="0" dirty="0">
                <a:solidFill>
                  <a:schemeClr val="tx1"/>
                </a:solidFill>
              </a:rPr>
              <a:t>Disability Inclusive Child Safeguarding Guidelines and Toolkit </a:t>
            </a:r>
          </a:p>
          <a:p>
            <a:pPr marL="285750" indent="-285750">
              <a:buFont typeface="Arial" panose="020B0604020202020204" pitchFamily="34" charset="0"/>
              <a:buChar char="•"/>
            </a:pPr>
            <a:r>
              <a:rPr lang="en-US" sz="1600" b="0" dirty="0">
                <a:solidFill>
                  <a:schemeClr val="tx1"/>
                </a:solidFill>
              </a:rPr>
              <a:t>Disability Inclusive Common Approach Toolkits and Learning Courses </a:t>
            </a:r>
          </a:p>
          <a:p>
            <a:pPr marL="285750" indent="-285750">
              <a:buFont typeface="Arial" panose="020B0604020202020204" pitchFamily="34" charset="0"/>
              <a:buChar char="•"/>
            </a:pPr>
            <a:endParaRPr lang="en-US" sz="1600" dirty="0"/>
          </a:p>
        </p:txBody>
      </p:sp>
      <p:pic>
        <p:nvPicPr>
          <p:cNvPr id="2" name="Bildobjekt 1"/>
          <p:cNvPicPr>
            <a:picLocks noChangeAspect="1"/>
          </p:cNvPicPr>
          <p:nvPr/>
        </p:nvPicPr>
        <p:blipFill>
          <a:blip r:embed="rId4"/>
          <a:stretch>
            <a:fillRect/>
          </a:stretch>
        </p:blipFill>
        <p:spPr>
          <a:xfrm>
            <a:off x="2299791" y="4765281"/>
            <a:ext cx="1374070" cy="1668810"/>
          </a:xfrm>
          <a:prstGeom prst="rect">
            <a:avLst/>
          </a:prstGeom>
        </p:spPr>
      </p:pic>
      <p:sp>
        <p:nvSpPr>
          <p:cNvPr id="7" name="AutoShape 4" descr="LM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 name="Bildobjekt 9"/>
          <p:cNvPicPr>
            <a:picLocks noChangeAspect="1"/>
          </p:cNvPicPr>
          <p:nvPr/>
        </p:nvPicPr>
        <p:blipFill rotWithShape="1">
          <a:blip r:embed="rId5"/>
          <a:srcRect l="3883"/>
          <a:stretch/>
        </p:blipFill>
        <p:spPr>
          <a:xfrm>
            <a:off x="3730170" y="5194316"/>
            <a:ext cx="2240522" cy="1386433"/>
          </a:xfrm>
          <a:prstGeom prst="rect">
            <a:avLst/>
          </a:prstGeom>
        </p:spPr>
      </p:pic>
      <p:pic>
        <p:nvPicPr>
          <p:cNvPr id="11" name="Bildobjekt 10"/>
          <p:cNvPicPr>
            <a:picLocks noChangeAspect="1"/>
          </p:cNvPicPr>
          <p:nvPr/>
        </p:nvPicPr>
        <p:blipFill>
          <a:blip r:embed="rId6"/>
          <a:stretch>
            <a:fillRect/>
          </a:stretch>
        </p:blipFill>
        <p:spPr>
          <a:xfrm>
            <a:off x="7386098" y="4581127"/>
            <a:ext cx="1647825" cy="1962497"/>
          </a:xfrm>
          <a:prstGeom prst="rect">
            <a:avLst/>
          </a:prstGeom>
        </p:spPr>
      </p:pic>
      <p:pic>
        <p:nvPicPr>
          <p:cNvPr id="12" name="Bildobjekt 11"/>
          <p:cNvPicPr>
            <a:picLocks noChangeAspect="1"/>
          </p:cNvPicPr>
          <p:nvPr/>
        </p:nvPicPr>
        <p:blipFill>
          <a:blip r:embed="rId7"/>
          <a:stretch>
            <a:fillRect/>
          </a:stretch>
        </p:blipFill>
        <p:spPr>
          <a:xfrm>
            <a:off x="6011903" y="4765281"/>
            <a:ext cx="1339037" cy="1778343"/>
          </a:xfrm>
          <a:prstGeom prst="rect">
            <a:avLst/>
          </a:prstGeom>
        </p:spPr>
      </p:pic>
      <p:pic>
        <p:nvPicPr>
          <p:cNvPr id="13" name="Bildobjekt 12"/>
          <p:cNvPicPr>
            <a:picLocks noChangeAspect="1"/>
          </p:cNvPicPr>
          <p:nvPr/>
        </p:nvPicPr>
        <p:blipFill>
          <a:blip r:embed="rId8"/>
          <a:stretch>
            <a:fillRect/>
          </a:stretch>
        </p:blipFill>
        <p:spPr>
          <a:xfrm>
            <a:off x="250196" y="5194316"/>
            <a:ext cx="1994070" cy="1213394"/>
          </a:xfrm>
          <a:prstGeom prst="rect">
            <a:avLst/>
          </a:prstGeom>
        </p:spPr>
      </p:pic>
      <p:sp>
        <p:nvSpPr>
          <p:cNvPr id="14"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5"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spTree>
    <p:extLst>
      <p:ext uri="{BB962C8B-B14F-4D97-AF65-F5344CB8AC3E}">
        <p14:creationId xmlns:p14="http://schemas.microsoft.com/office/powerpoint/2010/main" val="27568450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0680" y="629303"/>
            <a:ext cx="8282640" cy="506900"/>
          </a:xfrm>
        </p:spPr>
        <p:txBody>
          <a:bodyPr/>
          <a:lstStyle/>
          <a:p>
            <a:r>
              <a:rPr lang="en-US" dirty="0"/>
              <a:t>Extract from account of UNICEF staff in Zimbabwe </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120</a:t>
            </a:fld>
            <a:endParaRPr lang="en-US"/>
          </a:p>
        </p:txBody>
      </p:sp>
      <p:sp>
        <p:nvSpPr>
          <p:cNvPr id="9" name="Rektangel 8"/>
          <p:cNvSpPr/>
          <p:nvPr/>
        </p:nvSpPr>
        <p:spPr>
          <a:xfrm>
            <a:off x="430681" y="1443841"/>
            <a:ext cx="8103720" cy="3170099"/>
          </a:xfrm>
          <a:prstGeom prst="rect">
            <a:avLst/>
          </a:prstGeom>
        </p:spPr>
        <p:txBody>
          <a:bodyPr wrap="square">
            <a:spAutoFit/>
          </a:bodyPr>
          <a:lstStyle/>
          <a:p>
            <a:r>
              <a:rPr lang="en-GB" sz="2000" dirty="0">
                <a:solidFill>
                  <a:schemeClr val="accent1"/>
                </a:solidFill>
                <a:latin typeface="MV Boli" panose="02000500030200090000" pitchFamily="2" charset="0"/>
                <a:cs typeface="MV Boli" panose="02000500030200090000" pitchFamily="2" charset="0"/>
              </a:rPr>
              <a:t>On the night the cyclone (</a:t>
            </a:r>
            <a:r>
              <a:rPr lang="en-GB" sz="2000" dirty="0" err="1">
                <a:solidFill>
                  <a:schemeClr val="accent1"/>
                </a:solidFill>
                <a:latin typeface="MV Boli" panose="02000500030200090000" pitchFamily="2" charset="0"/>
                <a:cs typeface="MV Boli" panose="02000500030200090000" pitchFamily="2" charset="0"/>
              </a:rPr>
              <a:t>Idai</a:t>
            </a:r>
            <a:r>
              <a:rPr lang="en-GB" sz="2000" dirty="0">
                <a:solidFill>
                  <a:schemeClr val="accent1"/>
                </a:solidFill>
                <a:latin typeface="MV Boli" panose="02000500030200090000" pitchFamily="2" charset="0"/>
                <a:cs typeface="MV Boli" panose="02000500030200090000" pitchFamily="2" charset="0"/>
              </a:rPr>
              <a:t>) hit, a grandmother realised that her two-roomed house was quickly flooding with water and sand. She grabbed three of her grandchildren and sought refuge at a local church. </a:t>
            </a:r>
          </a:p>
          <a:p>
            <a:endParaRPr lang="en-GB" sz="2000" dirty="0">
              <a:solidFill>
                <a:schemeClr val="accent1"/>
              </a:solidFill>
              <a:latin typeface="MV Boli" panose="02000500030200090000" pitchFamily="2" charset="0"/>
              <a:cs typeface="MV Boli" panose="02000500030200090000" pitchFamily="2" charset="0"/>
            </a:endParaRPr>
          </a:p>
          <a:p>
            <a:r>
              <a:rPr lang="en-GB" sz="2000" dirty="0">
                <a:solidFill>
                  <a:schemeClr val="accent1"/>
                </a:solidFill>
                <a:latin typeface="MV Boli" panose="02000500030200090000" pitchFamily="2" charset="0"/>
                <a:cs typeface="MV Boli" panose="02000500030200090000" pitchFamily="2" charset="0"/>
              </a:rPr>
              <a:t>The fourth child, who is deaf, was left behind. When asked why she had not taken the child with her, she said that she thought it was more important to save the lives of her three </a:t>
            </a:r>
            <a:r>
              <a:rPr lang="en-GB" sz="2000">
                <a:solidFill>
                  <a:schemeClr val="accent1"/>
                </a:solidFill>
                <a:latin typeface="MV Boli" panose="02000500030200090000" pitchFamily="2" charset="0"/>
                <a:cs typeface="MV Boli" panose="02000500030200090000" pitchFamily="2" charset="0"/>
              </a:rPr>
              <a:t>“able-bodied" </a:t>
            </a:r>
            <a:r>
              <a:rPr lang="en-GB" sz="2000" dirty="0">
                <a:solidFill>
                  <a:schemeClr val="accent1"/>
                </a:solidFill>
                <a:latin typeface="MV Boli" panose="02000500030200090000" pitchFamily="2" charset="0"/>
                <a:cs typeface="MV Boli" panose="02000500030200090000" pitchFamily="2" charset="0"/>
              </a:rPr>
              <a:t>grandchildren. </a:t>
            </a:r>
          </a:p>
          <a:p>
            <a:endParaRPr lang="en-GB" sz="2000" dirty="0">
              <a:solidFill>
                <a:schemeClr val="accent1"/>
              </a:solidFill>
              <a:latin typeface="MV Boli" panose="02000500030200090000" pitchFamily="2" charset="0"/>
              <a:cs typeface="MV Boli" panose="02000500030200090000" pitchFamily="2" charset="0"/>
            </a:endParaRPr>
          </a:p>
          <a:p>
            <a:r>
              <a:rPr lang="en-GB" sz="2000" dirty="0">
                <a:solidFill>
                  <a:schemeClr val="accent1"/>
                </a:solidFill>
                <a:latin typeface="MV Boli" panose="02000500030200090000" pitchFamily="2" charset="0"/>
                <a:cs typeface="MV Boli" panose="02000500030200090000" pitchFamily="2" charset="0"/>
              </a:rPr>
              <a:t>She believed the deafness affecting her fourth grandchild was caused by an avenging spirit from her paternal family, which gave his life less value.</a:t>
            </a:r>
          </a:p>
        </p:txBody>
      </p:sp>
    </p:spTree>
    <p:extLst>
      <p:ext uri="{BB962C8B-B14F-4D97-AF65-F5344CB8AC3E}">
        <p14:creationId xmlns:p14="http://schemas.microsoft.com/office/powerpoint/2010/main" val="9019527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p:txBody>
          <a:bodyPr/>
          <a:lstStyle/>
          <a:p>
            <a:r>
              <a:rPr lang="en-US" sz="8800" dirty="0"/>
              <a:t>MEAL </a:t>
            </a:r>
          </a:p>
        </p:txBody>
      </p:sp>
      <p:sp>
        <p:nvSpPr>
          <p:cNvPr id="4" name="Platshållare för text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907705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5433662" y="1122364"/>
            <a:ext cx="371475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1350" dirty="0">
              <a:solidFill>
                <a:schemeClr val="accent4"/>
              </a:solidFill>
              <a:latin typeface="Calibri" panose="020F0502020204030204"/>
            </a:endParaRPr>
          </a:p>
        </p:txBody>
      </p:sp>
      <p:sp>
        <p:nvSpPr>
          <p:cNvPr id="13" name="Title 4"/>
          <p:cNvSpPr txBox="1">
            <a:spLocks/>
          </p:cNvSpPr>
          <p:nvPr/>
        </p:nvSpPr>
        <p:spPr>
          <a:xfrm>
            <a:off x="5948795" y="5537616"/>
            <a:ext cx="2979638" cy="37225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dirty="0">
                <a:solidFill>
                  <a:schemeClr val="bg1"/>
                </a:solidFill>
                <a:latin typeface="Trade Gothic LT Com Cn" panose="020B0806040303020004" pitchFamily="34" charset="0"/>
              </a:rPr>
              <a:t>Sept 2020 </a:t>
            </a:r>
          </a:p>
        </p:txBody>
      </p:sp>
      <p:grpSp>
        <p:nvGrpSpPr>
          <p:cNvPr id="12" name="Group 11"/>
          <p:cNvGrpSpPr/>
          <p:nvPr/>
        </p:nvGrpSpPr>
        <p:grpSpPr>
          <a:xfrm>
            <a:off x="5692380" y="1391605"/>
            <a:ext cx="3451620" cy="3965117"/>
            <a:chOff x="4796490" y="344994"/>
            <a:chExt cx="4602160" cy="3987041"/>
          </a:xfrm>
          <a:solidFill>
            <a:schemeClr val="bg1"/>
          </a:solidFill>
        </p:grpSpPr>
        <p:sp>
          <p:nvSpPr>
            <p:cNvPr id="8" name="Rounded Rectangle 7"/>
            <p:cNvSpPr/>
            <p:nvPr/>
          </p:nvSpPr>
          <p:spPr>
            <a:xfrm>
              <a:off x="4796490" y="344994"/>
              <a:ext cx="4602160" cy="2192997"/>
            </a:xfrm>
            <a:prstGeom prst="roundRect">
              <a:avLst>
                <a:gd name="adj" fmla="val 5019"/>
              </a:avLst>
            </a:pr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100" b="1" dirty="0">
                  <a:solidFill>
                    <a:schemeClr val="tx1"/>
                  </a:solidFill>
                  <a:latin typeface="Gill Sans Infant Std" panose="020B0502020104020203" pitchFamily="34" charset="0"/>
                  <a:ea typeface="Times New Roman" panose="02020603050405020304" pitchFamily="18" charset="0"/>
                </a:rPr>
                <a:t>Planning, Monitoring, Evaluation, Accountability and Learning for Disability Inclusive Programming</a:t>
              </a:r>
            </a:p>
          </p:txBody>
        </p:sp>
        <p:sp>
          <p:nvSpPr>
            <p:cNvPr id="10" name="Rounded Rectangle 9"/>
            <p:cNvSpPr/>
            <p:nvPr/>
          </p:nvSpPr>
          <p:spPr>
            <a:xfrm>
              <a:off x="5509588" y="2591158"/>
              <a:ext cx="3343039" cy="1740877"/>
            </a:xfrm>
            <a:prstGeom prst="roundRect">
              <a:avLst>
                <a:gd name="adj" fmla="val 5019"/>
              </a:avLst>
            </a:pr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b="1" dirty="0">
                  <a:solidFill>
                    <a:srgbClr val="C00000"/>
                  </a:solidFill>
                  <a:latin typeface="Gill Sans Infant Std" panose="020B0502020104020203" pitchFamily="34" charset="0"/>
                  <a:ea typeface="Times New Roman" panose="02020603050405020304" pitchFamily="18" charset="0"/>
                </a:rPr>
                <a:t>An Overview </a:t>
              </a:r>
            </a:p>
          </p:txBody>
        </p:sp>
      </p:grpSp>
      <p:pic>
        <p:nvPicPr>
          <p:cNvPr id="14" name="Bildobjekt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308151"/>
            <a:ext cx="5608566" cy="3738636"/>
          </a:xfrm>
          <a:prstGeom prst="rect">
            <a:avLst/>
          </a:prstGeom>
        </p:spPr>
      </p:pic>
      <p:pic>
        <p:nvPicPr>
          <p:cNvPr id="11" name="Picture 7" descr="Red_circ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05" y="1891304"/>
            <a:ext cx="4513119" cy="4601111"/>
          </a:xfrm>
          <a:prstGeom prst="rect">
            <a:avLst/>
          </a:prstGeom>
        </p:spPr>
      </p:pic>
      <p:sp>
        <p:nvSpPr>
          <p:cNvPr id="5" name="textruta 4"/>
          <p:cNvSpPr txBox="1"/>
          <p:nvPr/>
        </p:nvSpPr>
        <p:spPr>
          <a:xfrm>
            <a:off x="3169797" y="6554994"/>
            <a:ext cx="2804406" cy="230832"/>
          </a:xfrm>
          <a:prstGeom prst="rect">
            <a:avLst/>
          </a:prstGeom>
          <a:noFill/>
        </p:spPr>
        <p:txBody>
          <a:bodyPr wrap="square" lIns="0" tIns="0" rIns="0" bIns="0" rtlCol="0">
            <a:spAutoFit/>
          </a:bodyPr>
          <a:lstStyle/>
          <a:p>
            <a:r>
              <a:rPr lang="sv-SE" sz="1500" dirty="0">
                <a:latin typeface="Gill Sans Infant Std"/>
                <a:cs typeface="Gill Sans Infant Std"/>
              </a:rPr>
              <a:t>Martina Orsander </a:t>
            </a:r>
            <a:endParaRPr lang="en-GB" sz="1500" dirty="0">
              <a:latin typeface="Gill Sans Infant Std"/>
              <a:cs typeface="Gill Sans Infant Std"/>
            </a:endParaRPr>
          </a:p>
        </p:txBody>
      </p:sp>
    </p:spTree>
    <p:extLst>
      <p:ext uri="{BB962C8B-B14F-4D97-AF65-F5344CB8AC3E}">
        <p14:creationId xmlns:p14="http://schemas.microsoft.com/office/powerpoint/2010/main" val="21734199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24631" y="1457783"/>
            <a:ext cx="8282640" cy="1377781"/>
          </a:xfrm>
          <a:ln>
            <a:noFill/>
          </a:ln>
        </p:spPr>
        <p:style>
          <a:lnRef idx="2">
            <a:schemeClr val="accent5"/>
          </a:lnRef>
          <a:fillRef idx="1">
            <a:schemeClr val="lt1"/>
          </a:fillRef>
          <a:effectRef idx="0">
            <a:schemeClr val="accent5"/>
          </a:effectRef>
          <a:fontRef idx="minor">
            <a:schemeClr val="dk1"/>
          </a:fontRef>
        </p:style>
        <p:txBody>
          <a:bodyPr lIns="72000" tIns="108000" rIns="108000"/>
          <a:lstStyle/>
          <a:p>
            <a:pPr marL="342900" indent="-342900">
              <a:buFont typeface="+mj-lt"/>
              <a:buAutoNum type="arabicPeriod"/>
            </a:pPr>
            <a:r>
              <a:rPr lang="en-US" dirty="0">
                <a:solidFill>
                  <a:schemeClr val="tx1"/>
                </a:solidFill>
              </a:rPr>
              <a:t>To design </a:t>
            </a:r>
            <a:r>
              <a:rPr lang="en-US" dirty="0" err="1">
                <a:solidFill>
                  <a:schemeClr val="tx1"/>
                </a:solidFill>
              </a:rPr>
              <a:t>programmes</a:t>
            </a:r>
            <a:r>
              <a:rPr lang="en-US" dirty="0">
                <a:solidFill>
                  <a:schemeClr val="tx1"/>
                </a:solidFill>
              </a:rPr>
              <a:t> that address and remove the barriers to participation and services experienced by persons with disabilities</a:t>
            </a:r>
          </a:p>
          <a:p>
            <a:pPr marL="342900" indent="-342900">
              <a:buFont typeface="+mj-lt"/>
              <a:buAutoNum type="arabicPeriod"/>
            </a:pPr>
            <a:r>
              <a:rPr lang="en-US" dirty="0">
                <a:solidFill>
                  <a:schemeClr val="tx1"/>
                </a:solidFill>
              </a:rPr>
              <a:t>To know the extent of how our </a:t>
            </a:r>
            <a:r>
              <a:rPr lang="en-US" dirty="0" err="1">
                <a:solidFill>
                  <a:schemeClr val="tx1"/>
                </a:solidFill>
              </a:rPr>
              <a:t>programmes</a:t>
            </a:r>
            <a:r>
              <a:rPr lang="en-US" dirty="0">
                <a:solidFill>
                  <a:schemeClr val="tx1"/>
                </a:solidFill>
              </a:rPr>
              <a:t> actually benefit adults and children with disabilities</a:t>
            </a:r>
          </a:p>
          <a:p>
            <a:pPr marL="342900" indent="-342900">
              <a:buFont typeface="+mj-lt"/>
              <a:buAutoNum type="arabicPeriod"/>
            </a:pPr>
            <a:r>
              <a:rPr lang="en-US" dirty="0">
                <a:solidFill>
                  <a:schemeClr val="tx1"/>
                </a:solidFill>
              </a:rPr>
              <a:t>To know how many adults and children with disabilities that benefit from our </a:t>
            </a:r>
            <a:r>
              <a:rPr lang="en-US" dirty="0" err="1">
                <a:solidFill>
                  <a:schemeClr val="tx1"/>
                </a:solidFill>
              </a:rPr>
              <a:t>programmes</a:t>
            </a:r>
            <a:r>
              <a:rPr lang="en-US" dirty="0">
                <a:solidFill>
                  <a:schemeClr val="tx1"/>
                </a:solidFill>
              </a:rPr>
              <a:t> and advocacy work </a:t>
            </a:r>
          </a:p>
          <a:p>
            <a:pPr marL="342900" indent="-342900">
              <a:buFont typeface="+mj-lt"/>
              <a:buAutoNum type="arabicPeriod"/>
            </a:pPr>
            <a:r>
              <a:rPr lang="en-US" dirty="0">
                <a:solidFill>
                  <a:schemeClr val="tx1"/>
                </a:solidFill>
              </a:rPr>
              <a:t>To understand what works for adults and children with disabilities </a:t>
            </a:r>
          </a:p>
          <a:p>
            <a:pPr marL="342900" indent="-342900">
              <a:buFont typeface="+mj-lt"/>
              <a:buAutoNum type="arabicPeriod"/>
            </a:pPr>
            <a:r>
              <a:rPr lang="en-US" dirty="0">
                <a:solidFill>
                  <a:schemeClr val="tx1"/>
                </a:solidFill>
              </a:rPr>
              <a:t>To share good practice on what works for adults and children with disabilities</a:t>
            </a:r>
          </a:p>
          <a:p>
            <a:pPr marL="342900" indent="-342900">
              <a:buFont typeface="+mj-lt"/>
              <a:buAutoNum type="arabicPeriod"/>
            </a:pPr>
            <a:r>
              <a:rPr lang="en-US" dirty="0">
                <a:solidFill>
                  <a:schemeClr val="tx1"/>
                </a:solidFill>
              </a:rPr>
              <a:t>To allow adults and children with disabilities to share their views on our work  </a:t>
            </a:r>
          </a:p>
          <a:p>
            <a:pPr marL="342900" indent="-342900">
              <a:buFont typeface="+mj-lt"/>
              <a:buAutoNum type="arabicPeriod"/>
            </a:pPr>
            <a:r>
              <a:rPr lang="en-US" dirty="0">
                <a:solidFill>
                  <a:schemeClr val="tx1"/>
                </a:solidFill>
              </a:rPr>
              <a:t>To know how inclusive we are as an organization </a:t>
            </a:r>
          </a:p>
        </p:txBody>
      </p:sp>
      <p:sp>
        <p:nvSpPr>
          <p:cNvPr id="9" name="Rubrik 8"/>
          <p:cNvSpPr>
            <a:spLocks noGrp="1"/>
          </p:cNvSpPr>
          <p:nvPr>
            <p:ph type="title"/>
          </p:nvPr>
        </p:nvSpPr>
        <p:spPr>
          <a:xfrm>
            <a:off x="424631" y="614489"/>
            <a:ext cx="8282640" cy="506900"/>
          </a:xfrm>
        </p:spPr>
        <p:txBody>
          <a:bodyPr/>
          <a:lstStyle/>
          <a:p>
            <a:r>
              <a:rPr lang="en-US" dirty="0"/>
              <a:t>Why we need inclusive PMEAL</a:t>
            </a:r>
          </a:p>
        </p:txBody>
      </p:sp>
    </p:spTree>
    <p:extLst>
      <p:ext uri="{BB962C8B-B14F-4D97-AF65-F5344CB8AC3E}">
        <p14:creationId xmlns:p14="http://schemas.microsoft.com/office/powerpoint/2010/main" val="1875390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3"/>
          </p:nvPr>
        </p:nvSpPr>
        <p:spPr/>
        <p:txBody>
          <a:bodyPr/>
          <a:lstStyle/>
          <a:p>
            <a:r>
              <a:rPr lang="en-US" dirty="0">
                <a:solidFill>
                  <a:schemeClr val="tx2"/>
                </a:solidFill>
              </a:rPr>
              <a:t>Internal Disability Inclusion Assessment </a:t>
            </a:r>
          </a:p>
        </p:txBody>
      </p:sp>
      <p:sp>
        <p:nvSpPr>
          <p:cNvPr id="8" name="TextBox 4"/>
          <p:cNvSpPr txBox="1">
            <a:spLocks noGrp="1"/>
          </p:cNvSpPr>
          <p:nvPr>
            <p:ph type="title"/>
          </p:nvPr>
        </p:nvSpPr>
        <p:spPr>
          <a:xfrm>
            <a:off x="425286" y="305981"/>
            <a:ext cx="8282640" cy="384721"/>
          </a:xfrm>
          <a:prstGeom prst="rect">
            <a:avLst/>
          </a:prstGeom>
          <a:noFill/>
        </p:spPr>
        <p:txBody>
          <a:bodyPr wrap="square" rtlCol="0">
            <a:spAutoFit/>
          </a:bodyPr>
          <a:lstStyle/>
          <a:p>
            <a:pPr defTabSz="238049"/>
            <a:r>
              <a:rPr lang="en-US" dirty="0"/>
              <a:t>Disability Inclusion on organizational level </a:t>
            </a:r>
            <a:endParaRPr lang="en-US" b="1" dirty="0"/>
          </a:p>
        </p:txBody>
      </p:sp>
      <p:pic>
        <p:nvPicPr>
          <p:cNvPr id="11" name="Bildobjekt 10"/>
          <p:cNvPicPr>
            <a:picLocks noChangeAspect="1"/>
          </p:cNvPicPr>
          <p:nvPr/>
        </p:nvPicPr>
        <p:blipFill rotWithShape="1">
          <a:blip r:embed="rId3" cstate="email">
            <a:extLst>
              <a:ext uri="{28A0092B-C50C-407E-A947-70E740481C1C}">
                <a14:useLocalDpi xmlns:a14="http://schemas.microsoft.com/office/drawing/2010/main" val="0"/>
              </a:ext>
            </a:extLst>
          </a:blip>
          <a:srcRect l="8216" r="10036"/>
          <a:stretch/>
        </p:blipFill>
        <p:spPr>
          <a:xfrm>
            <a:off x="176911" y="2252132"/>
            <a:ext cx="3692106" cy="3171825"/>
          </a:xfrm>
          <a:prstGeom prst="rect">
            <a:avLst/>
          </a:prstGeom>
        </p:spPr>
      </p:pic>
      <p:sp>
        <p:nvSpPr>
          <p:cNvPr id="3" name="Rektangel 2"/>
          <p:cNvSpPr/>
          <p:nvPr/>
        </p:nvSpPr>
        <p:spPr>
          <a:xfrm>
            <a:off x="4140926" y="2391494"/>
            <a:ext cx="5003074" cy="2893100"/>
          </a:xfrm>
          <a:prstGeom prst="rect">
            <a:avLst/>
          </a:prstGeom>
        </p:spPr>
        <p:txBody>
          <a:bodyPr wrap="square">
            <a:spAutoFit/>
          </a:bodyPr>
          <a:lstStyle/>
          <a:p>
            <a:r>
              <a:rPr lang="en-US" b="1" dirty="0">
                <a:solidFill>
                  <a:srgbClr val="000000"/>
                </a:solidFill>
                <a:latin typeface="Arial" panose="020B0604020202020204" pitchFamily="34" charset="0"/>
              </a:rPr>
              <a:t>Why?  </a:t>
            </a:r>
            <a:r>
              <a:rPr lang="en-US" dirty="0">
                <a:solidFill>
                  <a:srgbClr val="000000"/>
                </a:solidFill>
                <a:latin typeface="Arial" panose="020B0604020202020204" pitchFamily="34" charset="0"/>
              </a:rPr>
              <a:t> </a:t>
            </a:r>
          </a:p>
          <a:p>
            <a:r>
              <a:rPr lang="en-US" dirty="0">
                <a:solidFill>
                  <a:srgbClr val="000000"/>
                </a:solidFill>
                <a:latin typeface="Arial" panose="020B0604020202020204" pitchFamily="34" charset="0"/>
              </a:rPr>
              <a:t>To assess where we are in regards to inclusive </a:t>
            </a:r>
            <a:r>
              <a:rPr lang="en-US" dirty="0" err="1">
                <a:solidFill>
                  <a:srgbClr val="000000"/>
                </a:solidFill>
                <a:latin typeface="Arial" panose="020B0604020202020204" pitchFamily="34" charset="0"/>
              </a:rPr>
              <a:t>programmes</a:t>
            </a:r>
            <a:r>
              <a:rPr lang="en-US" dirty="0">
                <a:solidFill>
                  <a:srgbClr val="000000"/>
                </a:solidFill>
                <a:latin typeface="Arial" panose="020B0604020202020204" pitchFamily="34" charset="0"/>
              </a:rPr>
              <a:t> and inclusive workplace culture </a:t>
            </a:r>
          </a:p>
          <a:p>
            <a:endParaRPr lang="en-US" dirty="0">
              <a:solidFill>
                <a:srgbClr val="000000"/>
              </a:solidFill>
              <a:latin typeface="Arial" panose="020B0604020202020204" pitchFamily="34" charset="0"/>
            </a:endParaRPr>
          </a:p>
          <a:p>
            <a:r>
              <a:rPr lang="en-US" b="1" dirty="0">
                <a:solidFill>
                  <a:srgbClr val="000000"/>
                </a:solidFill>
                <a:latin typeface="Arial" panose="020B0604020202020204" pitchFamily="34" charset="0"/>
              </a:rPr>
              <a:t>How? </a:t>
            </a:r>
          </a:p>
          <a:p>
            <a:pPr marL="342900" indent="-342900">
              <a:buFont typeface="+mj-lt"/>
              <a:buAutoNum type="arabicPeriod"/>
            </a:pPr>
            <a:r>
              <a:rPr lang="en-US" dirty="0">
                <a:solidFill>
                  <a:srgbClr val="000000"/>
                </a:solidFill>
                <a:latin typeface="Arial" panose="020B0604020202020204" pitchFamily="34" charset="0"/>
              </a:rPr>
              <a:t>Disability Inclusion Self-Assessment Tool</a:t>
            </a:r>
          </a:p>
          <a:p>
            <a:pPr marL="342900" indent="-342900">
              <a:buFont typeface="+mj-lt"/>
              <a:buAutoNum type="arabicPeriod"/>
            </a:pPr>
            <a:r>
              <a:rPr lang="en-US" dirty="0">
                <a:solidFill>
                  <a:srgbClr val="000000"/>
                </a:solidFill>
                <a:latin typeface="Arial" panose="020B0604020202020204" pitchFamily="34" charset="0"/>
              </a:rPr>
              <a:t>Disability Inclusion check list </a:t>
            </a:r>
          </a:p>
          <a:p>
            <a:pPr marL="342900" indent="-342900">
              <a:buFont typeface="+mj-lt"/>
              <a:buAutoNum type="arabicPeriod"/>
            </a:pPr>
            <a:r>
              <a:rPr lang="en-US" dirty="0">
                <a:solidFill>
                  <a:srgbClr val="000000"/>
                </a:solidFill>
                <a:latin typeface="Arial" panose="020B0604020202020204" pitchFamily="34" charset="0"/>
              </a:rPr>
              <a:t>Disability Inclusion Action Plan </a:t>
            </a:r>
          </a:p>
          <a:p>
            <a:pPr marL="342900" indent="-342900">
              <a:buFont typeface="+mj-lt"/>
              <a:buAutoNum type="arabicPeriod"/>
            </a:pPr>
            <a:r>
              <a:rPr lang="en-US" dirty="0">
                <a:solidFill>
                  <a:srgbClr val="000000"/>
                </a:solidFill>
                <a:latin typeface="Arial" panose="020B0604020202020204" pitchFamily="34" charset="0"/>
              </a:rPr>
              <a:t>External Accreditation </a:t>
            </a:r>
            <a:r>
              <a:rPr lang="en-US" dirty="0" err="1">
                <a:solidFill>
                  <a:srgbClr val="000000"/>
                </a:solidFill>
                <a:latin typeface="Arial" panose="020B0604020202020204" pitchFamily="34" charset="0"/>
              </a:rPr>
              <a:t>programme</a:t>
            </a:r>
            <a:br>
              <a:rPr lang="en-US" dirty="0">
                <a:solidFill>
                  <a:srgbClr val="000000"/>
                </a:solidFill>
                <a:latin typeface="Arial" panose="020B0604020202020204" pitchFamily="34" charset="0"/>
              </a:rPr>
            </a:br>
            <a:endParaRPr lang="en-US"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106640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r>
              <a:rPr lang="en-US" dirty="0">
                <a:solidFill>
                  <a:schemeClr val="tx1"/>
                </a:solidFill>
              </a:rPr>
              <a:t>Why? </a:t>
            </a:r>
            <a:br>
              <a:rPr lang="en-US" dirty="0">
                <a:solidFill>
                  <a:schemeClr val="tx1"/>
                </a:solidFill>
              </a:rPr>
            </a:br>
            <a:r>
              <a:rPr lang="en-US" b="0" dirty="0">
                <a:solidFill>
                  <a:schemeClr val="tx1"/>
                </a:solidFill>
              </a:rPr>
              <a:t>- to design appropriate </a:t>
            </a:r>
            <a:r>
              <a:rPr lang="en-US" b="0" dirty="0" err="1">
                <a:solidFill>
                  <a:schemeClr val="tx1"/>
                </a:solidFill>
              </a:rPr>
              <a:t>programmes</a:t>
            </a:r>
            <a:r>
              <a:rPr lang="en-US" b="0" dirty="0">
                <a:solidFill>
                  <a:schemeClr val="tx1"/>
                </a:solidFill>
              </a:rPr>
              <a:t> </a:t>
            </a:r>
          </a:p>
          <a:p>
            <a:pPr marL="285750" indent="-285750">
              <a:buFontTx/>
              <a:buChar char="-"/>
            </a:pPr>
            <a:r>
              <a:rPr lang="en-US" b="0" dirty="0">
                <a:solidFill>
                  <a:schemeClr val="tx1"/>
                </a:solidFill>
              </a:rPr>
              <a:t>To ensure children and adults with </a:t>
            </a:r>
            <a:r>
              <a:rPr lang="en-US" b="0" dirty="0" err="1">
                <a:solidFill>
                  <a:schemeClr val="tx1"/>
                </a:solidFill>
              </a:rPr>
              <a:t>disabilties</a:t>
            </a:r>
            <a:r>
              <a:rPr lang="en-US" b="0" dirty="0">
                <a:solidFill>
                  <a:schemeClr val="tx1"/>
                </a:solidFill>
              </a:rPr>
              <a:t> benefit from our </a:t>
            </a:r>
            <a:r>
              <a:rPr lang="en-US" b="0" dirty="0" err="1">
                <a:solidFill>
                  <a:schemeClr val="tx1"/>
                </a:solidFill>
              </a:rPr>
              <a:t>programmes</a:t>
            </a:r>
            <a:endParaRPr lang="en-US" b="0" dirty="0">
              <a:solidFill>
                <a:schemeClr val="tx1"/>
              </a:solidFill>
            </a:endParaRPr>
          </a:p>
          <a:p>
            <a:pPr marL="285750" indent="-285750">
              <a:buFontTx/>
              <a:buChar char="-"/>
            </a:pPr>
            <a:r>
              <a:rPr lang="en-US" b="0" dirty="0">
                <a:solidFill>
                  <a:schemeClr val="tx1"/>
                </a:solidFill>
              </a:rPr>
              <a:t>To ensure children and adults with </a:t>
            </a:r>
            <a:r>
              <a:rPr lang="en-US" b="0" dirty="0" err="1">
                <a:solidFill>
                  <a:schemeClr val="tx1"/>
                </a:solidFill>
              </a:rPr>
              <a:t>disabilties</a:t>
            </a:r>
            <a:r>
              <a:rPr lang="en-US" b="0" dirty="0">
                <a:solidFill>
                  <a:schemeClr val="tx1"/>
                </a:solidFill>
              </a:rPr>
              <a:t> are part of our advocacy work </a:t>
            </a:r>
          </a:p>
          <a:p>
            <a:pPr marL="285750" indent="-285750">
              <a:buFontTx/>
              <a:buChar char="-"/>
            </a:pPr>
            <a:r>
              <a:rPr lang="en-US" b="0" dirty="0">
                <a:solidFill>
                  <a:schemeClr val="tx1"/>
                </a:solidFill>
              </a:rPr>
              <a:t>To ensure children and adults </a:t>
            </a:r>
            <a:r>
              <a:rPr lang="en-US" b="0" dirty="0" err="1">
                <a:solidFill>
                  <a:schemeClr val="tx1"/>
                </a:solidFill>
              </a:rPr>
              <a:t>withd</a:t>
            </a:r>
            <a:r>
              <a:rPr lang="en-US" b="0" dirty="0">
                <a:solidFill>
                  <a:schemeClr val="tx1"/>
                </a:solidFill>
              </a:rPr>
              <a:t> </a:t>
            </a:r>
            <a:r>
              <a:rPr lang="en-US" b="0" dirty="0" err="1">
                <a:solidFill>
                  <a:schemeClr val="tx1"/>
                </a:solidFill>
              </a:rPr>
              <a:t>disabilties</a:t>
            </a:r>
            <a:r>
              <a:rPr lang="en-US" b="0" dirty="0">
                <a:solidFill>
                  <a:schemeClr val="tx1"/>
                </a:solidFill>
              </a:rPr>
              <a:t> are part of the solutions</a:t>
            </a:r>
          </a:p>
          <a:p>
            <a:pPr marL="285750" indent="-285750">
              <a:buFontTx/>
              <a:buChar char="-"/>
            </a:pPr>
            <a:r>
              <a:rPr lang="en-US" b="0" dirty="0">
                <a:solidFill>
                  <a:schemeClr val="tx1"/>
                </a:solidFill>
              </a:rPr>
              <a:t>To ensure our </a:t>
            </a:r>
            <a:r>
              <a:rPr lang="en-US" b="0" dirty="0" err="1">
                <a:solidFill>
                  <a:schemeClr val="tx1"/>
                </a:solidFill>
              </a:rPr>
              <a:t>programmes</a:t>
            </a:r>
            <a:r>
              <a:rPr lang="en-US" b="0" dirty="0">
                <a:solidFill>
                  <a:schemeClr val="tx1"/>
                </a:solidFill>
              </a:rPr>
              <a:t> address and remove barriers to participation and access to services</a:t>
            </a:r>
          </a:p>
          <a:p>
            <a:endParaRPr lang="en-US" b="0" dirty="0">
              <a:solidFill>
                <a:schemeClr val="tx1"/>
              </a:solidFill>
            </a:endParaRPr>
          </a:p>
          <a:p>
            <a:r>
              <a:rPr lang="en-US" dirty="0">
                <a:solidFill>
                  <a:schemeClr val="tx1"/>
                </a:solidFill>
              </a:rPr>
              <a:t>How? </a:t>
            </a:r>
          </a:p>
          <a:p>
            <a:pPr marL="342900" indent="-342900">
              <a:buFont typeface="+mj-lt"/>
              <a:buAutoNum type="arabicPeriod"/>
            </a:pPr>
            <a:r>
              <a:rPr lang="en-US" b="0" dirty="0">
                <a:solidFill>
                  <a:schemeClr val="tx1"/>
                </a:solidFill>
              </a:rPr>
              <a:t>Disability Situation Analysis tool </a:t>
            </a:r>
          </a:p>
          <a:p>
            <a:pPr marL="342900" indent="-342900">
              <a:buFont typeface="+mj-lt"/>
              <a:buAutoNum type="arabicPeriod"/>
            </a:pPr>
            <a:r>
              <a:rPr lang="en-US" b="0" dirty="0">
                <a:solidFill>
                  <a:schemeClr val="tx1"/>
                </a:solidFill>
              </a:rPr>
              <a:t>Barrier and Enablers Analysis tool </a:t>
            </a:r>
          </a:p>
          <a:p>
            <a:pPr marL="342900" indent="-342900">
              <a:buFont typeface="+mj-lt"/>
              <a:buAutoNum type="arabicPeriod"/>
            </a:pPr>
            <a:r>
              <a:rPr lang="en-US" b="0" dirty="0">
                <a:solidFill>
                  <a:schemeClr val="tx1"/>
                </a:solidFill>
              </a:rPr>
              <a:t>Accessibility Audit tools </a:t>
            </a:r>
          </a:p>
          <a:p>
            <a:pPr marL="342900" indent="-342900">
              <a:buFont typeface="+mj-lt"/>
              <a:buAutoNum type="arabicPeriod"/>
            </a:pPr>
            <a:r>
              <a:rPr lang="en-US" b="0" dirty="0">
                <a:solidFill>
                  <a:schemeClr val="tx1"/>
                </a:solidFill>
              </a:rPr>
              <a:t>Policy review tool</a:t>
            </a:r>
          </a:p>
        </p:txBody>
      </p:sp>
      <p:sp>
        <p:nvSpPr>
          <p:cNvPr id="4" name="Platshållare för text 3"/>
          <p:cNvSpPr>
            <a:spLocks noGrp="1"/>
          </p:cNvSpPr>
          <p:nvPr>
            <p:ph type="body" sz="quarter" idx="13"/>
          </p:nvPr>
        </p:nvSpPr>
        <p:spPr/>
        <p:txBody>
          <a:bodyPr/>
          <a:lstStyle/>
          <a:p>
            <a:r>
              <a:rPr lang="en-US" b="1" dirty="0">
                <a:solidFill>
                  <a:srgbClr val="FF0000"/>
                </a:solidFill>
              </a:rPr>
              <a:t>Planning</a:t>
            </a:r>
          </a:p>
        </p:txBody>
      </p:sp>
      <p:sp>
        <p:nvSpPr>
          <p:cNvPr id="5" name="TextBox 4"/>
          <p:cNvSpPr txBox="1">
            <a:spLocks/>
          </p:cNvSpPr>
          <p:nvPr/>
        </p:nvSpPr>
        <p:spPr>
          <a:xfrm>
            <a:off x="425286" y="247708"/>
            <a:ext cx="8282640" cy="384721"/>
          </a:xfrm>
          <a:prstGeom prst="rect">
            <a:avLst/>
          </a:prstGeom>
          <a:noFill/>
        </p:spPr>
        <p:txBody>
          <a:bodyPr vert="horz" wrap="square" lIns="0" tIns="0" rIns="0" bIns="0" rtlCol="0" anchor="ctr">
            <a:sp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defTabSz="238049"/>
            <a:r>
              <a:rPr lang="en-US" dirty="0"/>
              <a:t>Disability Inclusion on </a:t>
            </a:r>
            <a:r>
              <a:rPr lang="en-US" dirty="0" err="1"/>
              <a:t>programme</a:t>
            </a:r>
            <a:r>
              <a:rPr lang="en-US" dirty="0"/>
              <a:t> and advocacy level</a:t>
            </a:r>
          </a:p>
        </p:txBody>
      </p:sp>
    </p:spTree>
    <p:extLst>
      <p:ext uri="{BB962C8B-B14F-4D97-AF65-F5344CB8AC3E}">
        <p14:creationId xmlns:p14="http://schemas.microsoft.com/office/powerpoint/2010/main" val="7515909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3"/>
          <p:cNvSpPr txBox="1">
            <a:spLocks/>
          </p:cNvSpPr>
          <p:nvPr/>
        </p:nvSpPr>
        <p:spPr>
          <a:xfrm>
            <a:off x="425286" y="705600"/>
            <a:ext cx="8282151" cy="363537"/>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FF0000"/>
                </a:solidFill>
              </a:rPr>
              <a:t>Monitoring </a:t>
            </a:r>
          </a:p>
        </p:txBody>
      </p:sp>
      <p:sp>
        <p:nvSpPr>
          <p:cNvPr id="6" name="TextBox 4"/>
          <p:cNvSpPr txBox="1">
            <a:spLocks/>
          </p:cNvSpPr>
          <p:nvPr/>
        </p:nvSpPr>
        <p:spPr>
          <a:xfrm>
            <a:off x="424634" y="320879"/>
            <a:ext cx="8282640" cy="384721"/>
          </a:xfrm>
          <a:prstGeom prst="rect">
            <a:avLst/>
          </a:prstGeom>
          <a:noFill/>
        </p:spPr>
        <p:txBody>
          <a:bodyPr vert="horz" wrap="square" lIns="0" tIns="0" rIns="0" bIns="0" rtlCol="0" anchor="ctr">
            <a:sp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defTabSz="238049"/>
            <a:r>
              <a:rPr lang="en-US" dirty="0"/>
              <a:t>Disability Inclusion on </a:t>
            </a:r>
            <a:r>
              <a:rPr lang="en-US" dirty="0" err="1"/>
              <a:t>programme</a:t>
            </a:r>
            <a:r>
              <a:rPr lang="en-US" dirty="0"/>
              <a:t> and advocacy level</a:t>
            </a:r>
          </a:p>
        </p:txBody>
      </p:sp>
      <p:sp>
        <p:nvSpPr>
          <p:cNvPr id="7" name="Platshållare för innehåll 2"/>
          <p:cNvSpPr txBox="1">
            <a:spLocks/>
          </p:cNvSpPr>
          <p:nvPr/>
        </p:nvSpPr>
        <p:spPr>
          <a:xfrm>
            <a:off x="424634" y="1453858"/>
            <a:ext cx="8276127"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Why? </a:t>
            </a:r>
          </a:p>
          <a:p>
            <a:r>
              <a:rPr lang="en-US" b="0" dirty="0">
                <a:solidFill>
                  <a:schemeClr val="tx1"/>
                </a:solidFill>
              </a:rPr>
              <a:t>-    To measure the number of adults and children with disabilities in our </a:t>
            </a:r>
            <a:r>
              <a:rPr lang="en-US" b="0" dirty="0" err="1">
                <a:solidFill>
                  <a:schemeClr val="tx1"/>
                </a:solidFill>
              </a:rPr>
              <a:t>programmes</a:t>
            </a:r>
            <a:endParaRPr lang="en-US" b="0" dirty="0">
              <a:solidFill>
                <a:schemeClr val="tx1"/>
              </a:solidFill>
            </a:endParaRPr>
          </a:p>
          <a:p>
            <a:pPr marL="285750" indent="-285750">
              <a:buFontTx/>
              <a:buChar char="-"/>
            </a:pPr>
            <a:r>
              <a:rPr lang="en-US" b="0" dirty="0">
                <a:solidFill>
                  <a:schemeClr val="tx1"/>
                </a:solidFill>
              </a:rPr>
              <a:t>To measure progress on disability inclusion through indicators </a:t>
            </a:r>
          </a:p>
          <a:p>
            <a:pPr marL="285750" indent="-285750">
              <a:buFontTx/>
              <a:buChar char="-"/>
            </a:pPr>
            <a:r>
              <a:rPr lang="en-US" b="0" dirty="0">
                <a:solidFill>
                  <a:schemeClr val="tx1"/>
                </a:solidFill>
              </a:rPr>
              <a:t>To revise </a:t>
            </a:r>
            <a:r>
              <a:rPr lang="en-US" b="0" dirty="0" err="1">
                <a:solidFill>
                  <a:schemeClr val="tx1"/>
                </a:solidFill>
              </a:rPr>
              <a:t>proggrammes</a:t>
            </a:r>
            <a:r>
              <a:rPr lang="en-US" b="0" dirty="0">
                <a:solidFill>
                  <a:schemeClr val="tx1"/>
                </a:solidFill>
              </a:rPr>
              <a:t> and activities throughout a </a:t>
            </a:r>
            <a:r>
              <a:rPr lang="en-US" b="0" dirty="0" err="1">
                <a:solidFill>
                  <a:schemeClr val="tx1"/>
                </a:solidFill>
              </a:rPr>
              <a:t>programme</a:t>
            </a:r>
            <a:r>
              <a:rPr lang="en-US" b="0" dirty="0">
                <a:solidFill>
                  <a:schemeClr val="tx1"/>
                </a:solidFill>
              </a:rPr>
              <a:t> as and when necessary</a:t>
            </a:r>
          </a:p>
          <a:p>
            <a:pPr marL="285750" indent="-285750">
              <a:buFontTx/>
              <a:buChar char="-"/>
            </a:pPr>
            <a:r>
              <a:rPr lang="en-US" b="0" dirty="0">
                <a:solidFill>
                  <a:schemeClr val="tx1"/>
                </a:solidFill>
              </a:rPr>
              <a:t>To be able to present data and examples of how our programs include adults and children with disabilities </a:t>
            </a:r>
          </a:p>
          <a:p>
            <a:endParaRPr lang="en-US" b="0" dirty="0">
              <a:solidFill>
                <a:schemeClr val="tx1"/>
              </a:solidFill>
            </a:endParaRPr>
          </a:p>
          <a:p>
            <a:r>
              <a:rPr lang="en-US" dirty="0">
                <a:solidFill>
                  <a:schemeClr val="tx1"/>
                </a:solidFill>
              </a:rPr>
              <a:t>How? </a:t>
            </a:r>
          </a:p>
          <a:p>
            <a:pPr marL="342900" indent="-342900">
              <a:buFont typeface="+mj-lt"/>
              <a:buAutoNum type="arabicPeriod"/>
            </a:pPr>
            <a:r>
              <a:rPr lang="en-US" b="0" dirty="0">
                <a:solidFill>
                  <a:schemeClr val="tx1"/>
                </a:solidFill>
              </a:rPr>
              <a:t>Inclusive Indicators Menu (per CAs and thematic areas)</a:t>
            </a:r>
          </a:p>
          <a:p>
            <a:pPr marL="342900" indent="-342900">
              <a:buFont typeface="+mj-lt"/>
              <a:buAutoNum type="arabicPeriod"/>
            </a:pPr>
            <a:r>
              <a:rPr lang="en-US" b="0" dirty="0">
                <a:solidFill>
                  <a:schemeClr val="tx1"/>
                </a:solidFill>
              </a:rPr>
              <a:t>Disability Disaggregated Data using Washington Group Question Sets (4 sets)</a:t>
            </a:r>
          </a:p>
          <a:p>
            <a:pPr marL="342900" indent="-342900">
              <a:buFont typeface="+mj-lt"/>
              <a:buAutoNum type="arabicPeriod"/>
            </a:pPr>
            <a:r>
              <a:rPr lang="en-US" b="0" dirty="0">
                <a:solidFill>
                  <a:schemeClr val="tx1"/>
                </a:solidFill>
              </a:rPr>
              <a:t>Early Identification and Screening Tools </a:t>
            </a:r>
          </a:p>
          <a:p>
            <a:pPr marL="342900" indent="-342900">
              <a:buFont typeface="+mj-lt"/>
              <a:buAutoNum type="arabicPeriod"/>
            </a:pPr>
            <a:r>
              <a:rPr lang="en-US" b="0" dirty="0">
                <a:solidFill>
                  <a:schemeClr val="tx1"/>
                </a:solidFill>
              </a:rPr>
              <a:t>Developmental Milestone Screening Checklists  </a:t>
            </a:r>
          </a:p>
          <a:p>
            <a:pPr marL="342900" indent="-342900">
              <a:buFont typeface="+mj-lt"/>
              <a:buAutoNum type="arabicPeriod"/>
            </a:pPr>
            <a:r>
              <a:rPr lang="en-US" b="0" dirty="0">
                <a:solidFill>
                  <a:schemeClr val="tx1"/>
                </a:solidFill>
              </a:rPr>
              <a:t>Targeted data collection tools design </a:t>
            </a:r>
          </a:p>
          <a:p>
            <a:pPr marL="342900" indent="-342900">
              <a:buFont typeface="+mj-lt"/>
              <a:buAutoNum type="arabicPeriod"/>
            </a:pPr>
            <a:endParaRPr lang="en-US" b="0" dirty="0">
              <a:solidFill>
                <a:schemeClr val="tx1"/>
              </a:solidFill>
            </a:endParaRPr>
          </a:p>
        </p:txBody>
      </p:sp>
    </p:spTree>
    <p:extLst>
      <p:ext uri="{BB962C8B-B14F-4D97-AF65-F5344CB8AC3E}">
        <p14:creationId xmlns:p14="http://schemas.microsoft.com/office/powerpoint/2010/main" val="42352664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3"/>
          <p:cNvSpPr txBox="1">
            <a:spLocks/>
          </p:cNvSpPr>
          <p:nvPr/>
        </p:nvSpPr>
        <p:spPr>
          <a:xfrm>
            <a:off x="425286" y="705600"/>
            <a:ext cx="8282151" cy="363537"/>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FF0000"/>
                </a:solidFill>
              </a:rPr>
              <a:t>Accountability  </a:t>
            </a:r>
          </a:p>
        </p:txBody>
      </p:sp>
      <p:sp>
        <p:nvSpPr>
          <p:cNvPr id="6" name="TextBox 4"/>
          <p:cNvSpPr txBox="1">
            <a:spLocks/>
          </p:cNvSpPr>
          <p:nvPr/>
        </p:nvSpPr>
        <p:spPr>
          <a:xfrm>
            <a:off x="424634" y="320879"/>
            <a:ext cx="8282640" cy="384721"/>
          </a:xfrm>
          <a:prstGeom prst="rect">
            <a:avLst/>
          </a:prstGeom>
          <a:noFill/>
        </p:spPr>
        <p:txBody>
          <a:bodyPr vert="horz" wrap="square" lIns="0" tIns="0" rIns="0" bIns="0" rtlCol="0" anchor="ctr">
            <a:sp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defTabSz="238049"/>
            <a:r>
              <a:rPr lang="en-US" dirty="0"/>
              <a:t>Disability Inclusion on </a:t>
            </a:r>
            <a:r>
              <a:rPr lang="en-US" dirty="0" err="1"/>
              <a:t>programme</a:t>
            </a:r>
            <a:r>
              <a:rPr lang="en-US" dirty="0"/>
              <a:t> and advocacy level</a:t>
            </a:r>
          </a:p>
        </p:txBody>
      </p:sp>
      <p:sp>
        <p:nvSpPr>
          <p:cNvPr id="8" name="Platshållare för innehåll 2"/>
          <p:cNvSpPr txBox="1">
            <a:spLocks/>
          </p:cNvSpPr>
          <p:nvPr/>
        </p:nvSpPr>
        <p:spPr>
          <a:xfrm>
            <a:off x="424634" y="1310423"/>
            <a:ext cx="8276127"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Why? </a:t>
            </a:r>
          </a:p>
          <a:p>
            <a:pPr marL="285750" indent="-285750">
              <a:buFontTx/>
              <a:buChar char="-"/>
            </a:pPr>
            <a:r>
              <a:rPr lang="en-US" b="0" dirty="0">
                <a:solidFill>
                  <a:schemeClr val="tx1"/>
                </a:solidFill>
              </a:rPr>
              <a:t>To receive feedback from the adults and children with disabilities in our </a:t>
            </a:r>
            <a:r>
              <a:rPr lang="en-US" b="0" dirty="0" err="1">
                <a:solidFill>
                  <a:schemeClr val="tx1"/>
                </a:solidFill>
              </a:rPr>
              <a:t>programmes</a:t>
            </a:r>
            <a:r>
              <a:rPr lang="en-US" b="0" dirty="0">
                <a:solidFill>
                  <a:schemeClr val="tx1"/>
                </a:solidFill>
              </a:rPr>
              <a:t> and the communities we work </a:t>
            </a:r>
          </a:p>
          <a:p>
            <a:pPr marL="285750" indent="-285750">
              <a:buFontTx/>
              <a:buChar char="-"/>
            </a:pPr>
            <a:r>
              <a:rPr lang="en-US" b="0" dirty="0">
                <a:solidFill>
                  <a:schemeClr val="tx1"/>
                </a:solidFill>
              </a:rPr>
              <a:t>To share information with the adults and children with disabilities in our </a:t>
            </a:r>
            <a:r>
              <a:rPr lang="en-US" b="0" dirty="0" err="1">
                <a:solidFill>
                  <a:schemeClr val="tx1"/>
                </a:solidFill>
              </a:rPr>
              <a:t>programmes</a:t>
            </a:r>
            <a:r>
              <a:rPr lang="en-US" b="0" dirty="0">
                <a:solidFill>
                  <a:schemeClr val="tx1"/>
                </a:solidFill>
              </a:rPr>
              <a:t> and the communities we work </a:t>
            </a:r>
          </a:p>
          <a:p>
            <a:pPr marL="285750" indent="-285750">
              <a:buFontTx/>
              <a:buChar char="-"/>
            </a:pPr>
            <a:r>
              <a:rPr lang="en-US" b="0" dirty="0">
                <a:solidFill>
                  <a:schemeClr val="tx1"/>
                </a:solidFill>
              </a:rPr>
              <a:t>To address barriers to participation and services within our </a:t>
            </a:r>
            <a:r>
              <a:rPr lang="en-US" b="0" dirty="0" err="1">
                <a:solidFill>
                  <a:schemeClr val="tx1"/>
                </a:solidFill>
              </a:rPr>
              <a:t>programmes</a:t>
            </a:r>
            <a:r>
              <a:rPr lang="en-US" b="0" dirty="0">
                <a:solidFill>
                  <a:schemeClr val="tx1"/>
                </a:solidFill>
              </a:rPr>
              <a:t> experiences by children and adults with disabilities </a:t>
            </a:r>
          </a:p>
          <a:p>
            <a:endParaRPr lang="en-US" b="0" dirty="0">
              <a:solidFill>
                <a:schemeClr val="tx1"/>
              </a:solidFill>
            </a:endParaRPr>
          </a:p>
          <a:p>
            <a:r>
              <a:rPr lang="en-US" dirty="0">
                <a:solidFill>
                  <a:schemeClr val="tx1"/>
                </a:solidFill>
              </a:rPr>
              <a:t>How? </a:t>
            </a:r>
          </a:p>
          <a:p>
            <a:pPr marL="342900" indent="-342900">
              <a:buFont typeface="+mj-lt"/>
              <a:buAutoNum type="arabicPeriod"/>
            </a:pPr>
            <a:r>
              <a:rPr lang="en-US" b="0" dirty="0">
                <a:solidFill>
                  <a:schemeClr val="tx1"/>
                </a:solidFill>
              </a:rPr>
              <a:t>Inclusive Feedback , Response and Reporting Mechanisms </a:t>
            </a:r>
          </a:p>
          <a:p>
            <a:pPr marL="342900" indent="-342900">
              <a:buFont typeface="+mj-lt"/>
              <a:buAutoNum type="arabicPeriod"/>
            </a:pPr>
            <a:r>
              <a:rPr lang="en-US" b="0" dirty="0">
                <a:solidFill>
                  <a:schemeClr val="tx1"/>
                </a:solidFill>
              </a:rPr>
              <a:t>Inclusive consultations with communities </a:t>
            </a:r>
          </a:p>
          <a:p>
            <a:pPr marL="342900" indent="-342900">
              <a:buFont typeface="+mj-lt"/>
              <a:buAutoNum type="arabicPeriod"/>
            </a:pPr>
            <a:r>
              <a:rPr lang="en-US" b="0" dirty="0">
                <a:solidFill>
                  <a:schemeClr val="tx1"/>
                </a:solidFill>
              </a:rPr>
              <a:t>Including adults and children with disabilities in information meetings and make sure we feedback to the communities we work </a:t>
            </a:r>
          </a:p>
        </p:txBody>
      </p:sp>
    </p:spTree>
    <p:extLst>
      <p:ext uri="{BB962C8B-B14F-4D97-AF65-F5344CB8AC3E}">
        <p14:creationId xmlns:p14="http://schemas.microsoft.com/office/powerpoint/2010/main" val="3079982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3"/>
          <p:cNvSpPr txBox="1">
            <a:spLocks/>
          </p:cNvSpPr>
          <p:nvPr/>
        </p:nvSpPr>
        <p:spPr>
          <a:xfrm>
            <a:off x="425286" y="705600"/>
            <a:ext cx="8282151" cy="363537"/>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FF0000"/>
                </a:solidFill>
              </a:rPr>
              <a:t>Learning   </a:t>
            </a:r>
          </a:p>
        </p:txBody>
      </p:sp>
      <p:sp>
        <p:nvSpPr>
          <p:cNvPr id="6" name="TextBox 4"/>
          <p:cNvSpPr txBox="1">
            <a:spLocks/>
          </p:cNvSpPr>
          <p:nvPr/>
        </p:nvSpPr>
        <p:spPr>
          <a:xfrm>
            <a:off x="424634" y="320879"/>
            <a:ext cx="8282640" cy="384721"/>
          </a:xfrm>
          <a:prstGeom prst="rect">
            <a:avLst/>
          </a:prstGeom>
          <a:noFill/>
        </p:spPr>
        <p:txBody>
          <a:bodyPr vert="horz" wrap="square" lIns="0" tIns="0" rIns="0" bIns="0" rtlCol="0" anchor="ctr">
            <a:sp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defTabSz="238049"/>
            <a:r>
              <a:rPr lang="en-US" dirty="0"/>
              <a:t>Disability Inclusion on </a:t>
            </a:r>
            <a:r>
              <a:rPr lang="en-US" dirty="0" err="1"/>
              <a:t>programme</a:t>
            </a:r>
            <a:r>
              <a:rPr lang="en-US" dirty="0"/>
              <a:t> and advocacy level</a:t>
            </a:r>
          </a:p>
        </p:txBody>
      </p:sp>
      <p:sp>
        <p:nvSpPr>
          <p:cNvPr id="8" name="Platshållare för innehåll 2"/>
          <p:cNvSpPr txBox="1">
            <a:spLocks/>
          </p:cNvSpPr>
          <p:nvPr/>
        </p:nvSpPr>
        <p:spPr>
          <a:xfrm>
            <a:off x="424634" y="1310423"/>
            <a:ext cx="8276127"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Why? </a:t>
            </a:r>
          </a:p>
          <a:p>
            <a:pPr marL="285750" indent="-285750">
              <a:buFontTx/>
              <a:buChar char="-"/>
            </a:pPr>
            <a:r>
              <a:rPr lang="en-US" b="0" dirty="0">
                <a:solidFill>
                  <a:schemeClr val="tx1"/>
                </a:solidFill>
              </a:rPr>
              <a:t>To  have lessons learnt, good practice and Do’s and Don’ts</a:t>
            </a:r>
          </a:p>
          <a:p>
            <a:pPr marL="285750" indent="-285750">
              <a:buFontTx/>
              <a:buChar char="-"/>
            </a:pPr>
            <a:r>
              <a:rPr lang="en-US" b="0" dirty="0">
                <a:solidFill>
                  <a:schemeClr val="tx1"/>
                </a:solidFill>
              </a:rPr>
              <a:t>Facilitate peer learning between teams, sectors and countries </a:t>
            </a:r>
          </a:p>
          <a:p>
            <a:pPr marL="285750" indent="-285750">
              <a:buFontTx/>
              <a:buChar char="-"/>
            </a:pPr>
            <a:r>
              <a:rPr lang="en-US" b="0" dirty="0">
                <a:solidFill>
                  <a:schemeClr val="tx1"/>
                </a:solidFill>
              </a:rPr>
              <a:t>To have an organized library with documented case studies and good practices </a:t>
            </a:r>
          </a:p>
          <a:p>
            <a:pPr marL="285750" indent="-285750">
              <a:buFontTx/>
              <a:buChar char="-"/>
            </a:pPr>
            <a:r>
              <a:rPr lang="en-US" b="0" dirty="0">
                <a:solidFill>
                  <a:schemeClr val="tx1"/>
                </a:solidFill>
              </a:rPr>
              <a:t>To showcase our work on disability inclusion and share with partners and external stakeholders and networks/ consortia's including the disability movement</a:t>
            </a:r>
          </a:p>
          <a:p>
            <a:pPr marL="285750" indent="-285750">
              <a:buFontTx/>
              <a:buChar char="-"/>
            </a:pPr>
            <a:r>
              <a:rPr lang="en-US" b="0" dirty="0">
                <a:solidFill>
                  <a:schemeClr val="tx1"/>
                </a:solidFill>
              </a:rPr>
              <a:t>To strengthen future proposals and fundraising efforts </a:t>
            </a:r>
            <a:br>
              <a:rPr lang="en-US" b="0" dirty="0">
                <a:solidFill>
                  <a:schemeClr val="tx1"/>
                </a:solidFill>
              </a:rPr>
            </a:br>
            <a:endParaRPr lang="en-US" b="0" dirty="0">
              <a:solidFill>
                <a:schemeClr val="tx1"/>
              </a:solidFill>
            </a:endParaRPr>
          </a:p>
          <a:p>
            <a:r>
              <a:rPr lang="en-US" dirty="0">
                <a:solidFill>
                  <a:schemeClr val="tx1"/>
                </a:solidFill>
              </a:rPr>
              <a:t>How? </a:t>
            </a:r>
          </a:p>
          <a:p>
            <a:pPr marL="342900" indent="-342900">
              <a:buFont typeface="+mj-lt"/>
              <a:buAutoNum type="arabicPeriod"/>
            </a:pPr>
            <a:r>
              <a:rPr lang="en-US" b="0" dirty="0">
                <a:solidFill>
                  <a:schemeClr val="tx1"/>
                </a:solidFill>
              </a:rPr>
              <a:t>Lessons learnt templates</a:t>
            </a:r>
          </a:p>
          <a:p>
            <a:pPr marL="342900" indent="-342900">
              <a:buFont typeface="+mj-lt"/>
              <a:buAutoNum type="arabicPeriod"/>
            </a:pPr>
            <a:r>
              <a:rPr lang="en-US" b="0" dirty="0">
                <a:solidFill>
                  <a:schemeClr val="tx1"/>
                </a:solidFill>
              </a:rPr>
              <a:t>Case study templates</a:t>
            </a:r>
          </a:p>
          <a:p>
            <a:pPr marL="342900" indent="-342900">
              <a:buFont typeface="+mj-lt"/>
              <a:buAutoNum type="arabicPeriod"/>
            </a:pPr>
            <a:r>
              <a:rPr lang="en-US" b="0" dirty="0" err="1">
                <a:solidFill>
                  <a:schemeClr val="tx1"/>
                </a:solidFill>
              </a:rPr>
              <a:t>CoP</a:t>
            </a:r>
            <a:r>
              <a:rPr lang="en-US" b="0" dirty="0">
                <a:solidFill>
                  <a:schemeClr val="tx1"/>
                </a:solidFill>
              </a:rPr>
              <a:t> sharing in webinars and on Workplace</a:t>
            </a:r>
          </a:p>
          <a:p>
            <a:pPr marL="342900" indent="-342900">
              <a:buFont typeface="+mj-lt"/>
              <a:buAutoNum type="arabicPeriod"/>
            </a:pPr>
            <a:r>
              <a:rPr lang="en-US" b="0" dirty="0">
                <a:solidFill>
                  <a:schemeClr val="tx1"/>
                </a:solidFill>
              </a:rPr>
              <a:t>Knowledge management and uploading to </a:t>
            </a:r>
            <a:r>
              <a:rPr lang="en-US" b="0" dirty="0" err="1">
                <a:solidFill>
                  <a:schemeClr val="tx1"/>
                </a:solidFill>
              </a:rPr>
              <a:t>Sharepoint</a:t>
            </a:r>
            <a:r>
              <a:rPr lang="en-US" b="0" dirty="0">
                <a:solidFill>
                  <a:schemeClr val="tx1"/>
                </a:solidFill>
              </a:rPr>
              <a:t>, thematic library and the resource Centre. </a:t>
            </a:r>
          </a:p>
          <a:p>
            <a:pPr marL="342900" indent="-342900">
              <a:buFont typeface="+mj-lt"/>
              <a:buAutoNum type="arabicPeriod"/>
            </a:pPr>
            <a:r>
              <a:rPr lang="en-US" b="0" dirty="0">
                <a:solidFill>
                  <a:schemeClr val="tx1"/>
                </a:solidFill>
              </a:rPr>
              <a:t>Participate in external stakeholder meetings and share our experiences </a:t>
            </a:r>
          </a:p>
        </p:txBody>
      </p:sp>
    </p:spTree>
    <p:extLst>
      <p:ext uri="{BB962C8B-B14F-4D97-AF65-F5344CB8AC3E}">
        <p14:creationId xmlns:p14="http://schemas.microsoft.com/office/powerpoint/2010/main" val="1174925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660195"/>
            <a:ext cx="8282640" cy="506900"/>
          </a:xfrm>
        </p:spPr>
        <p:txBody>
          <a:bodyPr/>
          <a:lstStyle/>
          <a:p>
            <a:r>
              <a:rPr lang="en-US" dirty="0"/>
              <a:t>Slide to explain enablers. </a:t>
            </a:r>
          </a:p>
        </p:txBody>
      </p:sp>
      <p:sp>
        <p:nvSpPr>
          <p:cNvPr id="3" name="Platshållare för innehåll 2"/>
          <p:cNvSpPr>
            <a:spLocks noGrp="1"/>
          </p:cNvSpPr>
          <p:nvPr>
            <p:ph idx="1"/>
          </p:nvPr>
        </p:nvSpPr>
        <p:spPr/>
        <p:txBody>
          <a:bodyPr/>
          <a:lstStyle/>
          <a:p>
            <a:r>
              <a:rPr lang="en-US" sz="2000" b="0" dirty="0">
                <a:solidFill>
                  <a:schemeClr val="tx1"/>
                </a:solidFill>
              </a:rPr>
              <a:t>Enablers are actions, supports and services that can remove barriers faced by people with disabilities and facilitate them to have equal participation.    </a:t>
            </a:r>
          </a:p>
          <a:p>
            <a:endParaRPr lang="en-US" sz="2000" b="0" dirty="0">
              <a:solidFill>
                <a:schemeClr val="tx1"/>
              </a:solidFill>
            </a:endParaRPr>
          </a:p>
          <a:p>
            <a:endParaRPr lang="en-US" sz="2000" b="0" dirty="0">
              <a:solidFill>
                <a:schemeClr val="tx1"/>
              </a:solidFill>
            </a:endParaRPr>
          </a:p>
        </p:txBody>
      </p:sp>
      <p:graphicFrame>
        <p:nvGraphicFramePr>
          <p:cNvPr id="4" name="图示 3">
            <a:extLst>
              <a:ext uri="{FF2B5EF4-FFF2-40B4-BE49-F238E27FC236}">
                <a16:creationId xmlns:a16="http://schemas.microsoft.com/office/drawing/2014/main" id="{5C5BFDD5-CBB9-9947-8AD6-5391569DC163}"/>
              </a:ext>
            </a:extLst>
          </p:cNvPr>
          <p:cNvGraphicFramePr/>
          <p:nvPr>
            <p:extLst>
              <p:ext uri="{D42A27DB-BD31-4B8C-83A1-F6EECF244321}">
                <p14:modId xmlns:p14="http://schemas.microsoft.com/office/powerpoint/2010/main" val="1651894965"/>
              </p:ext>
            </p:extLst>
          </p:nvPr>
        </p:nvGraphicFramePr>
        <p:xfrm>
          <a:off x="961802" y="1911731"/>
          <a:ext cx="7039198" cy="4260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37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r>
              <a:rPr lang="en-US" dirty="0"/>
              <a:t>December 2021 </a:t>
            </a:r>
          </a:p>
        </p:txBody>
      </p:sp>
      <p:sp>
        <p:nvSpPr>
          <p:cNvPr id="5" name="Platshållare för sidfot 4"/>
          <p:cNvSpPr>
            <a:spLocks noGrp="1"/>
          </p:cNvSpPr>
          <p:nvPr>
            <p:ph type="ftr" sz="quarter" idx="11"/>
          </p:nvPr>
        </p:nvSpPr>
        <p:spPr/>
        <p:txBody>
          <a:bodyPr/>
          <a:lstStyle/>
          <a:p>
            <a:r>
              <a:rPr lang="en-US" dirty="0"/>
              <a:t>Disability Inclusion Policy Launch </a:t>
            </a:r>
          </a:p>
        </p:txBody>
      </p:sp>
      <p:sp>
        <p:nvSpPr>
          <p:cNvPr id="6" name="Platshållare för bildnummer 5"/>
          <p:cNvSpPr>
            <a:spLocks noGrp="1"/>
          </p:cNvSpPr>
          <p:nvPr>
            <p:ph type="sldNum" sz="quarter" idx="12"/>
          </p:nvPr>
        </p:nvSpPr>
        <p:spPr/>
        <p:txBody>
          <a:bodyPr/>
          <a:lstStyle/>
          <a:p>
            <a:fld id="{C3FDE51E-0052-334C-A4B2-C567FE9F326F}" type="slidenum">
              <a:rPr lang="en-US" smtClean="0"/>
              <a:t>13</a:t>
            </a:fld>
            <a:endParaRPr lang="en-US"/>
          </a:p>
        </p:txBody>
      </p:sp>
      <p:pic>
        <p:nvPicPr>
          <p:cNvPr id="8" name="Bildobjekt 7"/>
          <p:cNvPicPr>
            <a:picLocks noChangeAspect="1"/>
          </p:cNvPicPr>
          <p:nvPr/>
        </p:nvPicPr>
        <p:blipFill>
          <a:blip r:embed="rId3"/>
          <a:stretch>
            <a:fillRect/>
          </a:stretch>
        </p:blipFill>
        <p:spPr>
          <a:xfrm>
            <a:off x="4884151" y="723885"/>
            <a:ext cx="1533525" cy="266700"/>
          </a:xfrm>
          <a:prstGeom prst="rect">
            <a:avLst/>
          </a:prstGeom>
        </p:spPr>
      </p:pic>
      <p:pic>
        <p:nvPicPr>
          <p:cNvPr id="9" name="Bildobjekt 8"/>
          <p:cNvPicPr>
            <a:picLocks noChangeAspect="1"/>
          </p:cNvPicPr>
          <p:nvPr/>
        </p:nvPicPr>
        <p:blipFill rotWithShape="1">
          <a:blip r:embed="rId4"/>
          <a:srcRect r="3142" b="32457"/>
          <a:stretch/>
        </p:blipFill>
        <p:spPr>
          <a:xfrm>
            <a:off x="423617" y="548680"/>
            <a:ext cx="4438830" cy="431043"/>
          </a:xfrm>
          <a:prstGeom prst="rect">
            <a:avLst/>
          </a:prstGeom>
        </p:spPr>
      </p:pic>
      <p:sp>
        <p:nvSpPr>
          <p:cNvPr id="11" name="Platshållare för innehåll 2"/>
          <p:cNvSpPr>
            <a:spLocks noGrp="1"/>
          </p:cNvSpPr>
          <p:nvPr>
            <p:ph idx="1"/>
          </p:nvPr>
        </p:nvSpPr>
        <p:spPr>
          <a:xfrm>
            <a:off x="251520" y="1340768"/>
            <a:ext cx="8694088" cy="4706938"/>
          </a:xfrm>
        </p:spPr>
        <p:txBody>
          <a:bodyPr/>
          <a:lstStyle/>
          <a:p>
            <a:r>
              <a:rPr lang="en-US" sz="1600" dirty="0"/>
              <a:t>What we commit to: </a:t>
            </a:r>
          </a:p>
          <a:p>
            <a:pPr marL="285750" indent="-285750">
              <a:buFont typeface="Arial" panose="020B0604020202020204" pitchFamily="34" charset="0"/>
              <a:buChar char="•"/>
            </a:pPr>
            <a:r>
              <a:rPr lang="en-US" sz="1600" b="0" dirty="0">
                <a:solidFill>
                  <a:schemeClr val="tx1"/>
                </a:solidFill>
              </a:rPr>
              <a:t>support duty-bearers to meet their human rights obligations </a:t>
            </a:r>
          </a:p>
          <a:p>
            <a:pPr marL="285750" indent="-285750">
              <a:buFont typeface="Arial" panose="020B0604020202020204" pitchFamily="34" charset="0"/>
              <a:buChar char="•"/>
            </a:pPr>
            <a:r>
              <a:rPr lang="en-US" sz="1600" b="0" dirty="0">
                <a:solidFill>
                  <a:schemeClr val="tx1"/>
                </a:solidFill>
              </a:rPr>
              <a:t>use empowering images and language that celebrate diversity </a:t>
            </a:r>
          </a:p>
          <a:p>
            <a:pPr marL="285750" indent="-285750">
              <a:buFont typeface="Arial" panose="020B0604020202020204" pitchFamily="34" charset="0"/>
              <a:buChar char="•"/>
            </a:pPr>
            <a:r>
              <a:rPr lang="en-US" sz="1600" b="0" dirty="0">
                <a:solidFill>
                  <a:schemeClr val="tx1"/>
                </a:solidFill>
              </a:rPr>
              <a:t>support children with disabilities  as child rights defenders and to engage in national, regional and international child rights reporting mechanisms </a:t>
            </a:r>
          </a:p>
          <a:p>
            <a:pPr marL="285750" indent="-285750">
              <a:buFont typeface="Arial" panose="020B0604020202020204" pitchFamily="34" charset="0"/>
              <a:buChar char="•"/>
            </a:pPr>
            <a:r>
              <a:rPr lang="en-US" sz="1600" b="0" dirty="0">
                <a:solidFill>
                  <a:schemeClr val="tx1"/>
                </a:solidFill>
              </a:rPr>
              <a:t>expand the evidence base for inclusive programming across themes, including but not limited to the collection of Disability Disaggregated Data (DDD)</a:t>
            </a:r>
          </a:p>
          <a:p>
            <a:endParaRPr lang="en-US" sz="1600" dirty="0"/>
          </a:p>
          <a:p>
            <a:pPr marL="285750" indent="-285750">
              <a:buFont typeface="Arial" panose="020B0604020202020204" pitchFamily="34" charset="0"/>
              <a:buChar char="•"/>
            </a:pPr>
            <a:endParaRPr lang="en-US" sz="1600" dirty="0"/>
          </a:p>
        </p:txBody>
      </p:sp>
      <p:pic>
        <p:nvPicPr>
          <p:cNvPr id="2" name="Bildobjekt 1"/>
          <p:cNvPicPr>
            <a:picLocks noChangeAspect="1"/>
          </p:cNvPicPr>
          <p:nvPr/>
        </p:nvPicPr>
        <p:blipFill>
          <a:blip r:embed="rId5"/>
          <a:stretch>
            <a:fillRect/>
          </a:stretch>
        </p:blipFill>
        <p:spPr>
          <a:xfrm>
            <a:off x="1454643" y="3742807"/>
            <a:ext cx="2000269" cy="2510683"/>
          </a:xfrm>
          <a:prstGeom prst="rect">
            <a:avLst/>
          </a:prstGeom>
        </p:spPr>
      </p:pic>
      <p:pic>
        <p:nvPicPr>
          <p:cNvPr id="3" name="Bildobjekt 2"/>
          <p:cNvPicPr>
            <a:picLocks noChangeAspect="1"/>
          </p:cNvPicPr>
          <p:nvPr/>
        </p:nvPicPr>
        <p:blipFill>
          <a:blip r:embed="rId6"/>
          <a:stretch>
            <a:fillRect/>
          </a:stretch>
        </p:blipFill>
        <p:spPr>
          <a:xfrm>
            <a:off x="4598564" y="3361646"/>
            <a:ext cx="3133725" cy="3076575"/>
          </a:xfrm>
          <a:prstGeom prst="rect">
            <a:avLst/>
          </a:prstGeom>
        </p:spPr>
      </p:pic>
    </p:spTree>
    <p:extLst>
      <p:ext uri="{BB962C8B-B14F-4D97-AF65-F5344CB8AC3E}">
        <p14:creationId xmlns:p14="http://schemas.microsoft.com/office/powerpoint/2010/main" val="20063848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699951"/>
            <a:ext cx="8282640" cy="506900"/>
          </a:xfrm>
        </p:spPr>
        <p:txBody>
          <a:bodyPr/>
          <a:lstStyle/>
          <a:p>
            <a:r>
              <a:rPr lang="en-US" dirty="0"/>
              <a:t>GROUP WORK  1 hour  including break </a:t>
            </a:r>
          </a:p>
        </p:txBody>
      </p:sp>
      <p:sp>
        <p:nvSpPr>
          <p:cNvPr id="3" name="Platshållare för innehåll 2"/>
          <p:cNvSpPr>
            <a:spLocks noGrp="1"/>
          </p:cNvSpPr>
          <p:nvPr>
            <p:ph idx="1"/>
          </p:nvPr>
        </p:nvSpPr>
        <p:spPr/>
        <p:txBody>
          <a:bodyPr/>
          <a:lstStyle/>
          <a:p>
            <a:r>
              <a:rPr lang="en-US" dirty="0"/>
              <a:t>Each group should for their thematic area: </a:t>
            </a:r>
          </a:p>
          <a:p>
            <a:r>
              <a:rPr lang="en-US" dirty="0"/>
              <a:t> </a:t>
            </a:r>
          </a:p>
          <a:p>
            <a:pPr marL="285750" indent="-285750">
              <a:buFontTx/>
              <a:buChar char="-"/>
            </a:pPr>
            <a:r>
              <a:rPr lang="en-GB" dirty="0"/>
              <a:t>Identify Barriers to Inclusive Education e.g. Attitudes, Environmental, Communication, Policy/Rules</a:t>
            </a:r>
          </a:p>
          <a:p>
            <a:pPr marL="285750" indent="-285750">
              <a:buFontTx/>
              <a:buChar char="-"/>
            </a:pPr>
            <a:r>
              <a:rPr lang="en-GB" dirty="0"/>
              <a:t>Identify stakeholders relating to the thematic area</a:t>
            </a:r>
            <a:endParaRPr lang="en-US" dirty="0"/>
          </a:p>
          <a:p>
            <a:pPr marL="285750" indent="-285750">
              <a:buFontTx/>
              <a:buChar char="-"/>
            </a:pPr>
            <a:r>
              <a:rPr lang="en-GB" dirty="0"/>
              <a:t>Identify enablers to how to remove the barriers for the thematic area. </a:t>
            </a:r>
            <a:endParaRPr lang="en-US" dirty="0"/>
          </a:p>
          <a:p>
            <a:r>
              <a:rPr lang="en-GB" dirty="0"/>
              <a:t> </a:t>
            </a:r>
            <a:endParaRPr lang="en-US" dirty="0"/>
          </a:p>
          <a:p>
            <a:r>
              <a:rPr lang="en-GB" dirty="0"/>
              <a:t>All groups will be asked to present back. </a:t>
            </a:r>
            <a:endParaRPr lang="en-US" dirty="0"/>
          </a:p>
          <a:p>
            <a:endParaRPr lang="en-US" dirty="0"/>
          </a:p>
        </p:txBody>
      </p:sp>
    </p:spTree>
    <p:extLst>
      <p:ext uri="{BB962C8B-B14F-4D97-AF65-F5344CB8AC3E}">
        <p14:creationId xmlns:p14="http://schemas.microsoft.com/office/powerpoint/2010/main" val="34368889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600560"/>
            <a:ext cx="8282640" cy="506900"/>
          </a:xfrm>
        </p:spPr>
        <p:txBody>
          <a:bodyPr/>
          <a:lstStyle/>
          <a:p>
            <a:r>
              <a:rPr lang="en-US" dirty="0"/>
              <a:t>Presentation back from each group 1 hour total </a:t>
            </a:r>
          </a:p>
        </p:txBody>
      </p:sp>
      <p:sp>
        <p:nvSpPr>
          <p:cNvPr id="3" name="Platshållare för innehåll 2"/>
          <p:cNvSpPr>
            <a:spLocks noGrp="1"/>
          </p:cNvSpPr>
          <p:nvPr>
            <p:ph idx="1"/>
          </p:nvPr>
        </p:nvSpPr>
        <p:spPr/>
        <p:txBody>
          <a:bodyPr/>
          <a:lstStyle/>
          <a:p>
            <a:endParaRPr lang="en-US"/>
          </a:p>
        </p:txBody>
      </p:sp>
    </p:spTree>
    <p:extLst>
      <p:ext uri="{BB962C8B-B14F-4D97-AF65-F5344CB8AC3E}">
        <p14:creationId xmlns:p14="http://schemas.microsoft.com/office/powerpoint/2010/main" val="10165958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229" y="5703135"/>
            <a:ext cx="8239760" cy="892552"/>
          </a:xfrm>
          <a:prstGeom prst="rect">
            <a:avLst/>
          </a:prstGeom>
        </p:spPr>
        <p:txBody>
          <a:bodyPr wrap="square">
            <a:spAutoFit/>
          </a:bodyPr>
          <a:lstStyle/>
          <a:p>
            <a:pPr algn="ctr">
              <a:defRPr/>
            </a:pPr>
            <a:r>
              <a:rPr lang="en-GB" sz="2600" b="1" dirty="0">
                <a:solidFill>
                  <a:srgbClr val="FF0000"/>
                </a:solidFill>
                <a:latin typeface="Gill Sans Infant Std" panose="020B0502020104020203" pitchFamily="34" charset="0"/>
              </a:rPr>
              <a:t>Save the Children’s approach to Disability </a:t>
            </a:r>
          </a:p>
          <a:p>
            <a:pPr algn="ctr">
              <a:defRPr/>
            </a:pPr>
            <a:r>
              <a:rPr lang="en-GB" sz="2600" b="1" dirty="0">
                <a:solidFill>
                  <a:srgbClr val="FF0000"/>
                </a:solidFill>
                <a:latin typeface="Gill Sans Infant Std" panose="020B0502020104020203" pitchFamily="34" charset="0"/>
              </a:rPr>
              <a:t>Inclusive Programming</a:t>
            </a:r>
          </a:p>
        </p:txBody>
      </p:sp>
      <p:pic>
        <p:nvPicPr>
          <p:cNvPr id="4" name="Picture 917" descr="Sanjana* with her three-year-old daughter Afia*, who has a severe disability. Sanjana and Afia are Bangladeshi, living in the host community near the Rohingya refugee camps in Cox’s Bazar, Banglade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945" y="1324973"/>
            <a:ext cx="6368328" cy="424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771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555922"/>
            <a:ext cx="8593242" cy="506900"/>
          </a:xfrm>
        </p:spPr>
        <p:txBody>
          <a:bodyPr>
            <a:normAutofit fontScale="90000"/>
          </a:bodyPr>
          <a:lstStyle/>
          <a:p>
            <a:r>
              <a:rPr lang="en-US" dirty="0"/>
              <a:t>Our four principles for disability inclusive programming? </a:t>
            </a:r>
          </a:p>
        </p:txBody>
      </p:sp>
      <p:sp>
        <p:nvSpPr>
          <p:cNvPr id="4" name="AutoShape 2" descr="Image result for crp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crp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a:extLst>
              <a:ext uri="{FF2B5EF4-FFF2-40B4-BE49-F238E27FC236}">
                <a16:creationId xmlns:a16="http://schemas.microsoft.com/office/drawing/2014/main" id="{DD08A69F-EB27-481B-968F-4B3D9ABBCF98}"/>
              </a:ext>
            </a:extLst>
          </p:cNvPr>
          <p:cNvSpPr/>
          <p:nvPr/>
        </p:nvSpPr>
        <p:spPr>
          <a:xfrm>
            <a:off x="1385286" y="1749127"/>
            <a:ext cx="2892423" cy="1752600"/>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AU" sz="3200" dirty="0">
                <a:solidFill>
                  <a:srgbClr val="FFFFFF"/>
                </a:solidFill>
                <a:latin typeface="Gill Sans Infant Std"/>
                <a:cs typeface="Gill Sans Infant Std"/>
              </a:rPr>
              <a:t>1. Build Awareness &amp; Competencies </a:t>
            </a:r>
          </a:p>
        </p:txBody>
      </p:sp>
      <p:sp>
        <p:nvSpPr>
          <p:cNvPr id="11" name="Rectangle 7">
            <a:extLst>
              <a:ext uri="{FF2B5EF4-FFF2-40B4-BE49-F238E27FC236}">
                <a16:creationId xmlns:a16="http://schemas.microsoft.com/office/drawing/2014/main" id="{8C1CD60E-EDA3-46DA-BFB3-7946E076897A}"/>
              </a:ext>
            </a:extLst>
          </p:cNvPr>
          <p:cNvSpPr/>
          <p:nvPr/>
        </p:nvSpPr>
        <p:spPr>
          <a:xfrm>
            <a:off x="5081220" y="1749127"/>
            <a:ext cx="2892423" cy="1752600"/>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AU" sz="2400" dirty="0">
                <a:solidFill>
                  <a:srgbClr val="FFFFFF"/>
                </a:solidFill>
                <a:latin typeface="Gill Sans Infant Std"/>
                <a:cs typeface="Gill Sans Infant Std"/>
              </a:rPr>
              <a:t>3. Remove Barriers &amp; Make activities accessible</a:t>
            </a:r>
          </a:p>
        </p:txBody>
      </p:sp>
      <p:sp>
        <p:nvSpPr>
          <p:cNvPr id="12" name="Rectangle 8">
            <a:extLst>
              <a:ext uri="{FF2B5EF4-FFF2-40B4-BE49-F238E27FC236}">
                <a16:creationId xmlns:a16="http://schemas.microsoft.com/office/drawing/2014/main" id="{E2865524-F6EA-4C0B-93AA-73704F194EE6}"/>
              </a:ext>
            </a:extLst>
          </p:cNvPr>
          <p:cNvSpPr/>
          <p:nvPr/>
        </p:nvSpPr>
        <p:spPr>
          <a:xfrm>
            <a:off x="5116143" y="3843526"/>
            <a:ext cx="2857500" cy="1850187"/>
          </a:xfrm>
          <a:prstGeom prst="rect">
            <a:avLst/>
          </a:pr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AU" sz="3200">
                <a:solidFill>
                  <a:srgbClr val="FFFFFF"/>
                </a:solidFill>
                <a:latin typeface="Gill Sans Infant Std"/>
                <a:cs typeface="Gill Sans Infant Std"/>
              </a:rPr>
              <a:t>4. </a:t>
            </a:r>
            <a:r>
              <a:rPr lang="en-AU" sz="3200" dirty="0">
                <a:solidFill>
                  <a:srgbClr val="FFFFFF"/>
                </a:solidFill>
                <a:latin typeface="Gill Sans Infant Std"/>
                <a:cs typeface="Gill Sans Infant Std"/>
              </a:rPr>
              <a:t>Twin Track Approach</a:t>
            </a:r>
          </a:p>
        </p:txBody>
      </p:sp>
      <p:sp>
        <p:nvSpPr>
          <p:cNvPr id="13" name="Rectangle 9">
            <a:extLst>
              <a:ext uri="{FF2B5EF4-FFF2-40B4-BE49-F238E27FC236}">
                <a16:creationId xmlns:a16="http://schemas.microsoft.com/office/drawing/2014/main" id="{3C800BD0-7910-41F2-B3A6-A57BA858E051}"/>
              </a:ext>
            </a:extLst>
          </p:cNvPr>
          <p:cNvSpPr/>
          <p:nvPr/>
        </p:nvSpPr>
        <p:spPr>
          <a:xfrm>
            <a:off x="1385286" y="3797223"/>
            <a:ext cx="2858771" cy="1850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AU" sz="2800" dirty="0">
                <a:solidFill>
                  <a:srgbClr val="FFFFFF"/>
                </a:solidFill>
                <a:latin typeface="Gill Sans Infant Std"/>
                <a:cs typeface="Gill Sans Infant Std"/>
              </a:rPr>
              <a:t>2. Participation &amp; Leadership by people with disabilities</a:t>
            </a:r>
          </a:p>
        </p:txBody>
      </p:sp>
    </p:spTree>
    <p:extLst>
      <p:ext uri="{BB962C8B-B14F-4D97-AF65-F5344CB8AC3E}">
        <p14:creationId xmlns:p14="http://schemas.microsoft.com/office/powerpoint/2010/main" val="41121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10BF06-510A-4B1F-B60F-36F48A7E2478}"/>
              </a:ext>
            </a:extLst>
          </p:cNvPr>
          <p:cNvSpPr>
            <a:spLocks noGrp="1"/>
          </p:cNvSpPr>
          <p:nvPr>
            <p:ph type="sldNum" sz="quarter" idx="12"/>
          </p:nvPr>
        </p:nvSpPr>
        <p:spPr/>
        <p:txBody>
          <a:bodyPr/>
          <a:lstStyle/>
          <a:p>
            <a:pPr defTabSz="342900"/>
            <a:fld id="{C3FDE51E-0052-334C-A4B2-C567FE9F326F}" type="slidenum">
              <a:rPr lang="en-US">
                <a:solidFill>
                  <a:srgbClr val="222221"/>
                </a:solidFill>
              </a:rPr>
              <a:pPr defTabSz="342900"/>
              <a:t>134</a:t>
            </a:fld>
            <a:endParaRPr lang="en-US">
              <a:solidFill>
                <a:srgbClr val="222221"/>
              </a:solidFill>
            </a:endParaRPr>
          </a:p>
        </p:txBody>
      </p:sp>
      <p:sp>
        <p:nvSpPr>
          <p:cNvPr id="9" name="Title 8">
            <a:extLst>
              <a:ext uri="{FF2B5EF4-FFF2-40B4-BE49-F238E27FC236}">
                <a16:creationId xmlns:a16="http://schemas.microsoft.com/office/drawing/2014/main" id="{00A06A8E-6849-4DF7-8BEF-5CEA0F7F5DA0}"/>
              </a:ext>
            </a:extLst>
          </p:cNvPr>
          <p:cNvSpPr>
            <a:spLocks noGrp="1"/>
          </p:cNvSpPr>
          <p:nvPr>
            <p:ph type="title"/>
          </p:nvPr>
        </p:nvSpPr>
        <p:spPr>
          <a:xfrm>
            <a:off x="593968" y="417113"/>
            <a:ext cx="6211980" cy="762154"/>
          </a:xfrm>
        </p:spPr>
        <p:txBody>
          <a:bodyPr>
            <a:normAutofit/>
          </a:bodyPr>
          <a:lstStyle/>
          <a:p>
            <a:r>
              <a:rPr lang="en-AU" sz="2400" dirty="0"/>
              <a:t>Principle 1  - Build Awareness</a:t>
            </a:r>
          </a:p>
        </p:txBody>
      </p:sp>
      <p:pic>
        <p:nvPicPr>
          <p:cNvPr id="10" name="Content Placeholder 9" descr="A close up of a sign&#10;&#10;Description generated with very high confidence">
            <a:extLst>
              <a:ext uri="{FF2B5EF4-FFF2-40B4-BE49-F238E27FC236}">
                <a16:creationId xmlns:a16="http://schemas.microsoft.com/office/drawing/2014/main" id="{C8ED0439-62D4-4252-A752-E511655A9411}"/>
              </a:ext>
            </a:extLst>
          </p:cNvPr>
          <p:cNvPicPr>
            <a:picLocks noGrp="1" noChangeAspect="1"/>
          </p:cNvPicPr>
          <p:nvPr>
            <p:ph idx="1"/>
          </p:nvPr>
        </p:nvPicPr>
        <p:blipFill>
          <a:blip r:embed="rId3"/>
          <a:stretch>
            <a:fillRect/>
          </a:stretch>
        </p:blipFill>
        <p:spPr>
          <a:xfrm>
            <a:off x="593968" y="1443598"/>
            <a:ext cx="2373402" cy="3658448"/>
          </a:xfrm>
          <a:prstGeom prst="rect">
            <a:avLst/>
          </a:prstGeom>
          <a:ln w="60325">
            <a:solidFill>
              <a:schemeClr val="tx1"/>
            </a:solidFill>
          </a:ln>
        </p:spPr>
      </p:pic>
      <p:pic>
        <p:nvPicPr>
          <p:cNvPr id="8" name="Picture 4" descr="Image result for learning cartoon">
            <a:extLst>
              <a:ext uri="{FF2B5EF4-FFF2-40B4-BE49-F238E27FC236}">
                <a16:creationId xmlns:a16="http://schemas.microsoft.com/office/drawing/2014/main" id="{99BB4718-5C3D-451D-9B0B-168E43A66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530" y="2134688"/>
            <a:ext cx="3468418" cy="2455173"/>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p:nvPicPr>
        <p:blipFill>
          <a:blip r:embed="rId5"/>
          <a:stretch>
            <a:fillRect/>
          </a:stretch>
        </p:blipFill>
        <p:spPr>
          <a:xfrm>
            <a:off x="6893479" y="1179267"/>
            <a:ext cx="2273661" cy="3240768"/>
          </a:xfrm>
          <a:prstGeom prst="rect">
            <a:avLst/>
          </a:prstGeom>
        </p:spPr>
      </p:pic>
    </p:spTree>
    <p:extLst>
      <p:ext uri="{BB962C8B-B14F-4D97-AF65-F5344CB8AC3E}">
        <p14:creationId xmlns:p14="http://schemas.microsoft.com/office/powerpoint/2010/main" val="30773772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2550" y="580290"/>
            <a:ext cx="8282640" cy="506900"/>
          </a:xfrm>
        </p:spPr>
        <p:txBody>
          <a:bodyPr/>
          <a:lstStyle/>
          <a:p>
            <a:r>
              <a:rPr lang="en-US" dirty="0"/>
              <a:t>Staffing and capacity building </a:t>
            </a:r>
            <a:endParaRPr lang="sv-SE" dirty="0"/>
          </a:p>
        </p:txBody>
      </p:sp>
      <p:sp>
        <p:nvSpPr>
          <p:cNvPr id="5" name="Platshållare för innehåll 2"/>
          <p:cNvSpPr>
            <a:spLocks noGrp="1"/>
          </p:cNvSpPr>
          <p:nvPr>
            <p:ph idx="1"/>
          </p:nvPr>
        </p:nvSpPr>
        <p:spPr>
          <a:xfrm>
            <a:off x="144058" y="1551746"/>
            <a:ext cx="5317798" cy="5122012"/>
          </a:xfrm>
        </p:spPr>
        <p:txBody>
          <a:bodyPr/>
          <a:lstStyle/>
          <a:p>
            <a:pPr marL="285750" indent="-285750">
              <a:buFontTx/>
              <a:buChar char="-"/>
            </a:pPr>
            <a:r>
              <a:rPr lang="en-US" b="0" dirty="0">
                <a:solidFill>
                  <a:schemeClr val="tx1"/>
                </a:solidFill>
                <a:latin typeface="Gill Sans Infant Std" panose="020B0502020104020203" pitchFamily="34" charset="0"/>
              </a:rPr>
              <a:t>Explore and challenge own attitudes and prejudices towards disability and ‘other bodies’  </a:t>
            </a:r>
          </a:p>
          <a:p>
            <a:pPr marL="285750" indent="-285750">
              <a:buFontTx/>
              <a:buChar char="-"/>
              <a:tabLst>
                <a:tab pos="539750" algn="l"/>
              </a:tabLst>
            </a:pPr>
            <a:r>
              <a:rPr lang="en-US" b="0" dirty="0">
                <a:solidFill>
                  <a:schemeClr val="tx1"/>
                </a:solidFill>
                <a:latin typeface="Gill Sans Infant Std" panose="020B0502020104020203" pitchFamily="34" charset="0"/>
              </a:rPr>
              <a:t>Sensitize and train response team in </a:t>
            </a:r>
          </a:p>
          <a:p>
            <a:pPr marL="539750" indent="-93663" defTabSz="357188">
              <a:buFont typeface="Arial" panose="020B0604020202020204" pitchFamily="34" charset="0"/>
              <a:buChar char="•"/>
            </a:pPr>
            <a:r>
              <a:rPr lang="en-US" b="0" dirty="0">
                <a:solidFill>
                  <a:schemeClr val="tx1"/>
                </a:solidFill>
                <a:latin typeface="Gill Sans Infant Std" panose="020B0502020104020203" pitchFamily="34" charset="0"/>
              </a:rPr>
              <a:t>	disability/ impairments</a:t>
            </a:r>
          </a:p>
          <a:p>
            <a:pPr marL="539750" lvl="1" indent="-93663" defTabSz="357188">
              <a:buFont typeface="Arial" panose="020B0604020202020204" pitchFamily="34" charset="0"/>
              <a:buChar char="•"/>
            </a:pPr>
            <a:r>
              <a:rPr lang="en-US" sz="1800" dirty="0">
                <a:latin typeface="Gill Sans Infant Std" panose="020B0502020104020203" pitchFamily="34" charset="0"/>
              </a:rPr>
              <a:t>   inclusive response planning </a:t>
            </a:r>
          </a:p>
          <a:p>
            <a:pPr marL="539750" indent="-93663" defTabSz="357188">
              <a:buFont typeface="Arial" panose="020B0604020202020204" pitchFamily="34" charset="0"/>
              <a:buChar char="•"/>
            </a:pPr>
            <a:r>
              <a:rPr lang="en-US" b="0" dirty="0">
                <a:solidFill>
                  <a:schemeClr val="tx1"/>
                </a:solidFill>
                <a:latin typeface="Gill Sans Infant Std" panose="020B0502020104020203" pitchFamily="34" charset="0"/>
              </a:rPr>
              <a:t>	accessibility and adapted communication, </a:t>
            </a:r>
          </a:p>
          <a:p>
            <a:pPr marL="539750" indent="-93663" defTabSz="357188">
              <a:buFont typeface="Arial" panose="020B0604020202020204" pitchFamily="34" charset="0"/>
              <a:buChar char="•"/>
            </a:pPr>
            <a:r>
              <a:rPr lang="en-US" b="0" dirty="0">
                <a:solidFill>
                  <a:schemeClr val="tx1"/>
                </a:solidFill>
                <a:latin typeface="Gill Sans Infant Std" panose="020B0502020104020203" pitchFamily="34" charset="0"/>
              </a:rPr>
              <a:t>	different vulnerabilities</a:t>
            </a:r>
          </a:p>
          <a:p>
            <a:pPr marL="712788" indent="-274638" defTabSz="357188">
              <a:buFont typeface="Arial" panose="020B0604020202020204" pitchFamily="34" charset="0"/>
              <a:buChar char="•"/>
            </a:pPr>
            <a:r>
              <a:rPr lang="en-US" b="0" dirty="0">
                <a:solidFill>
                  <a:schemeClr val="tx1"/>
                </a:solidFill>
                <a:latin typeface="Gill Sans Infant Std" panose="020B0502020104020203" pitchFamily="34" charset="0"/>
              </a:rPr>
              <a:t>Inclusive data collection and disaggregated data (link)</a:t>
            </a:r>
          </a:p>
          <a:p>
            <a:pPr marL="285750" indent="-285750">
              <a:buFontTx/>
              <a:buChar char="-"/>
            </a:pPr>
            <a:r>
              <a:rPr lang="en-US" b="0" dirty="0">
                <a:solidFill>
                  <a:schemeClr val="tx1"/>
                </a:solidFill>
              </a:rPr>
              <a:t>Invite a deaf association and learn about sign language  </a:t>
            </a:r>
          </a:p>
          <a:p>
            <a:pPr marL="285750" indent="-285750">
              <a:buFontTx/>
              <a:buChar char="-"/>
            </a:pPr>
            <a:r>
              <a:rPr lang="en-US" b="0" dirty="0">
                <a:solidFill>
                  <a:schemeClr val="tx1"/>
                </a:solidFill>
              </a:rPr>
              <a:t>Recruit competent persons with disabilities to the response team </a:t>
            </a:r>
          </a:p>
          <a:p>
            <a:pPr marL="285750" indent="-285750">
              <a:buFontTx/>
              <a:buChar char="-"/>
            </a:pPr>
            <a:r>
              <a:rPr lang="en-US" b="0" dirty="0">
                <a:solidFill>
                  <a:schemeClr val="tx1"/>
                </a:solidFill>
              </a:rPr>
              <a:t>Learn about risks in temporary shelters, care homes </a:t>
            </a:r>
          </a:p>
          <a:p>
            <a:pPr lvl="0" defTabSz="914400" eaLnBrk="0" fontAlgn="base" hangingPunct="0">
              <a:spcBef>
                <a:spcPct val="0"/>
              </a:spcBef>
              <a:spcAft>
                <a:spcPct val="0"/>
              </a:spcAft>
            </a:pPr>
            <a:endParaRPr lang="sv-SE" altLang="sv-SE" b="0" dirty="0">
              <a:solidFill>
                <a:schemeClr val="tx1"/>
              </a:solidFill>
              <a:latin typeface="Arial" panose="020B0604020202020204" pitchFamily="34" charset="0"/>
            </a:endParaRPr>
          </a:p>
          <a:p>
            <a:pPr marL="285750" indent="-285750">
              <a:buFontTx/>
              <a:buChar char="-"/>
            </a:pPr>
            <a:endParaRPr lang="en-US" dirty="0">
              <a:solidFill>
                <a:schemeClr val="tx1"/>
              </a:solidFill>
            </a:endParaRPr>
          </a:p>
          <a:p>
            <a:pPr marL="285750" indent="-285750">
              <a:buFontTx/>
              <a:buChar char="-"/>
            </a:pPr>
            <a:endParaRPr lang="en-US" dirty="0">
              <a:solidFill>
                <a:schemeClr val="tx1"/>
              </a:solidFill>
            </a:endParaRPr>
          </a:p>
          <a:p>
            <a:pPr marL="285750" indent="-285750">
              <a:buFontTx/>
              <a:buChar char="-"/>
            </a:pPr>
            <a:endParaRPr lang="en-US" dirty="0">
              <a:solidFill>
                <a:schemeClr val="tx1"/>
              </a:solidFill>
            </a:endParaRPr>
          </a:p>
        </p:txBody>
      </p:sp>
      <p:sp>
        <p:nvSpPr>
          <p:cNvPr id="8" name="Rectangle 7">
            <a:extLst>
              <a:ext uri="{FF2B5EF4-FFF2-40B4-BE49-F238E27FC236}">
                <a16:creationId xmlns:a16="http://schemas.microsoft.com/office/drawing/2014/main" id="{07ADD28F-F33D-4348-AD5C-19896691F40C}"/>
              </a:ext>
            </a:extLst>
          </p:cNvPr>
          <p:cNvSpPr/>
          <p:nvPr/>
        </p:nvSpPr>
        <p:spPr>
          <a:xfrm>
            <a:off x="5587228" y="4442130"/>
            <a:ext cx="3234369" cy="23155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GB" b="1" dirty="0">
                <a:latin typeface="Gill Sans Infant Std" panose="020B0502020104020203" pitchFamily="34" charset="0"/>
              </a:rPr>
              <a:t>Partnerships </a:t>
            </a:r>
          </a:p>
          <a:p>
            <a:pPr marL="446088" lvl="0" indent="-285750">
              <a:buFontTx/>
              <a:buChar char="-"/>
            </a:pPr>
            <a:r>
              <a:rPr lang="en-GB" dirty="0">
                <a:latin typeface="Gill Sans Infant Std" panose="020B0502020104020203" pitchFamily="34" charset="0"/>
              </a:rPr>
              <a:t>DPOs</a:t>
            </a:r>
          </a:p>
          <a:p>
            <a:pPr marL="446088" lvl="0" indent="-285750">
              <a:buFontTx/>
              <a:buChar char="-"/>
            </a:pPr>
            <a:r>
              <a:rPr lang="en-GB" dirty="0">
                <a:latin typeface="Gill Sans Infant Std" panose="020B0502020104020203" pitchFamily="34" charset="0"/>
              </a:rPr>
              <a:t>CBM, HI, ADD, Light for the world </a:t>
            </a:r>
          </a:p>
          <a:p>
            <a:pPr marL="446088" lvl="0" indent="-285750">
              <a:buFontTx/>
              <a:buChar char="-"/>
            </a:pPr>
            <a:r>
              <a:rPr lang="en-GB" dirty="0">
                <a:latin typeface="Gill Sans Infant Std" panose="020B0502020104020203" pitchFamily="34" charset="0"/>
              </a:rPr>
              <a:t>Sign language interpretation services</a:t>
            </a:r>
          </a:p>
          <a:p>
            <a:pPr marL="446088" lvl="0" indent="-285750">
              <a:buFontTx/>
              <a:buChar char="-"/>
            </a:pPr>
            <a:r>
              <a:rPr lang="en-GB" dirty="0">
                <a:latin typeface="Gill Sans Infant Std" panose="020B0502020104020203" pitchFamily="34" charset="0"/>
              </a:rPr>
              <a:t>Rehab centres</a:t>
            </a:r>
          </a:p>
        </p:txBody>
      </p:sp>
      <p:pic>
        <p:nvPicPr>
          <p:cNvPr id="3" name="Bildobjekt 2"/>
          <p:cNvPicPr>
            <a:picLocks noChangeAspect="1"/>
          </p:cNvPicPr>
          <p:nvPr/>
        </p:nvPicPr>
        <p:blipFill rotWithShape="1">
          <a:blip r:embed="rId3" cstate="email">
            <a:extLst>
              <a:ext uri="{28A0092B-C50C-407E-A947-70E740481C1C}">
                <a14:useLocalDpi xmlns:a14="http://schemas.microsoft.com/office/drawing/2010/main" val="0"/>
              </a:ext>
            </a:extLst>
          </a:blip>
          <a:srcRect l="15724" r="14466"/>
          <a:stretch/>
        </p:blipFill>
        <p:spPr>
          <a:xfrm>
            <a:off x="5587228" y="1302234"/>
            <a:ext cx="3234369" cy="2996533"/>
          </a:xfrm>
          <a:prstGeom prst="rect">
            <a:avLst/>
          </a:prstGeom>
        </p:spPr>
      </p:pic>
      <p:sp>
        <p:nvSpPr>
          <p:cNvPr id="4" name="Rektangel 3"/>
          <p:cNvSpPr/>
          <p:nvPr/>
        </p:nvSpPr>
        <p:spPr>
          <a:xfrm>
            <a:off x="5461856" y="464408"/>
            <a:ext cx="3232680" cy="369332"/>
          </a:xfrm>
          <a:prstGeom prst="rect">
            <a:avLst/>
          </a:prstGeom>
        </p:spPr>
        <p:txBody>
          <a:bodyPr wrap="none">
            <a:spAutoFit/>
          </a:bodyPr>
          <a:lstStyle/>
          <a:p>
            <a:r>
              <a:rPr lang="en-AU" dirty="0"/>
              <a:t>Principle 1  - Build Awareness</a:t>
            </a:r>
            <a:endParaRPr lang="en-US" dirty="0"/>
          </a:p>
        </p:txBody>
      </p:sp>
    </p:spTree>
    <p:extLst>
      <p:ext uri="{BB962C8B-B14F-4D97-AF65-F5344CB8AC3E}">
        <p14:creationId xmlns:p14="http://schemas.microsoft.com/office/powerpoint/2010/main" val="40178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animEffect transition="in" filter="fade">
                                      <p:cBhvr>
                                        <p:cTn id="17" dur="500"/>
                                        <p:tgtEl>
                                          <p:spTgt spid="5">
                                            <p:txEl>
                                              <p:pRg st="9" end="9"/>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6192" y="1439239"/>
            <a:ext cx="8282640" cy="506900"/>
          </a:xfrm>
        </p:spPr>
        <p:txBody>
          <a:bodyPr>
            <a:noAutofit/>
          </a:bodyPr>
          <a:lstStyle/>
          <a:p>
            <a:r>
              <a:rPr lang="en-GB" altLang="fi-FI" sz="1800" dirty="0"/>
              <a:t>: </a:t>
            </a:r>
            <a:br>
              <a:rPr lang="en-GB" altLang="fi-FI" sz="1800" dirty="0"/>
            </a:br>
            <a:endParaRPr lang="en-GB" sz="1800" dirty="0"/>
          </a:p>
        </p:txBody>
      </p:sp>
      <p:sp>
        <p:nvSpPr>
          <p:cNvPr id="6" name="Sisällön paikkamerkki 2"/>
          <p:cNvSpPr>
            <a:spLocks noGrp="1"/>
          </p:cNvSpPr>
          <p:nvPr>
            <p:ph idx="1"/>
          </p:nvPr>
        </p:nvSpPr>
        <p:spPr>
          <a:xfrm>
            <a:off x="324134" y="1439239"/>
            <a:ext cx="8448656" cy="4986338"/>
          </a:xfrm>
        </p:spPr>
        <p:txBody>
          <a:bodyPr/>
          <a:lstStyle/>
          <a:p>
            <a:r>
              <a:rPr lang="en-US" sz="2200" dirty="0">
                <a:solidFill>
                  <a:schemeClr val="tx1"/>
                </a:solidFill>
                <a:latin typeface="Gill Sans Infant Std" panose="020B0502020104020203" pitchFamily="34" charset="0"/>
              </a:rPr>
              <a:t>Democracy</a:t>
            </a:r>
            <a:r>
              <a:rPr lang="en-US" sz="2200" b="0" dirty="0">
                <a:solidFill>
                  <a:schemeClr val="tx1"/>
                </a:solidFill>
                <a:latin typeface="Gill Sans Infant Std" panose="020B0502020104020203" pitchFamily="34" charset="0"/>
              </a:rPr>
              <a:t> = freedom of civil society?</a:t>
            </a:r>
          </a:p>
          <a:p>
            <a:r>
              <a:rPr lang="en-US" sz="2200" b="0" dirty="0">
                <a:solidFill>
                  <a:schemeClr val="tx1"/>
                </a:solidFill>
                <a:latin typeface="Gill Sans Infant Std" panose="020B0502020104020203" pitchFamily="34" charset="0"/>
              </a:rPr>
              <a:t>Space of civil society getting smaller in many countries </a:t>
            </a:r>
          </a:p>
          <a:p>
            <a:endParaRPr lang="en-US" sz="2400" b="0" dirty="0">
              <a:solidFill>
                <a:schemeClr val="tx1"/>
              </a:solidFill>
              <a:latin typeface="Gill Sans Infant Std" panose="020B0502020104020203" pitchFamily="34" charset="0"/>
            </a:endParaRPr>
          </a:p>
          <a:p>
            <a:endParaRPr lang="en-US" sz="2400" b="0" dirty="0">
              <a:solidFill>
                <a:schemeClr val="tx1"/>
              </a:solidFill>
              <a:latin typeface="Gill Sans Infant Std" panose="020B0502020104020203" pitchFamily="34" charset="0"/>
            </a:endParaRPr>
          </a:p>
          <a:p>
            <a:endParaRPr lang="en-US" sz="2400" b="0" dirty="0">
              <a:solidFill>
                <a:schemeClr val="tx1"/>
              </a:solidFill>
              <a:latin typeface="Gill Sans Infant Std" panose="020B0502020104020203" pitchFamily="34" charset="0"/>
            </a:endParaRPr>
          </a:p>
          <a:p>
            <a:endParaRPr lang="en-US" sz="2400" b="0" dirty="0">
              <a:solidFill>
                <a:schemeClr val="tx1"/>
              </a:solidFill>
              <a:latin typeface="Gill Sans Infant Std" panose="020B0502020104020203" pitchFamily="34" charset="0"/>
            </a:endParaRPr>
          </a:p>
          <a:p>
            <a:endParaRPr lang="en-US" sz="2400" b="0" dirty="0">
              <a:solidFill>
                <a:schemeClr val="tx1"/>
              </a:solidFill>
              <a:latin typeface="Gill Sans Infant Std" panose="020B0502020104020203" pitchFamily="34" charset="0"/>
            </a:endParaRPr>
          </a:p>
          <a:p>
            <a:endParaRPr lang="en-US" sz="2400" b="0" dirty="0">
              <a:solidFill>
                <a:schemeClr val="tx1"/>
              </a:solidFill>
              <a:latin typeface="Gill Sans Infant Std" panose="020B0502020104020203" pitchFamily="34" charset="0"/>
            </a:endParaRPr>
          </a:p>
          <a:p>
            <a:r>
              <a:rPr lang="en-US" sz="2200" b="0" dirty="0">
                <a:solidFill>
                  <a:schemeClr val="tx1"/>
                </a:solidFill>
                <a:latin typeface="Gill Sans Infant Std" panose="020B0502020104020203" pitchFamily="34" charset="0"/>
              </a:rPr>
              <a:t>Disability </a:t>
            </a:r>
            <a:r>
              <a:rPr lang="en-US" sz="2200" b="0" dirty="0" err="1">
                <a:solidFill>
                  <a:schemeClr val="tx1"/>
                </a:solidFill>
                <a:latin typeface="Gill Sans Infant Std" panose="020B0502020104020203" pitchFamily="34" charset="0"/>
              </a:rPr>
              <a:t>organisations</a:t>
            </a:r>
            <a:r>
              <a:rPr lang="en-US" sz="2200" b="0" dirty="0">
                <a:solidFill>
                  <a:schemeClr val="tx1"/>
                </a:solidFill>
                <a:latin typeface="Gill Sans Infant Std" panose="020B0502020104020203" pitchFamily="34" charset="0"/>
              </a:rPr>
              <a:t> can often still work freely </a:t>
            </a:r>
          </a:p>
          <a:p>
            <a:pPr marL="400050" lvl="1" indent="0">
              <a:buNone/>
            </a:pPr>
            <a:r>
              <a:rPr lang="en-US" sz="2200" dirty="0">
                <a:latin typeface="Gill Sans Infant Std" panose="020B0502020104020203" pitchFamily="34" charset="0"/>
              </a:rPr>
              <a:t>- can play an important role in advocating for disability rights</a:t>
            </a:r>
          </a:p>
          <a:p>
            <a:pPr marL="400050" lvl="1" indent="0">
              <a:buNone/>
            </a:pPr>
            <a:r>
              <a:rPr lang="en-US" sz="2200" dirty="0">
                <a:latin typeface="Gill Sans Infant Std" panose="020B0502020104020203" pitchFamily="34" charset="0"/>
              </a:rPr>
              <a:t>- E.g. UN Convention on the Rights of Persons with Disabilities </a:t>
            </a:r>
          </a:p>
        </p:txBody>
      </p:sp>
      <p:sp>
        <p:nvSpPr>
          <p:cNvPr id="7" name="Ellips 6"/>
          <p:cNvSpPr/>
          <p:nvPr/>
        </p:nvSpPr>
        <p:spPr>
          <a:xfrm>
            <a:off x="707544" y="3321627"/>
            <a:ext cx="1487025" cy="13092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latin typeface="Gill Sans Infant Std"/>
                <a:cs typeface="Gill Sans Infant Std"/>
              </a:rPr>
              <a:t>Civil </a:t>
            </a:r>
            <a:r>
              <a:rPr lang="sv-SE" dirty="0" err="1">
                <a:latin typeface="Gill Sans Infant Std"/>
                <a:cs typeface="Gill Sans Infant Std"/>
              </a:rPr>
              <a:t>Society</a:t>
            </a:r>
            <a:r>
              <a:rPr lang="sv-SE" dirty="0">
                <a:latin typeface="Gill Sans Infant Std"/>
                <a:cs typeface="Gill Sans Infant Std"/>
              </a:rPr>
              <a:t> </a:t>
            </a:r>
            <a:endParaRPr lang="en-US" dirty="0">
              <a:latin typeface="Gill Sans Infant Std"/>
              <a:cs typeface="Gill Sans Infant Std"/>
            </a:endParaRPr>
          </a:p>
        </p:txBody>
      </p:sp>
      <p:sp>
        <p:nvSpPr>
          <p:cNvPr id="8" name="Ellips 7"/>
          <p:cNvSpPr/>
          <p:nvPr/>
        </p:nvSpPr>
        <p:spPr>
          <a:xfrm>
            <a:off x="1199410" y="2299855"/>
            <a:ext cx="1487025" cy="13092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err="1">
                <a:latin typeface="Gill Sans Infant Std"/>
                <a:cs typeface="Gill Sans Infant Std"/>
              </a:rPr>
              <a:t>Duty</a:t>
            </a:r>
            <a:r>
              <a:rPr lang="sv-SE" dirty="0">
                <a:latin typeface="Gill Sans Infant Std"/>
                <a:cs typeface="Gill Sans Infant Std"/>
              </a:rPr>
              <a:t> </a:t>
            </a:r>
            <a:r>
              <a:rPr lang="sv-SE" dirty="0" err="1">
                <a:latin typeface="Gill Sans Infant Std"/>
                <a:cs typeface="Gill Sans Infant Std"/>
              </a:rPr>
              <a:t>Bearers</a:t>
            </a:r>
            <a:endParaRPr lang="en-US" dirty="0">
              <a:latin typeface="Gill Sans Infant Std"/>
              <a:cs typeface="Gill Sans Infant Std"/>
            </a:endParaRPr>
          </a:p>
        </p:txBody>
      </p:sp>
      <p:sp>
        <p:nvSpPr>
          <p:cNvPr id="9" name="Ellips 8"/>
          <p:cNvSpPr/>
          <p:nvPr/>
        </p:nvSpPr>
        <p:spPr>
          <a:xfrm>
            <a:off x="1905479" y="3321627"/>
            <a:ext cx="1487025" cy="13092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err="1">
                <a:latin typeface="Gill Sans Infant Std"/>
                <a:cs typeface="Gill Sans Infant Std"/>
              </a:rPr>
              <a:t>Rights</a:t>
            </a:r>
            <a:r>
              <a:rPr lang="sv-SE" dirty="0">
                <a:latin typeface="Gill Sans Infant Std"/>
                <a:cs typeface="Gill Sans Infant Std"/>
              </a:rPr>
              <a:t> </a:t>
            </a:r>
            <a:r>
              <a:rPr lang="sv-SE" dirty="0" err="1">
                <a:latin typeface="Gill Sans Infant Std"/>
                <a:cs typeface="Gill Sans Infant Std"/>
              </a:rPr>
              <a:t>holders</a:t>
            </a:r>
            <a:r>
              <a:rPr lang="sv-SE" dirty="0">
                <a:latin typeface="Gill Sans Infant Std"/>
                <a:cs typeface="Gill Sans Infant Std"/>
              </a:rPr>
              <a:t> </a:t>
            </a:r>
            <a:endParaRPr lang="en-US" dirty="0">
              <a:latin typeface="Gill Sans Infant Std"/>
              <a:cs typeface="Gill Sans Infant Std"/>
            </a:endParaRPr>
          </a:p>
        </p:txBody>
      </p:sp>
      <p:sp>
        <p:nvSpPr>
          <p:cNvPr id="10" name="textruta 9"/>
          <p:cNvSpPr txBox="1"/>
          <p:nvPr/>
        </p:nvSpPr>
        <p:spPr>
          <a:xfrm>
            <a:off x="5040176" y="3663028"/>
            <a:ext cx="3846189" cy="710552"/>
          </a:xfrm>
          <a:prstGeom prst="rect">
            <a:avLst/>
          </a:prstGeom>
        </p:spPr>
        <p:style>
          <a:lnRef idx="1">
            <a:schemeClr val="accent5"/>
          </a:lnRef>
          <a:fillRef idx="2">
            <a:schemeClr val="accent5"/>
          </a:fillRef>
          <a:effectRef idx="1">
            <a:schemeClr val="accent5"/>
          </a:effectRef>
          <a:fontRef idx="minor">
            <a:schemeClr val="dk1"/>
          </a:fontRef>
        </p:style>
        <p:txBody>
          <a:bodyPr wrap="square" lIns="108000" tIns="108000" rIns="108000" bIns="108000" rtlCol="0">
            <a:spAutoFit/>
          </a:bodyPr>
          <a:lstStyle/>
          <a:p>
            <a:r>
              <a:rPr lang="en-GB" altLang="fi-FI" sz="1600" dirty="0"/>
              <a:t>Organisations of Persons with Disabilities (OPDs )</a:t>
            </a:r>
            <a:endParaRPr lang="en-US" sz="1500" dirty="0">
              <a:latin typeface="Gill Sans Infant Std"/>
              <a:cs typeface="Gill Sans Infant Std"/>
            </a:endParaRPr>
          </a:p>
        </p:txBody>
      </p:sp>
      <p:sp>
        <p:nvSpPr>
          <p:cNvPr id="11" name="Nedåtpil 10"/>
          <p:cNvSpPr/>
          <p:nvPr/>
        </p:nvSpPr>
        <p:spPr>
          <a:xfrm rot="5400000">
            <a:off x="4021882" y="3241963"/>
            <a:ext cx="387927" cy="1468582"/>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Gill Sans Infant Std"/>
              <a:cs typeface="Gill Sans Infant Std"/>
            </a:endParaRPr>
          </a:p>
        </p:txBody>
      </p:sp>
      <p:pic>
        <p:nvPicPr>
          <p:cNvPr id="12" name="Bildobjekt 11"/>
          <p:cNvPicPr>
            <a:picLocks noChangeAspect="1"/>
          </p:cNvPicPr>
          <p:nvPr/>
        </p:nvPicPr>
        <p:blipFill>
          <a:blip r:embed="rId3"/>
          <a:stretch>
            <a:fillRect/>
          </a:stretch>
        </p:blipFill>
        <p:spPr>
          <a:xfrm>
            <a:off x="5639295" y="2685678"/>
            <a:ext cx="2647950" cy="723900"/>
          </a:xfrm>
          <a:prstGeom prst="rect">
            <a:avLst/>
          </a:prstGeom>
        </p:spPr>
      </p:pic>
      <p:sp>
        <p:nvSpPr>
          <p:cNvPr id="13" name="Title 1">
            <a:extLst>
              <a:ext uri="{FF2B5EF4-FFF2-40B4-BE49-F238E27FC236}">
                <a16:creationId xmlns:a16="http://schemas.microsoft.com/office/drawing/2014/main" id="{93E8773D-B59D-4344-93AB-C90CFDC9F599}"/>
              </a:ext>
            </a:extLst>
          </p:cNvPr>
          <p:cNvSpPr txBox="1">
            <a:spLocks/>
          </p:cNvSpPr>
          <p:nvPr/>
        </p:nvSpPr>
        <p:spPr>
          <a:xfrm>
            <a:off x="476192" y="347681"/>
            <a:ext cx="8116002" cy="827942"/>
          </a:xfrm>
          <a:prstGeom prst="rect">
            <a:avLst/>
          </a:prstGeom>
        </p:spPr>
        <p:txBody>
          <a:bodyPr vert="horz" lIns="0" tIns="0" rIns="0" bIns="0" rtlCol="0" anchor="ctr">
            <a:no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r>
              <a:rPr lang="en-AU" sz="2400" dirty="0"/>
              <a:t>Principle 2</a:t>
            </a:r>
            <a:br>
              <a:rPr lang="en-AU" sz="2400" dirty="0"/>
            </a:br>
            <a:r>
              <a:rPr lang="en-AU" sz="2400" dirty="0"/>
              <a:t>Participation &amp; Leadership by people with disabilities</a:t>
            </a:r>
          </a:p>
        </p:txBody>
      </p:sp>
    </p:spTree>
    <p:extLst>
      <p:ext uri="{BB962C8B-B14F-4D97-AF65-F5344CB8AC3E}">
        <p14:creationId xmlns:p14="http://schemas.microsoft.com/office/powerpoint/2010/main" val="23151342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189C44C-4DB3-4F11-9219-86D90BB5B1EA}"/>
              </a:ext>
            </a:extLst>
          </p:cNvPr>
          <p:cNvSpPr>
            <a:spLocks noGrp="1"/>
          </p:cNvSpPr>
          <p:nvPr>
            <p:ph type="title"/>
          </p:nvPr>
        </p:nvSpPr>
        <p:spPr>
          <a:xfrm>
            <a:off x="556561" y="671788"/>
            <a:ext cx="8282640" cy="506900"/>
          </a:xfrm>
        </p:spPr>
        <p:txBody>
          <a:bodyPr>
            <a:noAutofit/>
          </a:bodyPr>
          <a:lstStyle/>
          <a:p>
            <a:r>
              <a:rPr lang="en-AU" sz="2400" dirty="0">
                <a:solidFill>
                  <a:schemeClr val="tx1"/>
                </a:solidFill>
              </a:rPr>
              <a:t>Principle 3 Making activities accessible </a:t>
            </a:r>
          </a:p>
        </p:txBody>
      </p:sp>
      <p:sp>
        <p:nvSpPr>
          <p:cNvPr id="6" name="Text Placeholder 2">
            <a:extLst>
              <a:ext uri="{FF2B5EF4-FFF2-40B4-BE49-F238E27FC236}">
                <a16:creationId xmlns:a16="http://schemas.microsoft.com/office/drawing/2014/main" id="{1ABF2973-CDEE-4010-9F0E-7571ED2156FA}"/>
              </a:ext>
            </a:extLst>
          </p:cNvPr>
          <p:cNvSpPr txBox="1">
            <a:spLocks/>
          </p:cNvSpPr>
          <p:nvPr/>
        </p:nvSpPr>
        <p:spPr>
          <a:xfrm>
            <a:off x="334964" y="1998171"/>
            <a:ext cx="8504237" cy="4648200"/>
          </a:xfrm>
          <a:prstGeom prst="rect">
            <a:avLst/>
          </a:prstGeom>
        </p:spPr>
        <p:txBody>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a:solidFill>
                  <a:srgbClr val="00B050"/>
                </a:solidFill>
              </a:rPr>
              <a:t>	</a:t>
            </a:r>
            <a:r>
              <a:rPr lang="en-AU"/>
              <a:t>	</a:t>
            </a:r>
            <a:endParaRPr lang="en-AU" dirty="0">
              <a:solidFill>
                <a:schemeClr val="accent1">
                  <a:lumMod val="60000"/>
                  <a:lumOff val="40000"/>
                </a:schemeClr>
              </a:solidFill>
            </a:endParaRPr>
          </a:p>
        </p:txBody>
      </p:sp>
      <p:pic>
        <p:nvPicPr>
          <p:cNvPr id="7" name="Picture 8" descr="A person walking down a street next to water&#10;&#10;Description generated with very high confidence">
            <a:extLst>
              <a:ext uri="{FF2B5EF4-FFF2-40B4-BE49-F238E27FC236}">
                <a16:creationId xmlns:a16="http://schemas.microsoft.com/office/drawing/2014/main" id="{0232D55F-34A0-4047-AF4A-86A26C3CA45D}"/>
              </a:ext>
            </a:extLst>
          </p:cNvPr>
          <p:cNvPicPr>
            <a:picLocks noChangeAspect="1"/>
          </p:cNvPicPr>
          <p:nvPr/>
        </p:nvPicPr>
        <p:blipFill>
          <a:blip r:embed="rId3"/>
          <a:stretch>
            <a:fillRect/>
          </a:stretch>
        </p:blipFill>
        <p:spPr>
          <a:xfrm>
            <a:off x="2113670" y="1939775"/>
            <a:ext cx="5093281" cy="3055970"/>
          </a:xfrm>
          <a:prstGeom prst="rect">
            <a:avLst/>
          </a:prstGeom>
          <a:ln w="88900">
            <a:solidFill>
              <a:srgbClr val="FF0000"/>
            </a:solidFill>
          </a:ln>
        </p:spPr>
      </p:pic>
      <p:sp>
        <p:nvSpPr>
          <p:cNvPr id="8" name="Hexagon 3">
            <a:extLst>
              <a:ext uri="{FF2B5EF4-FFF2-40B4-BE49-F238E27FC236}">
                <a16:creationId xmlns:a16="http://schemas.microsoft.com/office/drawing/2014/main" id="{9F39E207-73DF-4EC2-9E1C-7D40ADB6EC30}"/>
              </a:ext>
            </a:extLst>
          </p:cNvPr>
          <p:cNvSpPr/>
          <p:nvPr/>
        </p:nvSpPr>
        <p:spPr>
          <a:xfrm>
            <a:off x="187378" y="4698226"/>
            <a:ext cx="2689853" cy="1069441"/>
          </a:xfrm>
          <a:prstGeom prst="hexagon">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AU" sz="2000" dirty="0">
                <a:solidFill>
                  <a:srgbClr val="FFFFFF"/>
                </a:solidFill>
                <a:latin typeface="Gill Sans Infant Std"/>
                <a:cs typeface="Gill Sans Infant Std"/>
              </a:rPr>
              <a:t>FEW OPTIONS FOR RECEIVING INFORMATION</a:t>
            </a:r>
          </a:p>
        </p:txBody>
      </p:sp>
      <p:sp>
        <p:nvSpPr>
          <p:cNvPr id="9" name="Hexagon 7">
            <a:extLst>
              <a:ext uri="{FF2B5EF4-FFF2-40B4-BE49-F238E27FC236}">
                <a16:creationId xmlns:a16="http://schemas.microsoft.com/office/drawing/2014/main" id="{A620118D-83FD-4AEF-9837-A1D504BA8F2F}"/>
              </a:ext>
            </a:extLst>
          </p:cNvPr>
          <p:cNvSpPr/>
          <p:nvPr/>
        </p:nvSpPr>
        <p:spPr>
          <a:xfrm>
            <a:off x="3368644" y="5312078"/>
            <a:ext cx="3154051" cy="1003854"/>
          </a:xfrm>
          <a:prstGeom prst="hexagon">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AU" sz="2000" dirty="0">
                <a:solidFill>
                  <a:srgbClr val="FFFFFF"/>
                </a:solidFill>
                <a:latin typeface="Gill Sans Infant Std"/>
                <a:cs typeface="Gill Sans Infant Std"/>
              </a:rPr>
              <a:t>FEW OPTIONS FOR  COMMUNICATION</a:t>
            </a:r>
          </a:p>
        </p:txBody>
      </p:sp>
      <p:sp>
        <p:nvSpPr>
          <p:cNvPr id="10" name="Hexagon 10">
            <a:extLst>
              <a:ext uri="{FF2B5EF4-FFF2-40B4-BE49-F238E27FC236}">
                <a16:creationId xmlns:a16="http://schemas.microsoft.com/office/drawing/2014/main" id="{8BB756B4-FC7D-4433-BFB4-EEC5A70B4673}"/>
              </a:ext>
            </a:extLst>
          </p:cNvPr>
          <p:cNvSpPr/>
          <p:nvPr/>
        </p:nvSpPr>
        <p:spPr>
          <a:xfrm>
            <a:off x="215959" y="1546781"/>
            <a:ext cx="3286319" cy="828182"/>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AU" sz="2000" dirty="0">
                <a:solidFill>
                  <a:srgbClr val="FFFFFF"/>
                </a:solidFill>
                <a:latin typeface="Gill Sans Infant Std"/>
                <a:cs typeface="Gill Sans Infant Std"/>
              </a:rPr>
              <a:t>DISCRIMINATORY POLICIES AND RULES</a:t>
            </a:r>
          </a:p>
        </p:txBody>
      </p:sp>
      <p:sp>
        <p:nvSpPr>
          <p:cNvPr id="11" name="Hexagon 11">
            <a:extLst>
              <a:ext uri="{FF2B5EF4-FFF2-40B4-BE49-F238E27FC236}">
                <a16:creationId xmlns:a16="http://schemas.microsoft.com/office/drawing/2014/main" id="{A52E3E0F-9620-47B0-BFE7-4780D88086C6}"/>
              </a:ext>
            </a:extLst>
          </p:cNvPr>
          <p:cNvSpPr/>
          <p:nvPr/>
        </p:nvSpPr>
        <p:spPr>
          <a:xfrm>
            <a:off x="6333734" y="4115803"/>
            <a:ext cx="2954914" cy="1074524"/>
          </a:xfrm>
          <a:prstGeom prst="hexagon">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AU" sz="2000" dirty="0">
                <a:solidFill>
                  <a:srgbClr val="FFFFFF"/>
                </a:solidFill>
                <a:latin typeface="Gill Sans Infant Std"/>
                <a:cs typeface="Gill Sans Infant Std"/>
              </a:rPr>
              <a:t>INACCESSIBLE ENVIRONMENTS</a:t>
            </a:r>
          </a:p>
        </p:txBody>
      </p:sp>
      <p:sp>
        <p:nvSpPr>
          <p:cNvPr id="12" name="Hexagon 12">
            <a:extLst>
              <a:ext uri="{FF2B5EF4-FFF2-40B4-BE49-F238E27FC236}">
                <a16:creationId xmlns:a16="http://schemas.microsoft.com/office/drawing/2014/main" id="{238156E0-ED99-4835-BD3E-16CAD414383A}"/>
              </a:ext>
            </a:extLst>
          </p:cNvPr>
          <p:cNvSpPr/>
          <p:nvPr/>
        </p:nvSpPr>
        <p:spPr>
          <a:xfrm>
            <a:off x="6783408" y="1546781"/>
            <a:ext cx="2055567" cy="1112978"/>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AU" sz="2000" dirty="0">
                <a:solidFill>
                  <a:srgbClr val="FFFFFF"/>
                </a:solidFill>
                <a:latin typeface="Gill Sans Infant Std"/>
                <a:cs typeface="Gill Sans Infant Std"/>
              </a:rPr>
              <a:t>NEGATIVE ATTITUDES</a:t>
            </a:r>
          </a:p>
        </p:txBody>
      </p:sp>
    </p:spTree>
    <p:extLst>
      <p:ext uri="{BB962C8B-B14F-4D97-AF65-F5344CB8AC3E}">
        <p14:creationId xmlns:p14="http://schemas.microsoft.com/office/powerpoint/2010/main" val="29908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638630" y="544689"/>
            <a:ext cx="9244189" cy="1016000"/>
          </a:xfrm>
          <a:prstGeom prst="rect">
            <a:avLst/>
          </a:prstGeom>
        </p:spPr>
        <p:txBody>
          <a:bodyPr vert="horz" lIns="0" tIns="0" rIns="0" bIns="0" rtlCol="0">
            <a:noAutofit/>
          </a:bodyPr>
          <a:lstStyle/>
          <a:p>
            <a:pPr>
              <a:spcAft>
                <a:spcPts val="600"/>
              </a:spcAft>
              <a:buFont typeface="Arial"/>
              <a:buNone/>
            </a:pPr>
            <a:r>
              <a:rPr lang="en-US" altLang="ja-JP" sz="2700" b="1" dirty="0">
                <a:solidFill>
                  <a:srgbClr val="222221"/>
                </a:solidFill>
                <a:latin typeface="Gill Sans Infant Std"/>
                <a:cs typeface="Gill Sans Infant Std"/>
              </a:rPr>
              <a:t>Solving problems</a:t>
            </a:r>
          </a:p>
          <a:p>
            <a:pPr>
              <a:spcAft>
                <a:spcPts val="600"/>
              </a:spcAft>
              <a:buFont typeface="Arial"/>
              <a:buNone/>
            </a:pPr>
            <a:endParaRPr lang="en-US" altLang="ja-JP" sz="2700" b="1" dirty="0">
              <a:solidFill>
                <a:srgbClr val="222221"/>
              </a:solidFill>
              <a:latin typeface="Gill Sans Infant Std"/>
              <a:cs typeface="Gill Sans Infant Std"/>
            </a:endParaRPr>
          </a:p>
        </p:txBody>
      </p:sp>
      <p:sp>
        <p:nvSpPr>
          <p:cNvPr id="24579" name="AutoShape 14"/>
          <p:cNvSpPr>
            <a:spLocks noChangeArrowheads="1"/>
          </p:cNvSpPr>
          <p:nvPr/>
        </p:nvSpPr>
        <p:spPr bwMode="auto">
          <a:xfrm>
            <a:off x="2524478" y="3684412"/>
            <a:ext cx="4540956" cy="2240844"/>
          </a:xfrm>
          <a:prstGeom prst="cube">
            <a:avLst>
              <a:gd name="adj" fmla="val 25000"/>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4580" name="Oval 15"/>
          <p:cNvSpPr>
            <a:spLocks noChangeArrowheads="1"/>
          </p:cNvSpPr>
          <p:nvPr/>
        </p:nvSpPr>
        <p:spPr bwMode="auto">
          <a:xfrm>
            <a:off x="4024490" y="3811412"/>
            <a:ext cx="1511300" cy="254000"/>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9" name="AutoShape 19"/>
          <p:cNvSpPr>
            <a:spLocks noChangeArrowheads="1"/>
          </p:cNvSpPr>
          <p:nvPr/>
        </p:nvSpPr>
        <p:spPr bwMode="auto">
          <a:xfrm>
            <a:off x="1243190" y="1381479"/>
            <a:ext cx="2549877" cy="1984022"/>
          </a:xfrm>
          <a:prstGeom prst="star5">
            <a:avLst/>
          </a:prstGeom>
          <a:solidFill>
            <a:schemeClr val="accent1">
              <a:lumMod val="20000"/>
              <a:lumOff val="80000"/>
            </a:schemeClr>
          </a:solidFill>
          <a:ln w="76200">
            <a:solidFill>
              <a:schemeClr val="accent1"/>
            </a:solidFill>
            <a:miter lim="800000"/>
            <a:headEnd/>
            <a:tailEnd/>
          </a:ln>
        </p:spPr>
        <p:txBody>
          <a:bodyPr lIns="66040" tIns="7902" rIns="66040" bIns="7902"/>
          <a:lstStyle/>
          <a:p>
            <a:pPr eaLnBrk="1" hangingPunct="1">
              <a:defRPr/>
            </a:pPr>
            <a:endParaRPr lang="ja-JP" altLang="en-US" sz="1600">
              <a:ea typeface="ＭＳ Ｐゴシック" pitchFamily="50" charset="-128"/>
            </a:endParaRPr>
          </a:p>
        </p:txBody>
      </p:sp>
      <p:sp>
        <p:nvSpPr>
          <p:cNvPr id="24582" name="AutoShape 20"/>
          <p:cNvSpPr>
            <a:spLocks noChangeArrowheads="1"/>
          </p:cNvSpPr>
          <p:nvPr/>
        </p:nvSpPr>
        <p:spPr bwMode="auto">
          <a:xfrm rot="5400000">
            <a:off x="4068939" y="2360083"/>
            <a:ext cx="960967" cy="104986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76200">
            <a:solidFill>
              <a:srgbClr val="000000"/>
            </a:solidFill>
            <a:miter lim="800000"/>
            <a:headEnd/>
            <a:tailEnd/>
          </a:ln>
        </p:spPr>
        <p:txBody>
          <a:bodyPr lIns="66040" tIns="7902" rIns="66040" bIns="7902"/>
          <a:lstStyle/>
          <a:p>
            <a:endParaRPr lang="en-US" sz="1600"/>
          </a:p>
        </p:txBody>
      </p:sp>
      <p:sp>
        <p:nvSpPr>
          <p:cNvPr id="24583" name="フッター プレースホルダー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44">
                <a:solidFill>
                  <a:schemeClr val="tx1"/>
                </a:solidFill>
                <a:latin typeface="Times New Roman" panose="02020603050405020304" pitchFamily="18" charset="0"/>
                <a:ea typeface="ＭＳ Ｐゴシック" panose="020B0600070205080204" pitchFamily="34" charset="-128"/>
              </a:defRPr>
            </a:lvl1pPr>
            <a:lvl2pPr marL="660408" indent="-254003">
              <a:spcBef>
                <a:spcPct val="20000"/>
              </a:spcBef>
              <a:buChar char="–"/>
              <a:defRPr kumimoji="1" sz="2489">
                <a:solidFill>
                  <a:schemeClr val="tx1"/>
                </a:solidFill>
                <a:latin typeface="Times New Roman" panose="02020603050405020304" pitchFamily="18" charset="0"/>
                <a:ea typeface="ＭＳ Ｐゴシック" panose="020B0600070205080204" pitchFamily="34" charset="-128"/>
              </a:defRPr>
            </a:lvl2pPr>
            <a:lvl3pPr marL="1016013" indent="-203203">
              <a:spcBef>
                <a:spcPct val="20000"/>
              </a:spcBef>
              <a:buChar char="•"/>
              <a:defRPr kumimoji="1" sz="2133">
                <a:solidFill>
                  <a:schemeClr val="tx1"/>
                </a:solidFill>
                <a:latin typeface="Times New Roman" panose="02020603050405020304" pitchFamily="18" charset="0"/>
                <a:ea typeface="ＭＳ Ｐゴシック" panose="020B0600070205080204" pitchFamily="34" charset="-128"/>
              </a:defRPr>
            </a:lvl3pPr>
            <a:lvl4pPr marL="1422418" indent="-203203">
              <a:spcBef>
                <a:spcPct val="20000"/>
              </a:spcBef>
              <a:buChar char="–"/>
              <a:defRPr kumimoji="1" sz="1778">
                <a:solidFill>
                  <a:schemeClr val="tx1"/>
                </a:solidFill>
                <a:latin typeface="Times New Roman" panose="02020603050405020304" pitchFamily="18" charset="0"/>
                <a:ea typeface="ＭＳ Ｐゴシック" panose="020B0600070205080204" pitchFamily="34" charset="-128"/>
              </a:defRPr>
            </a:lvl4pPr>
            <a:lvl5pPr marL="1828823" indent="-203203">
              <a:spcBef>
                <a:spcPct val="20000"/>
              </a:spcBef>
              <a:buChar char="»"/>
              <a:defRPr kumimoji="1" sz="1778">
                <a:solidFill>
                  <a:schemeClr val="tx1"/>
                </a:solidFill>
                <a:latin typeface="Times New Roman" panose="02020603050405020304" pitchFamily="18" charset="0"/>
                <a:ea typeface="ＭＳ Ｐゴシック" panose="020B0600070205080204" pitchFamily="34" charset="-128"/>
              </a:defRPr>
            </a:lvl5pPr>
            <a:lvl6pPr marL="2235228"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6pPr>
            <a:lvl7pPr marL="2641633"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7pPr>
            <a:lvl8pPr marL="3048038"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8pPr>
            <a:lvl9pPr marL="3454443"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ja-JP" altLang="en-GB" sz="1244"/>
              <a:t>© Kenji Kuno</a:t>
            </a:r>
            <a:endParaRPr lang="en-GB" altLang="ja-JP" sz="1244"/>
          </a:p>
        </p:txBody>
      </p:sp>
      <p:sp>
        <p:nvSpPr>
          <p:cNvPr id="2" name="Rektangel 1"/>
          <p:cNvSpPr/>
          <p:nvPr/>
        </p:nvSpPr>
        <p:spPr>
          <a:xfrm>
            <a:off x="4437511" y="381288"/>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3609390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フッター プレースホルダー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44">
                <a:solidFill>
                  <a:schemeClr val="tx1"/>
                </a:solidFill>
                <a:latin typeface="Times New Roman" panose="02020603050405020304" pitchFamily="18" charset="0"/>
                <a:ea typeface="ＭＳ Ｐゴシック" panose="020B0600070205080204" pitchFamily="34" charset="-128"/>
              </a:defRPr>
            </a:lvl1pPr>
            <a:lvl2pPr marL="660408" indent="-254003">
              <a:spcBef>
                <a:spcPct val="20000"/>
              </a:spcBef>
              <a:buChar char="–"/>
              <a:defRPr kumimoji="1" sz="2489">
                <a:solidFill>
                  <a:schemeClr val="tx1"/>
                </a:solidFill>
                <a:latin typeface="Times New Roman" panose="02020603050405020304" pitchFamily="18" charset="0"/>
                <a:ea typeface="ＭＳ Ｐゴシック" panose="020B0600070205080204" pitchFamily="34" charset="-128"/>
              </a:defRPr>
            </a:lvl2pPr>
            <a:lvl3pPr marL="1016013" indent="-203203">
              <a:spcBef>
                <a:spcPct val="20000"/>
              </a:spcBef>
              <a:buChar char="•"/>
              <a:defRPr kumimoji="1" sz="2133">
                <a:solidFill>
                  <a:schemeClr val="tx1"/>
                </a:solidFill>
                <a:latin typeface="Times New Roman" panose="02020603050405020304" pitchFamily="18" charset="0"/>
                <a:ea typeface="ＭＳ Ｐゴシック" panose="020B0600070205080204" pitchFamily="34" charset="-128"/>
              </a:defRPr>
            </a:lvl3pPr>
            <a:lvl4pPr marL="1422418" indent="-203203">
              <a:spcBef>
                <a:spcPct val="20000"/>
              </a:spcBef>
              <a:buChar char="–"/>
              <a:defRPr kumimoji="1" sz="1778">
                <a:solidFill>
                  <a:schemeClr val="tx1"/>
                </a:solidFill>
                <a:latin typeface="Times New Roman" panose="02020603050405020304" pitchFamily="18" charset="0"/>
                <a:ea typeface="ＭＳ Ｐゴシック" panose="020B0600070205080204" pitchFamily="34" charset="-128"/>
              </a:defRPr>
            </a:lvl4pPr>
            <a:lvl5pPr marL="1828823" indent="-203203">
              <a:spcBef>
                <a:spcPct val="20000"/>
              </a:spcBef>
              <a:buChar char="»"/>
              <a:defRPr kumimoji="1" sz="1778">
                <a:solidFill>
                  <a:schemeClr val="tx1"/>
                </a:solidFill>
                <a:latin typeface="Times New Roman" panose="02020603050405020304" pitchFamily="18" charset="0"/>
                <a:ea typeface="ＭＳ Ｐゴシック" panose="020B0600070205080204" pitchFamily="34" charset="-128"/>
              </a:defRPr>
            </a:lvl5pPr>
            <a:lvl6pPr marL="2235228"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6pPr>
            <a:lvl7pPr marL="2641633"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7pPr>
            <a:lvl8pPr marL="3048038"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8pPr>
            <a:lvl9pPr marL="3454443" indent="-203203" eaLnBrk="0" fontAlgn="base" hangingPunct="0">
              <a:spcBef>
                <a:spcPct val="20000"/>
              </a:spcBef>
              <a:spcAft>
                <a:spcPct val="0"/>
              </a:spcAft>
              <a:buChar char="»"/>
              <a:defRPr kumimoji="1" sz="1778">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ja-JP" altLang="en-GB" sz="1244"/>
              <a:t>© Kenji Kuno</a:t>
            </a:r>
            <a:endParaRPr lang="en-GB" altLang="ja-JP" sz="1244"/>
          </a:p>
        </p:txBody>
      </p:sp>
      <p:sp>
        <p:nvSpPr>
          <p:cNvPr id="26627" name="Rectangle 2"/>
          <p:cNvSpPr>
            <a:spLocks noChangeArrowheads="1"/>
          </p:cNvSpPr>
          <p:nvPr/>
        </p:nvSpPr>
        <p:spPr bwMode="auto">
          <a:xfrm>
            <a:off x="7340600" y="3609622"/>
            <a:ext cx="9144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28" name="Rectangle 3"/>
          <p:cNvSpPr>
            <a:spLocks noChangeArrowheads="1"/>
          </p:cNvSpPr>
          <p:nvPr/>
        </p:nvSpPr>
        <p:spPr bwMode="auto">
          <a:xfrm>
            <a:off x="6112933" y="3609622"/>
            <a:ext cx="9144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29" name="Rectangle 4"/>
          <p:cNvSpPr>
            <a:spLocks noChangeArrowheads="1"/>
          </p:cNvSpPr>
          <p:nvPr/>
        </p:nvSpPr>
        <p:spPr bwMode="auto">
          <a:xfrm>
            <a:off x="6035323" y="2517422"/>
            <a:ext cx="9144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grpSp>
        <p:nvGrpSpPr>
          <p:cNvPr id="26630" name="Group 5"/>
          <p:cNvGrpSpPr>
            <a:grpSpLocks noChangeAspect="1"/>
          </p:cNvGrpSpPr>
          <p:nvPr/>
        </p:nvGrpSpPr>
        <p:grpSpPr bwMode="auto">
          <a:xfrm>
            <a:off x="406400" y="1058333"/>
            <a:ext cx="8153400" cy="4605867"/>
            <a:chOff x="4810" y="3429"/>
            <a:chExt cx="7200" cy="4320"/>
          </a:xfrm>
        </p:grpSpPr>
        <p:sp>
          <p:nvSpPr>
            <p:cNvPr id="26634" name="AutoShape 6"/>
            <p:cNvSpPr>
              <a:spLocks noChangeAspect="1" noChangeArrowheads="1" noTextEdit="1"/>
            </p:cNvSpPr>
            <p:nvPr/>
          </p:nvSpPr>
          <p:spPr bwMode="auto">
            <a:xfrm>
              <a:off x="4810" y="342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a:p>
          </p:txBody>
        </p:sp>
        <p:sp>
          <p:nvSpPr>
            <p:cNvPr id="26635" name="AutoShape 7"/>
            <p:cNvSpPr>
              <a:spLocks noChangeArrowheads="1"/>
            </p:cNvSpPr>
            <p:nvPr/>
          </p:nvSpPr>
          <p:spPr bwMode="auto">
            <a:xfrm>
              <a:off x="9150" y="6142"/>
              <a:ext cx="2366" cy="1206"/>
            </a:xfrm>
            <a:prstGeom prst="cube">
              <a:avLst>
                <a:gd name="adj" fmla="val 25000"/>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36" name="AutoShape 8"/>
            <p:cNvSpPr>
              <a:spLocks noChangeArrowheads="1"/>
            </p:cNvSpPr>
            <p:nvPr/>
          </p:nvSpPr>
          <p:spPr bwMode="auto">
            <a:xfrm>
              <a:off x="5500" y="6142"/>
              <a:ext cx="2269" cy="1206"/>
            </a:xfrm>
            <a:prstGeom prst="cube">
              <a:avLst>
                <a:gd name="adj" fmla="val 25000"/>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37" name="Oval 9"/>
            <p:cNvSpPr>
              <a:spLocks noChangeArrowheads="1"/>
            </p:cNvSpPr>
            <p:nvPr/>
          </p:nvSpPr>
          <p:spPr bwMode="auto">
            <a:xfrm>
              <a:off x="6191" y="6242"/>
              <a:ext cx="789" cy="101"/>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38" name="AutoShape 10"/>
            <p:cNvSpPr>
              <a:spLocks noChangeArrowheads="1"/>
            </p:cNvSpPr>
            <p:nvPr/>
          </p:nvSpPr>
          <p:spPr bwMode="auto">
            <a:xfrm>
              <a:off x="9248" y="6142"/>
              <a:ext cx="2170" cy="301"/>
            </a:xfrm>
            <a:prstGeom prst="parallelogram">
              <a:avLst>
                <a:gd name="adj" fmla="val 180233"/>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39" name="Line 11"/>
            <p:cNvSpPr>
              <a:spLocks noChangeShapeType="1"/>
            </p:cNvSpPr>
            <p:nvPr/>
          </p:nvSpPr>
          <p:spPr bwMode="auto">
            <a:xfrm>
              <a:off x="5796" y="6142"/>
              <a:ext cx="0" cy="904"/>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40" name="Line 12"/>
            <p:cNvSpPr>
              <a:spLocks noChangeShapeType="1"/>
            </p:cNvSpPr>
            <p:nvPr/>
          </p:nvSpPr>
          <p:spPr bwMode="auto">
            <a:xfrm flipV="1">
              <a:off x="5500" y="7046"/>
              <a:ext cx="296" cy="301"/>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41" name="Line 13"/>
            <p:cNvSpPr>
              <a:spLocks noChangeShapeType="1"/>
            </p:cNvSpPr>
            <p:nvPr/>
          </p:nvSpPr>
          <p:spPr bwMode="auto">
            <a:xfrm flipH="1">
              <a:off x="5796" y="7046"/>
              <a:ext cx="167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42" name="AutoShape 14"/>
            <p:cNvSpPr>
              <a:spLocks noChangeArrowheads="1"/>
            </p:cNvSpPr>
            <p:nvPr/>
          </p:nvSpPr>
          <p:spPr bwMode="auto">
            <a:xfrm>
              <a:off x="7374" y="4233"/>
              <a:ext cx="2269" cy="1206"/>
            </a:xfrm>
            <a:prstGeom prst="cube">
              <a:avLst>
                <a:gd name="adj" fmla="val 25000"/>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43" name="Oval 15"/>
            <p:cNvSpPr>
              <a:spLocks noChangeArrowheads="1"/>
            </p:cNvSpPr>
            <p:nvPr/>
          </p:nvSpPr>
          <p:spPr bwMode="auto">
            <a:xfrm>
              <a:off x="8065" y="4333"/>
              <a:ext cx="789" cy="101"/>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44" name="Line 16"/>
            <p:cNvSpPr>
              <a:spLocks noChangeShapeType="1"/>
            </p:cNvSpPr>
            <p:nvPr/>
          </p:nvSpPr>
          <p:spPr bwMode="auto">
            <a:xfrm>
              <a:off x="7670" y="4233"/>
              <a:ext cx="1" cy="903"/>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45" name="Line 17"/>
            <p:cNvSpPr>
              <a:spLocks noChangeShapeType="1"/>
            </p:cNvSpPr>
            <p:nvPr/>
          </p:nvSpPr>
          <p:spPr bwMode="auto">
            <a:xfrm flipV="1">
              <a:off x="7374" y="5136"/>
              <a:ext cx="296" cy="302"/>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46" name="Line 18"/>
            <p:cNvSpPr>
              <a:spLocks noChangeShapeType="1"/>
            </p:cNvSpPr>
            <p:nvPr/>
          </p:nvSpPr>
          <p:spPr bwMode="auto">
            <a:xfrm flipH="1">
              <a:off x="7670" y="5136"/>
              <a:ext cx="1678" cy="1"/>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05587" name="AutoShape 19"/>
            <p:cNvSpPr>
              <a:spLocks noChangeArrowheads="1"/>
            </p:cNvSpPr>
            <p:nvPr/>
          </p:nvSpPr>
          <p:spPr bwMode="auto">
            <a:xfrm>
              <a:off x="6783" y="3429"/>
              <a:ext cx="887" cy="703"/>
            </a:xfrm>
            <a:prstGeom prst="star5">
              <a:avLst/>
            </a:prstGeom>
            <a:solidFill>
              <a:srgbClr val="FFFFFF"/>
            </a:solidFill>
            <a:ln w="76200">
              <a:solidFill>
                <a:srgbClr val="000000"/>
              </a:solidFill>
              <a:miter lim="800000"/>
              <a:headEnd/>
              <a:tailEnd/>
            </a:ln>
          </p:spPr>
          <p:txBody>
            <a:bodyPr lIns="66040" tIns="7902" rIns="66040" bIns="7902"/>
            <a:lstStyle/>
            <a:p>
              <a:pPr eaLnBrk="1" hangingPunct="1">
                <a:defRPr/>
              </a:pPr>
              <a:endParaRPr lang="ja-JP" altLang="en-US" sz="1600" dirty="0">
                <a:latin typeface="Arial" charset="0"/>
                <a:ea typeface="ＭＳ Ｐゴシック" pitchFamily="50" charset="-128"/>
              </a:endParaRPr>
            </a:p>
          </p:txBody>
        </p:sp>
        <p:sp>
          <p:nvSpPr>
            <p:cNvPr id="26648" name="AutoShape 20"/>
            <p:cNvSpPr>
              <a:spLocks noChangeArrowheads="1"/>
            </p:cNvSpPr>
            <p:nvPr/>
          </p:nvSpPr>
          <p:spPr bwMode="auto">
            <a:xfrm rot="5400000">
              <a:off x="8037" y="3461"/>
              <a:ext cx="452" cy="7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5 w 21600"/>
                <a:gd name="T13" fmla="*/ 2902 h 21600"/>
                <a:gd name="T14" fmla="*/ 18207 w 21600"/>
                <a:gd name="T15" fmla="*/ 9253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76200">
              <a:solidFill>
                <a:srgbClr val="000000"/>
              </a:solidFill>
              <a:miter lim="800000"/>
              <a:headEnd/>
              <a:tailEnd/>
            </a:ln>
          </p:spPr>
          <p:txBody>
            <a:bodyPr lIns="66040" tIns="7902" rIns="66040" bIns="7902"/>
            <a:lstStyle/>
            <a:p>
              <a:endParaRPr lang="en-US" sz="1600"/>
            </a:p>
          </p:txBody>
        </p:sp>
        <p:sp>
          <p:nvSpPr>
            <p:cNvPr id="26649" name="Oval 21"/>
            <p:cNvSpPr>
              <a:spLocks noChangeArrowheads="1"/>
            </p:cNvSpPr>
            <p:nvPr/>
          </p:nvSpPr>
          <p:spPr bwMode="auto">
            <a:xfrm>
              <a:off x="6388" y="5639"/>
              <a:ext cx="493" cy="402"/>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50" name="Oval 22"/>
            <p:cNvSpPr>
              <a:spLocks noChangeArrowheads="1"/>
            </p:cNvSpPr>
            <p:nvPr/>
          </p:nvSpPr>
          <p:spPr bwMode="auto">
            <a:xfrm>
              <a:off x="5796" y="6744"/>
              <a:ext cx="493" cy="402"/>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51" name="Oval 23"/>
            <p:cNvSpPr>
              <a:spLocks noChangeArrowheads="1"/>
            </p:cNvSpPr>
            <p:nvPr/>
          </p:nvSpPr>
          <p:spPr bwMode="auto">
            <a:xfrm>
              <a:off x="6487" y="6845"/>
              <a:ext cx="493" cy="402"/>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52" name="Oval 24"/>
            <p:cNvSpPr>
              <a:spLocks noChangeArrowheads="1"/>
            </p:cNvSpPr>
            <p:nvPr/>
          </p:nvSpPr>
          <p:spPr bwMode="auto">
            <a:xfrm>
              <a:off x="6980" y="6543"/>
              <a:ext cx="492" cy="403"/>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53" name="Oval 25"/>
            <p:cNvSpPr>
              <a:spLocks noChangeArrowheads="1"/>
            </p:cNvSpPr>
            <p:nvPr/>
          </p:nvSpPr>
          <p:spPr bwMode="auto">
            <a:xfrm>
              <a:off x="6191" y="6443"/>
              <a:ext cx="492" cy="403"/>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54" name="Line 26"/>
            <p:cNvSpPr>
              <a:spLocks noChangeShapeType="1"/>
            </p:cNvSpPr>
            <p:nvPr/>
          </p:nvSpPr>
          <p:spPr bwMode="auto">
            <a:xfrm>
              <a:off x="9446" y="6142"/>
              <a:ext cx="0" cy="904"/>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55" name="Line 27"/>
            <p:cNvSpPr>
              <a:spLocks noChangeShapeType="1"/>
            </p:cNvSpPr>
            <p:nvPr/>
          </p:nvSpPr>
          <p:spPr bwMode="auto">
            <a:xfrm flipV="1">
              <a:off x="9150" y="7046"/>
              <a:ext cx="296" cy="301"/>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56" name="Line 28"/>
            <p:cNvSpPr>
              <a:spLocks noChangeShapeType="1"/>
            </p:cNvSpPr>
            <p:nvPr/>
          </p:nvSpPr>
          <p:spPr bwMode="auto">
            <a:xfrm flipH="1">
              <a:off x="9446" y="7046"/>
              <a:ext cx="1775"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26657" name="Oval 29"/>
            <p:cNvSpPr>
              <a:spLocks noChangeArrowheads="1"/>
            </p:cNvSpPr>
            <p:nvPr/>
          </p:nvSpPr>
          <p:spPr bwMode="auto">
            <a:xfrm>
              <a:off x="9248" y="6845"/>
              <a:ext cx="493" cy="402"/>
            </a:xfrm>
            <a:prstGeom prst="ellipse">
              <a:avLst/>
            </a:prstGeom>
            <a:solidFill>
              <a:srgbClr val="FFFFFF"/>
            </a:solidFill>
            <a:ln w="76200">
              <a:solidFill>
                <a:srgbClr val="000000"/>
              </a:solidFill>
              <a:round/>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1005598" name="AutoShape 30"/>
            <p:cNvSpPr>
              <a:spLocks noChangeArrowheads="1"/>
            </p:cNvSpPr>
            <p:nvPr/>
          </p:nvSpPr>
          <p:spPr bwMode="auto">
            <a:xfrm>
              <a:off x="9742" y="5840"/>
              <a:ext cx="589" cy="499"/>
            </a:xfrm>
            <a:prstGeom prst="star5">
              <a:avLst/>
            </a:prstGeom>
            <a:solidFill>
              <a:srgbClr val="FFFFFF"/>
            </a:solidFill>
            <a:ln w="76200">
              <a:solidFill>
                <a:srgbClr val="000000"/>
              </a:solidFill>
              <a:miter lim="800000"/>
              <a:headEnd/>
              <a:tailEnd/>
            </a:ln>
          </p:spPr>
          <p:txBody>
            <a:bodyPr lIns="66040" tIns="7902" rIns="66040" bIns="7902"/>
            <a:lstStyle/>
            <a:p>
              <a:pPr eaLnBrk="1" hangingPunct="1">
                <a:defRPr/>
              </a:pPr>
              <a:endParaRPr lang="ja-JP" altLang="en-US" sz="1600" dirty="0">
                <a:latin typeface="Arial" charset="0"/>
                <a:ea typeface="ＭＳ Ｐゴシック" pitchFamily="50" charset="-128"/>
              </a:endParaRPr>
            </a:p>
          </p:txBody>
        </p:sp>
        <p:sp>
          <p:nvSpPr>
            <p:cNvPr id="1005599" name="AutoShape 31"/>
            <p:cNvSpPr>
              <a:spLocks noChangeArrowheads="1"/>
            </p:cNvSpPr>
            <p:nvPr/>
          </p:nvSpPr>
          <p:spPr bwMode="auto">
            <a:xfrm>
              <a:off x="9742" y="6744"/>
              <a:ext cx="591" cy="503"/>
            </a:xfrm>
            <a:prstGeom prst="star5">
              <a:avLst/>
            </a:prstGeom>
            <a:solidFill>
              <a:srgbClr val="FFFFFF"/>
            </a:solidFill>
            <a:ln w="76200">
              <a:solidFill>
                <a:srgbClr val="000000"/>
              </a:solidFill>
              <a:miter lim="800000"/>
              <a:headEnd/>
              <a:tailEnd/>
            </a:ln>
          </p:spPr>
          <p:txBody>
            <a:bodyPr lIns="66040" tIns="7902" rIns="66040" bIns="7902"/>
            <a:lstStyle/>
            <a:p>
              <a:pPr eaLnBrk="1" hangingPunct="1">
                <a:defRPr/>
              </a:pPr>
              <a:endParaRPr lang="ja-JP" altLang="en-US" sz="1600" dirty="0">
                <a:latin typeface="Arial" charset="0"/>
                <a:ea typeface="ＭＳ Ｐゴシック" pitchFamily="50" charset="-128"/>
              </a:endParaRPr>
            </a:p>
          </p:txBody>
        </p:sp>
        <p:sp>
          <p:nvSpPr>
            <p:cNvPr id="26660" name="AutoShape 32"/>
            <p:cNvSpPr>
              <a:spLocks noChangeArrowheads="1"/>
            </p:cNvSpPr>
            <p:nvPr/>
          </p:nvSpPr>
          <p:spPr bwMode="auto">
            <a:xfrm>
              <a:off x="10728" y="6845"/>
              <a:ext cx="493" cy="402"/>
            </a:xfrm>
            <a:prstGeom prst="triangle">
              <a:avLst>
                <a:gd name="adj" fmla="val 50000"/>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sp>
          <p:nvSpPr>
            <p:cNvPr id="26661" name="Rectangle 33"/>
            <p:cNvSpPr>
              <a:spLocks noChangeArrowheads="1"/>
            </p:cNvSpPr>
            <p:nvPr/>
          </p:nvSpPr>
          <p:spPr bwMode="auto">
            <a:xfrm>
              <a:off x="10333" y="6543"/>
              <a:ext cx="395" cy="402"/>
            </a:xfrm>
            <a:prstGeom prst="rect">
              <a:avLst/>
            </a:prstGeom>
            <a:solidFill>
              <a:srgbClr val="FFFFFF"/>
            </a:solidFill>
            <a:ln w="76200">
              <a:solidFill>
                <a:srgbClr val="000000"/>
              </a:solidFill>
              <a:miter lim="800000"/>
              <a:headEnd/>
              <a:tailEnd/>
            </a:ln>
          </p:spPr>
          <p:txBody>
            <a:bodyPr lIns="66040" tIns="7902" rIns="66040" bIns="7902"/>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ja-JP" altLang="en-US" sz="2133">
                <a:latin typeface="Arial" panose="020B0604020202020204" pitchFamily="34" charset="0"/>
              </a:endParaRPr>
            </a:p>
          </p:txBody>
        </p:sp>
      </p:grpSp>
      <p:sp>
        <p:nvSpPr>
          <p:cNvPr id="1005602" name="Rectangle 34"/>
          <p:cNvSpPr>
            <a:spLocks noChangeArrowheads="1"/>
          </p:cNvSpPr>
          <p:nvPr/>
        </p:nvSpPr>
        <p:spPr bwMode="auto">
          <a:xfrm>
            <a:off x="269694" y="5188517"/>
            <a:ext cx="41994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gn="ctr">
              <a:buFontTx/>
              <a:buNone/>
            </a:pPr>
            <a:r>
              <a:rPr lang="en-US" altLang="ja-JP" sz="2489" b="1" dirty="0">
                <a:latin typeface="Arial" panose="020B0604020202020204" pitchFamily="34" charset="0"/>
              </a:rPr>
              <a:t>Change People with Disabilities</a:t>
            </a:r>
          </a:p>
          <a:p>
            <a:pPr algn="ctr">
              <a:buFontTx/>
              <a:buNone/>
            </a:pPr>
            <a:r>
              <a:rPr lang="en-US" altLang="ja-JP" sz="2489" b="1" dirty="0">
                <a:latin typeface="Arial" panose="020B0604020202020204" pitchFamily="34" charset="0"/>
              </a:rPr>
              <a:t>   Rehabilitation</a:t>
            </a:r>
          </a:p>
        </p:txBody>
      </p:sp>
      <p:sp>
        <p:nvSpPr>
          <p:cNvPr id="1005603" name="Rectangle 35"/>
          <p:cNvSpPr>
            <a:spLocks noChangeArrowheads="1"/>
          </p:cNvSpPr>
          <p:nvPr/>
        </p:nvSpPr>
        <p:spPr bwMode="auto">
          <a:xfrm>
            <a:off x="4827412" y="5221111"/>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gn="ctr">
              <a:buFontTx/>
              <a:buNone/>
            </a:pPr>
            <a:r>
              <a:rPr lang="en-US" altLang="ja-JP" sz="2489" b="1">
                <a:latin typeface="Arial" panose="020B0604020202020204" pitchFamily="34" charset="0"/>
              </a:rPr>
              <a:t>Change Society</a:t>
            </a:r>
          </a:p>
          <a:p>
            <a:pPr algn="ctr">
              <a:buFontTx/>
              <a:buNone/>
            </a:pPr>
            <a:r>
              <a:rPr lang="en-US" altLang="ja-JP" sz="2489" b="1">
                <a:latin typeface="Arial" panose="020B0604020202020204" pitchFamily="34" charset="0"/>
              </a:rPr>
              <a:t>Inclusion</a:t>
            </a:r>
          </a:p>
        </p:txBody>
      </p:sp>
      <p:sp>
        <p:nvSpPr>
          <p:cNvPr id="38" name="AutoShape 19"/>
          <p:cNvSpPr>
            <a:spLocks noChangeArrowheads="1"/>
          </p:cNvSpPr>
          <p:nvPr/>
        </p:nvSpPr>
        <p:spPr bwMode="auto">
          <a:xfrm>
            <a:off x="2379826" y="781190"/>
            <a:ext cx="1490070" cy="1240963"/>
          </a:xfrm>
          <a:prstGeom prst="star5">
            <a:avLst>
              <a:gd name="adj" fmla="val 20071"/>
              <a:gd name="hf" fmla="val 105146"/>
              <a:gd name="vf" fmla="val 110557"/>
            </a:avLst>
          </a:prstGeom>
          <a:solidFill>
            <a:schemeClr val="accent1">
              <a:lumMod val="20000"/>
              <a:lumOff val="80000"/>
            </a:schemeClr>
          </a:solidFill>
          <a:ln w="76200">
            <a:solidFill>
              <a:schemeClr val="accent1"/>
            </a:solidFill>
            <a:miter lim="800000"/>
            <a:headEnd/>
            <a:tailEnd/>
          </a:ln>
        </p:spPr>
        <p:txBody>
          <a:bodyPr lIns="66040" tIns="7902" rIns="66040" bIns="7902"/>
          <a:lstStyle/>
          <a:p>
            <a:pPr eaLnBrk="1" hangingPunct="1">
              <a:defRPr/>
            </a:pPr>
            <a:endParaRPr lang="ja-JP" altLang="en-US" sz="1600">
              <a:ea typeface="ＭＳ Ｐゴシック" pitchFamily="50" charset="-128"/>
            </a:endParaRPr>
          </a:p>
        </p:txBody>
      </p:sp>
      <p:sp>
        <p:nvSpPr>
          <p:cNvPr id="39" name="Rektangel 38"/>
          <p:cNvSpPr/>
          <p:nvPr/>
        </p:nvSpPr>
        <p:spPr>
          <a:xfrm>
            <a:off x="4437511" y="360023"/>
            <a:ext cx="4224233" cy="369332"/>
          </a:xfrm>
          <a:prstGeom prst="rect">
            <a:avLst/>
          </a:prstGeom>
        </p:spPr>
        <p:txBody>
          <a:bodyPr wrap="none">
            <a:spAutoFit/>
          </a:bodyPr>
          <a:lstStyle/>
          <a:p>
            <a:pPr algn="ctr"/>
            <a:r>
              <a:rPr lang="en-AU" dirty="0"/>
              <a:t>Principle 3 Making activities accessible </a:t>
            </a:r>
            <a:endParaRPr lang="en-US" dirty="0"/>
          </a:p>
        </p:txBody>
      </p:sp>
    </p:spTree>
    <p:extLst>
      <p:ext uri="{BB962C8B-B14F-4D97-AF65-F5344CB8AC3E}">
        <p14:creationId xmlns:p14="http://schemas.microsoft.com/office/powerpoint/2010/main" val="1879005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05602"/>
                                        </p:tgtEl>
                                        <p:attrNameLst>
                                          <p:attrName>style.visibility</p:attrName>
                                        </p:attrNameLst>
                                      </p:cBhvr>
                                      <p:to>
                                        <p:strVal val="visible"/>
                                      </p:to>
                                    </p:set>
                                    <p:animEffect transition="in" filter="wipe(up)">
                                      <p:cBhvr>
                                        <p:cTn id="7" dur="500"/>
                                        <p:tgtEl>
                                          <p:spTgt spid="100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05603"/>
                                        </p:tgtEl>
                                        <p:attrNameLst>
                                          <p:attrName>style.visibility</p:attrName>
                                        </p:attrNameLst>
                                      </p:cBhvr>
                                      <p:to>
                                        <p:strVal val="visible"/>
                                      </p:to>
                                    </p:set>
                                    <p:animEffect transition="in" filter="wipe(up)">
                                      <p:cBhvr>
                                        <p:cTn id="12" dur="500"/>
                                        <p:tgtEl>
                                          <p:spTgt spid="100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602" grpId="0" autoUpdateAnimBg="0"/>
      <p:bldP spid="100560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r>
              <a:rPr lang="en-US" dirty="0"/>
              <a:t>December 2021 </a:t>
            </a:r>
          </a:p>
        </p:txBody>
      </p:sp>
      <p:sp>
        <p:nvSpPr>
          <p:cNvPr id="5" name="Platshållare för sidfot 4"/>
          <p:cNvSpPr>
            <a:spLocks noGrp="1"/>
          </p:cNvSpPr>
          <p:nvPr>
            <p:ph type="ftr" sz="quarter" idx="11"/>
          </p:nvPr>
        </p:nvSpPr>
        <p:spPr/>
        <p:txBody>
          <a:bodyPr/>
          <a:lstStyle/>
          <a:p>
            <a:r>
              <a:rPr lang="en-US" dirty="0"/>
              <a:t>Disability Inclusion Policy Launch </a:t>
            </a:r>
          </a:p>
        </p:txBody>
      </p:sp>
      <p:sp>
        <p:nvSpPr>
          <p:cNvPr id="6" name="Platshållare för bildnummer 5"/>
          <p:cNvSpPr>
            <a:spLocks noGrp="1"/>
          </p:cNvSpPr>
          <p:nvPr>
            <p:ph type="sldNum" sz="quarter" idx="12"/>
          </p:nvPr>
        </p:nvSpPr>
        <p:spPr/>
        <p:txBody>
          <a:bodyPr/>
          <a:lstStyle/>
          <a:p>
            <a:fld id="{C3FDE51E-0052-334C-A4B2-C567FE9F326F}" type="slidenum">
              <a:rPr lang="en-US" smtClean="0"/>
              <a:t>14</a:t>
            </a:fld>
            <a:endParaRPr lang="en-US"/>
          </a:p>
        </p:txBody>
      </p:sp>
      <p:pic>
        <p:nvPicPr>
          <p:cNvPr id="8" name="Bildobjekt 7"/>
          <p:cNvPicPr>
            <a:picLocks noChangeAspect="1"/>
          </p:cNvPicPr>
          <p:nvPr/>
        </p:nvPicPr>
        <p:blipFill>
          <a:blip r:embed="rId3"/>
          <a:stretch>
            <a:fillRect/>
          </a:stretch>
        </p:blipFill>
        <p:spPr>
          <a:xfrm>
            <a:off x="4884151" y="723885"/>
            <a:ext cx="1533525" cy="266700"/>
          </a:xfrm>
          <a:prstGeom prst="rect">
            <a:avLst/>
          </a:prstGeom>
        </p:spPr>
      </p:pic>
      <p:pic>
        <p:nvPicPr>
          <p:cNvPr id="9" name="Bildobjekt 8"/>
          <p:cNvPicPr>
            <a:picLocks noChangeAspect="1"/>
          </p:cNvPicPr>
          <p:nvPr/>
        </p:nvPicPr>
        <p:blipFill rotWithShape="1">
          <a:blip r:embed="rId4"/>
          <a:srcRect r="3142" b="32457"/>
          <a:stretch/>
        </p:blipFill>
        <p:spPr>
          <a:xfrm>
            <a:off x="423617" y="548680"/>
            <a:ext cx="4438830" cy="431043"/>
          </a:xfrm>
          <a:prstGeom prst="rect">
            <a:avLst/>
          </a:prstGeom>
        </p:spPr>
      </p:pic>
      <p:sp>
        <p:nvSpPr>
          <p:cNvPr id="11" name="Platshållare för innehåll 2"/>
          <p:cNvSpPr>
            <a:spLocks noGrp="1"/>
          </p:cNvSpPr>
          <p:nvPr>
            <p:ph idx="1"/>
          </p:nvPr>
        </p:nvSpPr>
        <p:spPr>
          <a:xfrm>
            <a:off x="273718" y="1010408"/>
            <a:ext cx="8694088" cy="4706938"/>
          </a:xfrm>
        </p:spPr>
        <p:txBody>
          <a:bodyPr/>
          <a:lstStyle/>
          <a:p>
            <a:endParaRPr lang="en-US" sz="1600" dirty="0"/>
          </a:p>
          <a:p>
            <a:r>
              <a:rPr lang="en-US" sz="1600" dirty="0"/>
              <a:t>Our systems to support this commitment </a:t>
            </a:r>
          </a:p>
          <a:p>
            <a:pPr marL="285750" indent="-285750">
              <a:buFont typeface="Arial" panose="020B0604020202020204" pitchFamily="34" charset="0"/>
              <a:buChar char="•"/>
            </a:pPr>
            <a:r>
              <a:rPr lang="en-US" sz="1600" b="0" dirty="0">
                <a:solidFill>
                  <a:schemeClr val="tx1"/>
                </a:solidFill>
              </a:rPr>
              <a:t>Resources on child rights and disability rights and UNCRPD monitoring tools </a:t>
            </a:r>
          </a:p>
          <a:p>
            <a:pPr marL="285750" indent="-285750">
              <a:buFont typeface="Arial" panose="020B0604020202020204" pitchFamily="34" charset="0"/>
              <a:buChar char="•"/>
            </a:pPr>
            <a:r>
              <a:rPr lang="en-US" sz="1600" b="0" dirty="0">
                <a:solidFill>
                  <a:schemeClr val="tx1"/>
                </a:solidFill>
              </a:rPr>
              <a:t>Training materials on the UNCRPD , See Me, Hear me Guide </a:t>
            </a:r>
          </a:p>
          <a:p>
            <a:pPr marL="285750" indent="-285750">
              <a:buFont typeface="Arial" panose="020B0604020202020204" pitchFamily="34" charset="0"/>
              <a:buChar char="•"/>
            </a:pPr>
            <a:r>
              <a:rPr lang="en-US" sz="1600" b="0" dirty="0">
                <a:solidFill>
                  <a:schemeClr val="tx1"/>
                </a:solidFill>
              </a:rPr>
              <a:t>Competency Learning Series on Inclusive media/communication and child participation/advocacy </a:t>
            </a:r>
          </a:p>
          <a:p>
            <a:pPr marL="285750" indent="-285750">
              <a:buFont typeface="Arial" panose="020B0604020202020204" pitchFamily="34" charset="0"/>
              <a:buChar char="•"/>
            </a:pPr>
            <a:r>
              <a:rPr lang="en-US" sz="1600" b="0" dirty="0">
                <a:solidFill>
                  <a:schemeClr val="tx1"/>
                </a:solidFill>
              </a:rPr>
              <a:t>Community Awareness Toolkit </a:t>
            </a:r>
          </a:p>
          <a:p>
            <a:pPr marL="285750" indent="-285750">
              <a:buFont typeface="Arial" panose="020B0604020202020204" pitchFamily="34" charset="0"/>
              <a:buChar char="•"/>
            </a:pPr>
            <a:r>
              <a:rPr lang="en-US" sz="1600" b="0" dirty="0">
                <a:solidFill>
                  <a:schemeClr val="tx1"/>
                </a:solidFill>
              </a:rPr>
              <a:t>Country office Disability Inclusion Self Assessment </a:t>
            </a:r>
          </a:p>
          <a:p>
            <a:pPr marL="285750" indent="-285750">
              <a:buFont typeface="Arial" panose="020B0604020202020204" pitchFamily="34" charset="0"/>
              <a:buChar char="•"/>
            </a:pPr>
            <a:r>
              <a:rPr lang="en-US" sz="1600" b="0" dirty="0">
                <a:solidFill>
                  <a:schemeClr val="tx1"/>
                </a:solidFill>
              </a:rPr>
              <a:t>Continuous engagement with International Development and Disability Consortium and International Disability Alliance </a:t>
            </a:r>
          </a:p>
          <a:p>
            <a:pPr marL="285750" indent="-285750">
              <a:buFont typeface="Arial" panose="020B0604020202020204" pitchFamily="34" charset="0"/>
              <a:buChar char="•"/>
            </a:pPr>
            <a:endParaRPr lang="en-US" sz="1600" dirty="0"/>
          </a:p>
        </p:txBody>
      </p:sp>
      <p:pic>
        <p:nvPicPr>
          <p:cNvPr id="12" name="Bildobjekt 11"/>
          <p:cNvPicPr>
            <a:picLocks noChangeAspect="1"/>
          </p:cNvPicPr>
          <p:nvPr/>
        </p:nvPicPr>
        <p:blipFill>
          <a:blip r:embed="rId5"/>
          <a:stretch>
            <a:fillRect/>
          </a:stretch>
        </p:blipFill>
        <p:spPr>
          <a:xfrm>
            <a:off x="3792087" y="3941684"/>
            <a:ext cx="1758588" cy="2435745"/>
          </a:xfrm>
          <a:prstGeom prst="rect">
            <a:avLst/>
          </a:prstGeom>
        </p:spPr>
      </p:pic>
      <p:pic>
        <p:nvPicPr>
          <p:cNvPr id="2" name="Bildobjekt 1"/>
          <p:cNvPicPr>
            <a:picLocks noChangeAspect="1"/>
          </p:cNvPicPr>
          <p:nvPr/>
        </p:nvPicPr>
        <p:blipFill>
          <a:blip r:embed="rId6"/>
          <a:stretch>
            <a:fillRect/>
          </a:stretch>
        </p:blipFill>
        <p:spPr>
          <a:xfrm>
            <a:off x="2225061" y="4208386"/>
            <a:ext cx="1405352" cy="1916832"/>
          </a:xfrm>
          <a:prstGeom prst="rect">
            <a:avLst/>
          </a:prstGeom>
        </p:spPr>
      </p:pic>
      <p:pic>
        <p:nvPicPr>
          <p:cNvPr id="10" name="Bildobjekt 9"/>
          <p:cNvPicPr>
            <a:picLocks noChangeAspect="1"/>
          </p:cNvPicPr>
          <p:nvPr/>
        </p:nvPicPr>
        <p:blipFill>
          <a:blip r:embed="rId7"/>
          <a:stretch>
            <a:fillRect/>
          </a:stretch>
        </p:blipFill>
        <p:spPr>
          <a:xfrm>
            <a:off x="7392637" y="4180755"/>
            <a:ext cx="1440159" cy="2122192"/>
          </a:xfrm>
          <a:prstGeom prst="rect">
            <a:avLst/>
          </a:prstGeom>
        </p:spPr>
      </p:pic>
      <p:pic>
        <p:nvPicPr>
          <p:cNvPr id="13" name="Bildobjekt 12"/>
          <p:cNvPicPr>
            <a:picLocks noChangeAspect="1"/>
          </p:cNvPicPr>
          <p:nvPr/>
        </p:nvPicPr>
        <p:blipFill>
          <a:blip r:embed="rId8"/>
          <a:stretch>
            <a:fillRect/>
          </a:stretch>
        </p:blipFill>
        <p:spPr>
          <a:xfrm>
            <a:off x="5754299" y="4069884"/>
            <a:ext cx="1434714" cy="2094991"/>
          </a:xfrm>
          <a:prstGeom prst="rect">
            <a:avLst/>
          </a:prstGeom>
        </p:spPr>
      </p:pic>
      <p:pic>
        <p:nvPicPr>
          <p:cNvPr id="14" name="Bildobjekt 13"/>
          <p:cNvPicPr>
            <a:picLocks noChangeAspect="1"/>
          </p:cNvPicPr>
          <p:nvPr/>
        </p:nvPicPr>
        <p:blipFill>
          <a:blip r:embed="rId9"/>
          <a:stretch>
            <a:fillRect/>
          </a:stretch>
        </p:blipFill>
        <p:spPr>
          <a:xfrm>
            <a:off x="439089" y="4142250"/>
            <a:ext cx="1396608" cy="1965597"/>
          </a:xfrm>
          <a:prstGeom prst="rect">
            <a:avLst/>
          </a:prstGeom>
        </p:spPr>
      </p:pic>
    </p:spTree>
    <p:extLst>
      <p:ext uri="{BB962C8B-B14F-4D97-AF65-F5344CB8AC3E}">
        <p14:creationId xmlns:p14="http://schemas.microsoft.com/office/powerpoint/2010/main" val="1823334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DA3EBF6E-E4BD-4DA7-A822-C84F92752DF7}"/>
              </a:ext>
            </a:extLst>
          </p:cNvPr>
          <p:cNvGraphicFramePr>
            <a:graphicFrameLocks noGrp="1"/>
          </p:cNvGraphicFramePr>
          <p:nvPr>
            <p:ph idx="1"/>
          </p:nvPr>
        </p:nvGraphicFramePr>
        <p:xfrm>
          <a:off x="216142" y="1370753"/>
          <a:ext cx="8684725" cy="4191000"/>
        </p:xfrm>
        <a:graphic>
          <a:graphicData uri="http://schemas.openxmlformats.org/drawingml/2006/table">
            <a:tbl>
              <a:tblPr firstRow="1" bandRow="1">
                <a:tableStyleId>{5C22544A-7EE6-4342-B048-85BDC9FD1C3A}</a:tableStyleId>
              </a:tblPr>
              <a:tblGrid>
                <a:gridCol w="3034872">
                  <a:extLst>
                    <a:ext uri="{9D8B030D-6E8A-4147-A177-3AD203B41FA5}">
                      <a16:colId xmlns:a16="http://schemas.microsoft.com/office/drawing/2014/main" val="1240384057"/>
                    </a:ext>
                  </a:extLst>
                </a:gridCol>
                <a:gridCol w="3028906">
                  <a:extLst>
                    <a:ext uri="{9D8B030D-6E8A-4147-A177-3AD203B41FA5}">
                      <a16:colId xmlns:a16="http://schemas.microsoft.com/office/drawing/2014/main" val="1626551805"/>
                    </a:ext>
                  </a:extLst>
                </a:gridCol>
                <a:gridCol w="2620947">
                  <a:extLst>
                    <a:ext uri="{9D8B030D-6E8A-4147-A177-3AD203B41FA5}">
                      <a16:colId xmlns:a16="http://schemas.microsoft.com/office/drawing/2014/main" val="214061789"/>
                    </a:ext>
                  </a:extLst>
                </a:gridCol>
              </a:tblGrid>
              <a:tr h="561069">
                <a:tc>
                  <a:txBody>
                    <a:bodyPr/>
                    <a:lstStyle/>
                    <a:p>
                      <a:r>
                        <a:rPr lang="en-AU" sz="2000" dirty="0"/>
                        <a:t>Accessibility</a:t>
                      </a:r>
                    </a:p>
                  </a:txBody>
                  <a:tcPr marL="68580" marR="68580" marT="34290" marB="34290"/>
                </a:tc>
                <a:tc>
                  <a:txBody>
                    <a:bodyPr/>
                    <a:lstStyle/>
                    <a:p>
                      <a:r>
                        <a:rPr lang="en-AU" sz="2000" dirty="0"/>
                        <a:t>Universal Design</a:t>
                      </a:r>
                    </a:p>
                  </a:txBody>
                  <a:tcPr marL="68580" marR="68580" marT="34290" marB="34290"/>
                </a:tc>
                <a:tc>
                  <a:txBody>
                    <a:bodyPr/>
                    <a:lstStyle/>
                    <a:p>
                      <a:r>
                        <a:rPr lang="en-AU" sz="2000" dirty="0"/>
                        <a:t>Reasonable Accommodation</a:t>
                      </a:r>
                    </a:p>
                  </a:txBody>
                  <a:tcPr marL="68580" marR="68580" marT="34290" marB="34290"/>
                </a:tc>
                <a:extLst>
                  <a:ext uri="{0D108BD9-81ED-4DB2-BD59-A6C34878D82A}">
                    <a16:rowId xmlns:a16="http://schemas.microsoft.com/office/drawing/2014/main" val="4081286443"/>
                  </a:ext>
                </a:extLst>
              </a:tr>
              <a:tr h="3360420">
                <a:tc>
                  <a:txBody>
                    <a:bodyPr/>
                    <a:lstStyle/>
                    <a:p>
                      <a:r>
                        <a:rPr lang="en-US" sz="1600" b="0" i="0" kern="1200" dirty="0">
                          <a:solidFill>
                            <a:schemeClr val="dk1"/>
                          </a:solidFill>
                          <a:effectLst/>
                          <a:latin typeface="+mn-lt"/>
                          <a:ea typeface="+mn-ea"/>
                          <a:cs typeface="+mn-cs"/>
                        </a:rPr>
                        <a:t>appropriate measures to ensure access, on an equal basis with others, to the physical environment, transportation, information and communications, including information and communications technologies and systems, and to other facilities and services open or provided to the public</a:t>
                      </a:r>
                      <a:endParaRPr lang="en-AU" sz="1800" dirty="0"/>
                    </a:p>
                    <a:p>
                      <a:endParaRPr lang="en-AU" sz="1800" b="1" dirty="0"/>
                    </a:p>
                    <a:p>
                      <a:r>
                        <a:rPr lang="en-AU" sz="1600" b="1" dirty="0"/>
                        <a:t>Example: Sign language interpreter available in all mainstream schools</a:t>
                      </a:r>
                    </a:p>
                  </a:txBody>
                  <a:tcPr marL="68580" marR="68580" marT="34290" marB="34290"/>
                </a:tc>
                <a:tc>
                  <a:txBody>
                    <a:bodyPr/>
                    <a:lstStyle/>
                    <a:p>
                      <a:r>
                        <a:rPr lang="en-US" sz="1600" b="0" i="0" kern="1200" dirty="0">
                          <a:solidFill>
                            <a:schemeClr val="dk1"/>
                          </a:solidFill>
                          <a:effectLst/>
                          <a:latin typeface="+mn-lt"/>
                          <a:ea typeface="+mn-ea"/>
                          <a:cs typeface="+mn-cs"/>
                        </a:rPr>
                        <a:t>The design of products, environments, </a:t>
                      </a:r>
                      <a:r>
                        <a:rPr lang="en-US" sz="1600" b="0" i="0" kern="1200" dirty="0" err="1">
                          <a:solidFill>
                            <a:schemeClr val="dk1"/>
                          </a:solidFill>
                          <a:effectLst/>
                          <a:latin typeface="+mn-lt"/>
                          <a:ea typeface="+mn-ea"/>
                          <a:cs typeface="+mn-cs"/>
                        </a:rPr>
                        <a:t>programmes</a:t>
                      </a:r>
                      <a:r>
                        <a:rPr lang="en-US" sz="1600" b="0" i="0" kern="1200" dirty="0">
                          <a:solidFill>
                            <a:schemeClr val="dk1"/>
                          </a:solidFill>
                          <a:effectLst/>
                          <a:latin typeface="+mn-lt"/>
                          <a:ea typeface="+mn-ea"/>
                          <a:cs typeface="+mn-cs"/>
                        </a:rPr>
                        <a:t> and services to be usable by all people, to the greatest extent possible, without the need for adaptation or specialized design. “Universal design” shall not exclude assistive devices for particular groups of persons with disabilities where this is needed.</a:t>
                      </a:r>
                      <a:endParaRPr lang="en-AU" sz="1800" dirty="0"/>
                    </a:p>
                    <a:p>
                      <a:endParaRPr lang="en-AU" sz="1800" b="1" dirty="0"/>
                    </a:p>
                    <a:p>
                      <a:r>
                        <a:rPr lang="en-AU" sz="1600" b="1" dirty="0"/>
                        <a:t>Example: WASH facilities in refugee camps are made with handrails and ramps</a:t>
                      </a:r>
                    </a:p>
                  </a:txBody>
                  <a:tcPr marL="68580" marR="68580" marT="34290" marB="34290"/>
                </a:tc>
                <a:tc>
                  <a:txBody>
                    <a:bodyPr/>
                    <a:lstStyle/>
                    <a:p>
                      <a:r>
                        <a:rPr lang="en-US" sz="1600" b="0" i="0" kern="1200" dirty="0">
                          <a:solidFill>
                            <a:schemeClr val="dk1"/>
                          </a:solidFill>
                          <a:effectLst/>
                          <a:latin typeface="+mn-lt"/>
                          <a:ea typeface="+mn-ea"/>
                          <a:cs typeface="+mn-cs"/>
                        </a:rPr>
                        <a:t>necessary and appropriate modification and adjustments, where needed in a particular case, to ensure to persons with disabilities the enjoyment or exercise on an equal basis with others of all human rights and fundamental freedoms;</a:t>
                      </a:r>
                    </a:p>
                    <a:p>
                      <a:endParaRPr lang="en-AU" sz="1800" dirty="0"/>
                    </a:p>
                    <a:p>
                      <a:r>
                        <a:rPr lang="en-AU" sz="1600" b="1" dirty="0"/>
                        <a:t>Example: access to transport to enable a person with a disability to lead a DRR consultation.</a:t>
                      </a:r>
                    </a:p>
                  </a:txBody>
                  <a:tcPr marL="68580" marR="68580" marT="34290" marB="34290"/>
                </a:tc>
                <a:extLst>
                  <a:ext uri="{0D108BD9-81ED-4DB2-BD59-A6C34878D82A}">
                    <a16:rowId xmlns:a16="http://schemas.microsoft.com/office/drawing/2014/main" val="4270235109"/>
                  </a:ext>
                </a:extLst>
              </a:tr>
            </a:tbl>
          </a:graphicData>
        </a:graphic>
      </p:graphicFrame>
      <p:sp>
        <p:nvSpPr>
          <p:cNvPr id="6" name="Slide Number Placeholder 5">
            <a:extLst>
              <a:ext uri="{FF2B5EF4-FFF2-40B4-BE49-F238E27FC236}">
                <a16:creationId xmlns:a16="http://schemas.microsoft.com/office/drawing/2014/main" id="{C0E69AB3-4259-4A86-9B6E-68AA8A5FE987}"/>
              </a:ext>
            </a:extLst>
          </p:cNvPr>
          <p:cNvSpPr>
            <a:spLocks noGrp="1"/>
          </p:cNvSpPr>
          <p:nvPr>
            <p:ph type="sldNum" sz="quarter" idx="12"/>
          </p:nvPr>
        </p:nvSpPr>
        <p:spPr/>
        <p:txBody>
          <a:bodyPr/>
          <a:lstStyle/>
          <a:p>
            <a:pPr defTabSz="342900"/>
            <a:fld id="{C3FDE51E-0052-334C-A4B2-C567FE9F326F}" type="slidenum">
              <a:rPr lang="en-US">
                <a:solidFill>
                  <a:srgbClr val="222221"/>
                </a:solidFill>
              </a:rPr>
              <a:pPr defTabSz="342900"/>
              <a:t>140</a:t>
            </a:fld>
            <a:endParaRPr lang="en-US">
              <a:solidFill>
                <a:srgbClr val="222221"/>
              </a:solidFill>
            </a:endParaRPr>
          </a:p>
        </p:txBody>
      </p:sp>
      <p:sp>
        <p:nvSpPr>
          <p:cNvPr id="7" name="Text Placeholder 6">
            <a:extLst>
              <a:ext uri="{FF2B5EF4-FFF2-40B4-BE49-F238E27FC236}">
                <a16:creationId xmlns:a16="http://schemas.microsoft.com/office/drawing/2014/main" id="{C1D1868B-23F3-4DD1-9C44-BBAB1C1E02E2}"/>
              </a:ext>
            </a:extLst>
          </p:cNvPr>
          <p:cNvSpPr>
            <a:spLocks noGrp="1"/>
          </p:cNvSpPr>
          <p:nvPr>
            <p:ph type="body" sz="quarter" idx="13"/>
          </p:nvPr>
        </p:nvSpPr>
        <p:spPr>
          <a:xfrm>
            <a:off x="409574" y="539263"/>
            <a:ext cx="8297863" cy="439904"/>
          </a:xfrm>
        </p:spPr>
        <p:txBody>
          <a:bodyPr>
            <a:noAutofit/>
          </a:bodyPr>
          <a:lstStyle/>
          <a:p>
            <a:r>
              <a:rPr lang="en-AU" sz="2700" b="1" dirty="0"/>
              <a:t>The Basics – key terms</a:t>
            </a:r>
          </a:p>
        </p:txBody>
      </p:sp>
      <p:sp>
        <p:nvSpPr>
          <p:cNvPr id="5" name="Rektangel 4"/>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36674446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Rwanda visit </a:t>
            </a:r>
            <a:endParaRPr lang="en-US" dirty="0"/>
          </a:p>
        </p:txBody>
      </p:sp>
      <p:pic>
        <p:nvPicPr>
          <p:cNvPr id="9" name="Platshållare för innehåll 8"/>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rot="5400000">
            <a:off x="-724960" y="1117421"/>
            <a:ext cx="5772670" cy="4329502"/>
          </a:xfrm>
        </p:spPr>
      </p:pic>
      <p:sp>
        <p:nvSpPr>
          <p:cNvPr id="4" name="Platshållare för datum 3"/>
          <p:cNvSpPr>
            <a:spLocks noGrp="1"/>
          </p:cNvSpPr>
          <p:nvPr>
            <p:ph type="dt" sz="half" idx="10"/>
          </p:nvPr>
        </p:nvSpPr>
        <p:spPr/>
        <p:txBody>
          <a:bodyPr/>
          <a:lstStyle/>
          <a:p>
            <a:r>
              <a:rPr lang="en-US"/>
              <a:t>26 April 2016</a:t>
            </a:r>
          </a:p>
        </p:txBody>
      </p:sp>
      <p:sp>
        <p:nvSpPr>
          <p:cNvPr id="5" name="Platshållare för sidfot 4"/>
          <p:cNvSpPr>
            <a:spLocks noGrp="1"/>
          </p:cNvSpPr>
          <p:nvPr>
            <p:ph type="ftr" sz="quarter" idx="11"/>
          </p:nvPr>
        </p:nvSpPr>
        <p:spPr/>
        <p:txBody>
          <a:bodyPr/>
          <a:lstStyle/>
          <a:p>
            <a:r>
              <a:rPr lang="en-US"/>
              <a:t>Amend presentation name in Footer and Apply to All</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141</a:t>
            </a:fld>
            <a:endParaRPr lang="en-US"/>
          </a:p>
        </p:txBody>
      </p:sp>
      <p:sp>
        <p:nvSpPr>
          <p:cNvPr id="7" name="Platshållare för text 6"/>
          <p:cNvSpPr>
            <a:spLocks noGrp="1"/>
          </p:cNvSpPr>
          <p:nvPr>
            <p:ph type="body" sz="quarter" idx="13"/>
          </p:nvPr>
        </p:nvSpPr>
        <p:spPr/>
        <p:txBody>
          <a:bodyPr>
            <a:normAutofit lnSpcReduction="10000"/>
          </a:bodyPr>
          <a:lstStyle/>
          <a:p>
            <a:endParaRPr lang="en-US" dirty="0"/>
          </a:p>
        </p:txBody>
      </p:sp>
      <p:pic>
        <p:nvPicPr>
          <p:cNvPr id="10" name="Platshållare för innehåll 9"/>
          <p:cNvPicPr>
            <a:picLocks noGrp="1" noChangeAspect="1"/>
          </p:cNvPicPr>
          <p:nvPr>
            <p:ph idx="14"/>
          </p:nvPr>
        </p:nvPicPr>
        <p:blipFill>
          <a:blip r:embed="rId4" cstate="email">
            <a:extLst>
              <a:ext uri="{28A0092B-C50C-407E-A947-70E740481C1C}">
                <a14:useLocalDpi xmlns:a14="http://schemas.microsoft.com/office/drawing/2010/main" val="0"/>
              </a:ext>
            </a:extLst>
          </a:blip>
          <a:stretch>
            <a:fillRect/>
          </a:stretch>
        </p:blipFill>
        <p:spPr>
          <a:xfrm rot="5400000">
            <a:off x="3990126" y="853312"/>
            <a:ext cx="5796343" cy="4347257"/>
          </a:xfrm>
        </p:spPr>
      </p:pic>
      <p:pic>
        <p:nvPicPr>
          <p:cNvPr id="11" name="Bildobjekt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712043" y="932487"/>
            <a:ext cx="6245308" cy="4683981"/>
          </a:xfrm>
          <a:prstGeom prst="rect">
            <a:avLst/>
          </a:prstGeom>
        </p:spPr>
      </p:pic>
      <p:pic>
        <p:nvPicPr>
          <p:cNvPr id="12" name="Bildobjekt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1598795" y="976740"/>
            <a:ext cx="6147818" cy="4610864"/>
          </a:xfrm>
          <a:prstGeom prst="rect">
            <a:avLst/>
          </a:prstGeom>
        </p:spPr>
      </p:pic>
      <p:pic>
        <p:nvPicPr>
          <p:cNvPr id="13" name="Bildobjekt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5400000">
            <a:off x="3846365" y="955583"/>
            <a:ext cx="6020700" cy="4515525"/>
          </a:xfrm>
          <a:prstGeom prst="rect">
            <a:avLst/>
          </a:prstGeom>
        </p:spPr>
      </p:pic>
      <p:pic>
        <p:nvPicPr>
          <p:cNvPr id="15" name="Bildobjekt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5400000">
            <a:off x="-686050" y="1014814"/>
            <a:ext cx="5953008" cy="4464756"/>
          </a:xfrm>
          <a:prstGeom prst="rect">
            <a:avLst/>
          </a:prstGeom>
        </p:spPr>
      </p:pic>
      <p:pic>
        <p:nvPicPr>
          <p:cNvPr id="16" name="Bildobjekt 1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5400000">
            <a:off x="3871361" y="906228"/>
            <a:ext cx="5980034" cy="4485025"/>
          </a:xfrm>
          <a:prstGeom prst="rect">
            <a:avLst/>
          </a:prstGeom>
        </p:spPr>
      </p:pic>
      <p:pic>
        <p:nvPicPr>
          <p:cNvPr id="17" name="Bildobjekt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8784" y="279233"/>
            <a:ext cx="7718484" cy="5788863"/>
          </a:xfrm>
          <a:prstGeom prst="rect">
            <a:avLst/>
          </a:prstGeom>
        </p:spPr>
      </p:pic>
      <p:pic>
        <p:nvPicPr>
          <p:cNvPr id="14" name="Bildobjekt 1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rot="5400000">
            <a:off x="4562517" y="1611661"/>
            <a:ext cx="5190141" cy="3892606"/>
          </a:xfrm>
          <a:prstGeom prst="rect">
            <a:avLst/>
          </a:prstGeom>
        </p:spPr>
      </p:pic>
      <p:pic>
        <p:nvPicPr>
          <p:cNvPr id="19" name="Bildobjekt 18"/>
          <p:cNvPicPr>
            <a:picLocks noChangeAspect="1"/>
          </p:cNvPicPr>
          <p:nvPr/>
        </p:nvPicPr>
        <p:blipFill rotWithShape="1">
          <a:blip r:embed="rId12" cstate="email">
            <a:extLst>
              <a:ext uri="{28A0092B-C50C-407E-A947-70E740481C1C}">
                <a14:useLocalDpi xmlns:a14="http://schemas.microsoft.com/office/drawing/2010/main" val="0"/>
              </a:ext>
            </a:extLst>
          </a:blip>
          <a:srcRect r="32758" b="1404"/>
          <a:stretch/>
        </p:blipFill>
        <p:spPr>
          <a:xfrm>
            <a:off x="9344" y="230305"/>
            <a:ext cx="5399790" cy="5938202"/>
          </a:xfrm>
          <a:prstGeom prst="rect">
            <a:avLst/>
          </a:prstGeom>
        </p:spPr>
      </p:pic>
    </p:spTree>
    <p:extLst>
      <p:ext uri="{BB962C8B-B14F-4D97-AF65-F5344CB8AC3E}">
        <p14:creationId xmlns:p14="http://schemas.microsoft.com/office/powerpoint/2010/main" val="23316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1022438"/>
            <a:ext cx="8282640" cy="506900"/>
          </a:xfrm>
        </p:spPr>
        <p:txBody>
          <a:bodyPr>
            <a:normAutofit fontScale="90000"/>
          </a:bodyPr>
          <a:lstStyle/>
          <a:p>
            <a:r>
              <a:rPr lang="en-US" altLang="ja-JP" sz="2800" i="1" dirty="0">
                <a:latin typeface="Gill Sans Infant Std" panose="020B0502020104020203" pitchFamily="34" charset="0"/>
              </a:rPr>
              <a:t>Barrier Free &amp; Inclusive Society for All!!</a:t>
            </a:r>
            <a:br>
              <a:rPr lang="en-US" altLang="ja-JP" sz="2800" dirty="0">
                <a:latin typeface="Gill Sans Infant Std" panose="020B0502020104020203" pitchFamily="34" charset="0"/>
              </a:rPr>
            </a:br>
            <a:br>
              <a:rPr lang="en-US" altLang="ja-JP" sz="2800" dirty="0">
                <a:latin typeface="Gill Sans Infant Std" panose="020B0502020104020203" pitchFamily="34" charset="0"/>
              </a:rPr>
            </a:br>
            <a:endParaRPr lang="en-US" dirty="0">
              <a:latin typeface="Gill Sans Infant Std" panose="020B0502020104020203" pitchFamily="34" charset="0"/>
            </a:endParaRPr>
          </a:p>
        </p:txBody>
      </p:sp>
      <p:sp>
        <p:nvSpPr>
          <p:cNvPr id="3" name="Platshållare för innehåll 2"/>
          <p:cNvSpPr>
            <a:spLocks noGrp="1"/>
          </p:cNvSpPr>
          <p:nvPr>
            <p:ph idx="1"/>
          </p:nvPr>
        </p:nvSpPr>
        <p:spPr/>
        <p:txBody>
          <a:bodyPr/>
          <a:lstStyle/>
          <a:p>
            <a:endParaRPr lang="en-US" dirty="0"/>
          </a:p>
        </p:txBody>
      </p:sp>
      <p:sp>
        <p:nvSpPr>
          <p:cNvPr id="4" name="Platshållare för datum 3"/>
          <p:cNvSpPr>
            <a:spLocks noGrp="1"/>
          </p:cNvSpPr>
          <p:nvPr>
            <p:ph type="dt" sz="half" idx="10"/>
          </p:nvPr>
        </p:nvSpPr>
        <p:spPr/>
        <p:txBody>
          <a:bodyPr/>
          <a:lstStyle/>
          <a:p>
            <a:r>
              <a:rPr lang="en-US"/>
              <a:t>26 April 2016</a:t>
            </a:r>
          </a:p>
        </p:txBody>
      </p:sp>
      <p:sp>
        <p:nvSpPr>
          <p:cNvPr id="5" name="Platshållare för sidfot 4"/>
          <p:cNvSpPr>
            <a:spLocks noGrp="1"/>
          </p:cNvSpPr>
          <p:nvPr>
            <p:ph type="ftr" sz="quarter" idx="11"/>
          </p:nvPr>
        </p:nvSpPr>
        <p:spPr/>
        <p:txBody>
          <a:bodyPr/>
          <a:lstStyle/>
          <a:p>
            <a:r>
              <a:rPr lang="en-US"/>
              <a:t>Amend presentation name in Footer and Apply to All</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142</a:t>
            </a:fld>
            <a:endParaRPr lang="en-US"/>
          </a:p>
        </p:txBody>
      </p:sp>
      <p:sp>
        <p:nvSpPr>
          <p:cNvPr id="8" name="Platshållare för innehåll 7"/>
          <p:cNvSpPr>
            <a:spLocks noGrp="1"/>
          </p:cNvSpPr>
          <p:nvPr>
            <p:ph idx="14"/>
          </p:nvPr>
        </p:nvSpPr>
        <p:spPr/>
        <p:txBody>
          <a:bodyPr/>
          <a:lstStyle/>
          <a:p>
            <a:endParaRPr lang="en-US" dirty="0"/>
          </a:p>
        </p:txBody>
      </p:sp>
      <p:pic>
        <p:nvPicPr>
          <p:cNvPr id="11" name="Picture 3" descr="C:\Documents and Settings\Owner\デスクトップ\スロープ.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53833" y="1472443"/>
            <a:ext cx="237066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Documents and Settings\Owner\デスクトップ\Picture 244 2 small.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653" y="1512357"/>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C:\Documents and Settings\Owner\デスクトップ\手話通訳.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98176" y="1487333"/>
            <a:ext cx="1882947" cy="194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C:\Documents and Settings\Owner\デスクトップ\点字ブロック.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99437" y="4111143"/>
            <a:ext cx="2288822" cy="212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C:\Documents and Settings\Owner\デスクトップ\点字図書Ｄａｉｓｙ.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563" y="4250910"/>
            <a:ext cx="277706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10" descr="A picture containing person&#10;&#10;Description automatically generated">
            <a:extLst>
              <a:ext uri="{FF2B5EF4-FFF2-40B4-BE49-F238E27FC236}">
                <a16:creationId xmlns:a16="http://schemas.microsoft.com/office/drawing/2014/main" id="{5C0E75CF-2C5A-4D89-AEE5-77C4626AF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633" y="4176229"/>
            <a:ext cx="3202186" cy="2130909"/>
          </a:xfrm>
          <a:prstGeom prst="rect">
            <a:avLst/>
          </a:prstGeom>
        </p:spPr>
      </p:pic>
      <p:sp>
        <p:nvSpPr>
          <p:cNvPr id="17" name="Rektangel 16"/>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20439240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611604"/>
            <a:ext cx="8282640" cy="506900"/>
          </a:xfrm>
        </p:spPr>
        <p:txBody>
          <a:bodyPr/>
          <a:lstStyle/>
          <a:p>
            <a:r>
              <a:rPr lang="sv-SE" dirty="0"/>
              <a:t>Universal Design </a:t>
            </a:r>
            <a:endParaRPr lang="en-GB" dirty="0"/>
          </a:p>
        </p:txBody>
      </p:sp>
      <p:sp>
        <p:nvSpPr>
          <p:cNvPr id="3" name="Platshållare för innehåll 2"/>
          <p:cNvSpPr>
            <a:spLocks noGrp="1"/>
          </p:cNvSpPr>
          <p:nvPr>
            <p:ph idx="1"/>
          </p:nvPr>
        </p:nvSpPr>
        <p:spPr/>
        <p:txBody>
          <a:bodyPr/>
          <a:lstStyle/>
          <a:p>
            <a:endParaRPr lang="en-GB"/>
          </a:p>
        </p:txBody>
      </p:sp>
      <p:pic>
        <p:nvPicPr>
          <p:cNvPr id="5" name="Picture 1"/>
          <p:cNvPicPr/>
          <p:nvPr/>
        </p:nvPicPr>
        <p:blipFill>
          <a:blip r:embed="rId2" cstate="email">
            <a:extLst>
              <a:ext uri="{28A0092B-C50C-407E-A947-70E740481C1C}">
                <a14:useLocalDpi xmlns:a14="http://schemas.microsoft.com/office/drawing/2010/main" val="0"/>
              </a:ext>
            </a:extLst>
          </a:blip>
          <a:stretch>
            <a:fillRect/>
          </a:stretch>
        </p:blipFill>
        <p:spPr>
          <a:xfrm>
            <a:off x="125555" y="1838741"/>
            <a:ext cx="4440399" cy="3986701"/>
          </a:xfrm>
          <a:prstGeom prst="rect">
            <a:avLst/>
          </a:prstGeom>
          <a:effectLst>
            <a:glow rad="127000">
              <a:schemeClr val="tx1"/>
            </a:glow>
            <a:outerShdw blurRad="63500" dist="88900" dir="5400000" algn="ctr" rotWithShape="0">
              <a:schemeClr val="tx1">
                <a:alpha val="43000"/>
              </a:schemeClr>
            </a:outerShdw>
          </a:effectLst>
        </p:spPr>
      </p:pic>
      <p:pic>
        <p:nvPicPr>
          <p:cNvPr id="6" name="Picture 3"/>
          <p:cNvPicPr/>
          <p:nvPr/>
        </p:nvPicPr>
        <p:blipFill>
          <a:blip r:embed="rId3" cstate="email">
            <a:extLst>
              <a:ext uri="{28A0092B-C50C-407E-A947-70E740481C1C}">
                <a14:useLocalDpi xmlns:a14="http://schemas.microsoft.com/office/drawing/2010/main" val="0"/>
              </a:ext>
            </a:extLst>
          </a:blip>
          <a:stretch>
            <a:fillRect/>
          </a:stretch>
        </p:blipFill>
        <p:spPr>
          <a:xfrm>
            <a:off x="4565954" y="1838741"/>
            <a:ext cx="4578046" cy="3986701"/>
          </a:xfrm>
          <a:prstGeom prst="rect">
            <a:avLst/>
          </a:prstGeom>
          <a:effectLst>
            <a:glow rad="127000">
              <a:schemeClr val="tx1"/>
            </a:glow>
            <a:outerShdw blurRad="63500" dist="88900" dir="5400000" algn="ctr" rotWithShape="0">
              <a:schemeClr val="tx1">
                <a:alpha val="43000"/>
              </a:schemeClr>
            </a:outerShdw>
          </a:effectLst>
        </p:spPr>
      </p:pic>
      <p:sp>
        <p:nvSpPr>
          <p:cNvPr id="7" name="Rektangel 6"/>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27469390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0436" y="623401"/>
            <a:ext cx="8282640" cy="506900"/>
          </a:xfrm>
        </p:spPr>
        <p:txBody>
          <a:bodyPr>
            <a:normAutofit/>
          </a:bodyPr>
          <a:lstStyle/>
          <a:p>
            <a:r>
              <a:rPr lang="en-US" altLang="ja-JP" sz="2800" dirty="0">
                <a:latin typeface="Gill Sans Infant Std" panose="020B0502020104020203" pitchFamily="34" charset="0"/>
              </a:rPr>
              <a:t>Change</a:t>
            </a:r>
            <a:r>
              <a:rPr lang="en-US" altLang="ja-JP" sz="2800" dirty="0">
                <a:latin typeface="Gill Sans Infant Std" panose="020B0502020104020203" pitchFamily="34" charset="0"/>
                <a:cs typeface="Arial" panose="020B0604020202020204" pitchFamily="34" charset="0"/>
              </a:rPr>
              <a:t> Society! </a:t>
            </a:r>
            <a:r>
              <a:rPr lang="en-US" altLang="ja-JP" sz="2800" dirty="0">
                <a:latin typeface="Gill Sans Infant Std" panose="020B0502020104020203" pitchFamily="34" charset="0"/>
              </a:rPr>
              <a:t> </a:t>
            </a:r>
            <a:endParaRPr lang="en-US" dirty="0">
              <a:latin typeface="Gill Sans Infant Std" panose="020B0502020104020203" pitchFamily="34" charset="0"/>
            </a:endParaRPr>
          </a:p>
        </p:txBody>
      </p:sp>
      <p:sp>
        <p:nvSpPr>
          <p:cNvPr id="3" name="Platshållare för innehåll 2"/>
          <p:cNvSpPr>
            <a:spLocks noGrp="1"/>
          </p:cNvSpPr>
          <p:nvPr>
            <p:ph idx="1"/>
          </p:nvPr>
        </p:nvSpPr>
        <p:spPr/>
        <p:txBody>
          <a:bodyPr/>
          <a:lstStyle/>
          <a:p>
            <a:endParaRPr lang="en-US"/>
          </a:p>
        </p:txBody>
      </p:sp>
      <p:pic>
        <p:nvPicPr>
          <p:cNvPr id="6" name="Picture 15" descr="IMG_279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3278" y="1130301"/>
            <a:ext cx="3228622" cy="241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6"/>
          <p:cNvSpPr>
            <a:spLocks noChangeArrowheads="1"/>
          </p:cNvSpPr>
          <p:nvPr/>
        </p:nvSpPr>
        <p:spPr bwMode="auto">
          <a:xfrm>
            <a:off x="4079523" y="3234267"/>
            <a:ext cx="1024467" cy="606778"/>
          </a:xfrm>
          <a:prstGeom prst="rightArrow">
            <a:avLst>
              <a:gd name="adj1" fmla="val 50000"/>
              <a:gd name="adj2" fmla="val 25000"/>
            </a:avLst>
          </a:prstGeom>
          <a:solidFill>
            <a:schemeClr val="accent1">
              <a:lumMod val="20000"/>
              <a:lumOff val="80000"/>
            </a:schemeClr>
          </a:solidFill>
          <a:ln w="9525">
            <a:solidFill>
              <a:schemeClr val="tx1"/>
            </a:solidFill>
            <a:miter lim="800000"/>
            <a:headEnd/>
            <a:tailEnd/>
          </a:ln>
          <a:effectLst/>
        </p:spPr>
        <p:txBody>
          <a:bodyPr wrap="none" anchor="ctr"/>
          <a:lstStyle/>
          <a:p>
            <a:pPr eaLnBrk="1" hangingPunct="1">
              <a:defRPr/>
            </a:pPr>
            <a:endParaRPr lang="ja-JP" altLang="en-US" sz="1600">
              <a:latin typeface="Arial" charset="0"/>
              <a:ea typeface="ＭＳ Ｐゴシック" charset="-128"/>
            </a:endParaRPr>
          </a:p>
        </p:txBody>
      </p:sp>
      <p:pic>
        <p:nvPicPr>
          <p:cNvPr id="8" name="Picture 8" descr="IMG_5052"/>
          <p:cNvPicPr>
            <a:picLocks noChangeAspect="1" noChangeArrowheads="1"/>
          </p:cNvPicPr>
          <p:nvPr/>
        </p:nvPicPr>
        <p:blipFill>
          <a:blip r:embed="rId3" cstate="email">
            <a:extLst>
              <a:ext uri="{28A0092B-C50C-407E-A947-70E740481C1C}">
                <a14:useLocalDpi xmlns:a14="http://schemas.microsoft.com/office/drawing/2010/main" val="0"/>
              </a:ext>
            </a:extLst>
          </a:blip>
          <a:srcRect l="6760" t="8543" r="16505" b="4472"/>
          <a:stretch>
            <a:fillRect/>
          </a:stretch>
        </p:blipFill>
        <p:spPr bwMode="auto">
          <a:xfrm>
            <a:off x="5413022" y="1103489"/>
            <a:ext cx="2906889" cy="24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MG_214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677356"/>
            <a:ext cx="3771900" cy="282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IMG_504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3023" y="3677356"/>
            <a:ext cx="3729567" cy="279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10"/>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40666914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4123" y="736984"/>
            <a:ext cx="8282640" cy="506900"/>
          </a:xfrm>
        </p:spPr>
        <p:txBody>
          <a:bodyPr>
            <a:noAutofit/>
          </a:bodyPr>
          <a:lstStyle/>
          <a:p>
            <a:r>
              <a:rPr lang="en-US" altLang="ja-JP" dirty="0"/>
              <a:t>Listen to Users’ Voices</a:t>
            </a:r>
            <a:br>
              <a:rPr lang="en-US" altLang="ja-JP" dirty="0"/>
            </a:br>
            <a:br>
              <a:rPr lang="en-US" altLang="ja-JP" dirty="0"/>
            </a:br>
            <a:endParaRPr lang="en-US" b="0" dirty="0"/>
          </a:p>
        </p:txBody>
      </p:sp>
      <p:sp>
        <p:nvSpPr>
          <p:cNvPr id="5" name="Rektangel 4"/>
          <p:cNvSpPr/>
          <p:nvPr/>
        </p:nvSpPr>
        <p:spPr>
          <a:xfrm>
            <a:off x="2286000" y="2967335"/>
            <a:ext cx="4572000" cy="369332"/>
          </a:xfrm>
          <a:prstGeom prst="rect">
            <a:avLst/>
          </a:prstGeom>
        </p:spPr>
        <p:txBody>
          <a:bodyPr>
            <a:spAutoFit/>
          </a:bodyPr>
          <a:lstStyle/>
          <a:p>
            <a:pPr algn="ctr">
              <a:spcBef>
                <a:spcPct val="0"/>
              </a:spcBef>
            </a:pPr>
            <a:r>
              <a:rPr lang="en-US" altLang="ja-JP" b="1" dirty="0">
                <a:solidFill>
                  <a:schemeClr val="tx2"/>
                </a:solidFill>
                <a:latin typeface="Arial" panose="020B0604020202020204" pitchFamily="34" charset="0"/>
              </a:rPr>
              <a:t> </a:t>
            </a:r>
          </a:p>
        </p:txBody>
      </p:sp>
      <p:pic>
        <p:nvPicPr>
          <p:cNvPr id="6" name="Picture 12" descr="C:\Users\MAHO\Desktop\写真\バリアフリー関連\写真 川内先生\8月14日Kimironko, KIE\IMG_306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4123" y="2511778"/>
            <a:ext cx="4340578" cy="325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SC07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212" y="2532945"/>
            <a:ext cx="4143022" cy="323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7"/>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39172494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 Nyanza.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67456" y="381001"/>
            <a:ext cx="8027811" cy="611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フッター プレースホルダー 4"/>
          <p:cNvSpPr txBox="1">
            <a:spLocks/>
          </p:cNvSpPr>
          <p:nvPr/>
        </p:nvSpPr>
        <p:spPr bwMode="auto">
          <a:xfrm>
            <a:off x="8346723" y="6151034"/>
            <a:ext cx="797277" cy="31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buFontTx/>
              <a:buNone/>
            </a:pPr>
            <a:r>
              <a:rPr lang="en-US" altLang="ja-JP" sz="1244">
                <a:latin typeface="Arial" panose="020B0604020202020204" pitchFamily="34" charset="0"/>
                <a:cs typeface="Arial" panose="020B0604020202020204" pitchFamily="34" charset="0"/>
              </a:rPr>
              <a:t>Video</a:t>
            </a:r>
            <a:endParaRPr lang="en-GB" altLang="ja-JP" sz="1244">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227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5157-F366-4A9C-9B1B-AA2EFF4A864B}"/>
              </a:ext>
            </a:extLst>
          </p:cNvPr>
          <p:cNvSpPr>
            <a:spLocks noGrp="1"/>
          </p:cNvSpPr>
          <p:nvPr>
            <p:ph type="title"/>
          </p:nvPr>
        </p:nvSpPr>
        <p:spPr>
          <a:xfrm>
            <a:off x="431147" y="522309"/>
            <a:ext cx="8282640" cy="506900"/>
          </a:xfrm>
        </p:spPr>
        <p:txBody>
          <a:bodyPr>
            <a:normAutofit/>
          </a:bodyPr>
          <a:lstStyle/>
          <a:p>
            <a:r>
              <a:rPr lang="en-AU" sz="2400" dirty="0"/>
              <a:t>Key Term 3 - Reasonable Accommodation</a:t>
            </a:r>
          </a:p>
        </p:txBody>
      </p:sp>
      <p:sp>
        <p:nvSpPr>
          <p:cNvPr id="5" name="Slide Number Placeholder 4">
            <a:extLst>
              <a:ext uri="{FF2B5EF4-FFF2-40B4-BE49-F238E27FC236}">
                <a16:creationId xmlns:a16="http://schemas.microsoft.com/office/drawing/2014/main" id="{2024A96E-7FA6-45F8-AB46-A9C3018F2F93}"/>
              </a:ext>
            </a:extLst>
          </p:cNvPr>
          <p:cNvSpPr>
            <a:spLocks noGrp="1"/>
          </p:cNvSpPr>
          <p:nvPr>
            <p:ph type="sldNum" sz="quarter" idx="12"/>
          </p:nvPr>
        </p:nvSpPr>
        <p:spPr/>
        <p:txBody>
          <a:bodyPr/>
          <a:lstStyle/>
          <a:p>
            <a:fld id="{C3FDE51E-0052-334C-A4B2-C567FE9F326F}" type="slidenum">
              <a:rPr lang="en-US" smtClean="0">
                <a:solidFill>
                  <a:srgbClr val="222221"/>
                </a:solidFill>
              </a:rPr>
              <a:pPr/>
              <a:t>147</a:t>
            </a:fld>
            <a:endParaRPr lang="en-US" dirty="0">
              <a:solidFill>
                <a:srgbClr val="222221"/>
              </a:solidFill>
            </a:endParaRPr>
          </a:p>
        </p:txBody>
      </p:sp>
      <p:sp>
        <p:nvSpPr>
          <p:cNvPr id="4" name="Platshållare för innehåll 3"/>
          <p:cNvSpPr>
            <a:spLocks noGrp="1"/>
          </p:cNvSpPr>
          <p:nvPr>
            <p:ph idx="1"/>
          </p:nvPr>
        </p:nvSpPr>
        <p:spPr>
          <a:xfrm>
            <a:off x="431147" y="1600200"/>
            <a:ext cx="8712853" cy="4706938"/>
          </a:xfrm>
        </p:spPr>
        <p:txBody>
          <a:bodyPr/>
          <a:lstStyle/>
          <a:p>
            <a:pPr marL="342900" indent="-342900">
              <a:lnSpc>
                <a:spcPct val="150000"/>
              </a:lnSpc>
              <a:buFont typeface="+mj-lt"/>
              <a:buAutoNum type="arabicPeriod"/>
            </a:pPr>
            <a:r>
              <a:rPr lang="en-US" dirty="0"/>
              <a:t>Screen reader purchased for a staff</a:t>
            </a:r>
          </a:p>
          <a:p>
            <a:pPr marL="342900" indent="-342900">
              <a:lnSpc>
                <a:spcPct val="150000"/>
              </a:lnSpc>
              <a:buFont typeface="+mj-lt"/>
              <a:buAutoNum type="arabicPeriod"/>
            </a:pPr>
            <a:r>
              <a:rPr lang="en-US" dirty="0"/>
              <a:t>Adapted bench or seat for a child</a:t>
            </a:r>
          </a:p>
          <a:p>
            <a:pPr marL="342900" indent="-342900">
              <a:lnSpc>
                <a:spcPct val="150000"/>
              </a:lnSpc>
              <a:buFont typeface="+mj-lt"/>
              <a:buAutoNum type="arabicPeriod"/>
            </a:pPr>
            <a:r>
              <a:rPr lang="en-US" dirty="0"/>
              <a:t>Scribe for a child</a:t>
            </a:r>
          </a:p>
          <a:p>
            <a:pPr marL="342900" indent="-342900">
              <a:lnSpc>
                <a:spcPct val="150000"/>
              </a:lnSpc>
              <a:buFont typeface="+mj-lt"/>
              <a:buAutoNum type="arabicPeriod"/>
            </a:pPr>
            <a:r>
              <a:rPr lang="en-US" dirty="0"/>
              <a:t>Seating a child nearer the front</a:t>
            </a:r>
          </a:p>
          <a:p>
            <a:pPr marL="342900" indent="-342900">
              <a:lnSpc>
                <a:spcPct val="150000"/>
              </a:lnSpc>
              <a:buFont typeface="+mj-lt"/>
              <a:buAutoNum type="arabicPeriod"/>
            </a:pPr>
            <a:r>
              <a:rPr lang="en-US" dirty="0"/>
              <a:t>Printing something in advance to a specific person</a:t>
            </a:r>
          </a:p>
          <a:p>
            <a:pPr marL="342900" indent="-342900">
              <a:lnSpc>
                <a:spcPct val="150000"/>
              </a:lnSpc>
              <a:buFont typeface="+mj-lt"/>
              <a:buAutoNum type="arabicPeriod"/>
            </a:pPr>
            <a:r>
              <a:rPr lang="en-US" dirty="0"/>
              <a:t>Adjusting food item for specific dietary need </a:t>
            </a:r>
          </a:p>
          <a:p>
            <a:pPr marL="342900" indent="-342900">
              <a:lnSpc>
                <a:spcPct val="150000"/>
              </a:lnSpc>
              <a:buFont typeface="+mj-lt"/>
              <a:buAutoNum type="arabicPeriod"/>
            </a:pPr>
            <a:r>
              <a:rPr lang="en-US" dirty="0"/>
              <a:t>Having a preparatory meeting for someone who requests it </a:t>
            </a:r>
          </a:p>
          <a:p>
            <a:pPr marL="342900" indent="-342900">
              <a:lnSpc>
                <a:spcPct val="150000"/>
              </a:lnSpc>
              <a:buFont typeface="+mj-lt"/>
              <a:buAutoNum type="arabicPeriod"/>
            </a:pPr>
            <a:r>
              <a:rPr lang="en-US" dirty="0"/>
              <a:t>Providing someone with a buddy to carry books and help out </a:t>
            </a:r>
          </a:p>
          <a:p>
            <a:pPr marL="342900" indent="-342900">
              <a:lnSpc>
                <a:spcPct val="150000"/>
              </a:lnSpc>
              <a:buFont typeface="+mj-lt"/>
              <a:buAutoNum type="arabicPeriod"/>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
        <p:nvSpPr>
          <p:cNvPr id="6" name="Rektangel 5"/>
          <p:cNvSpPr/>
          <p:nvPr/>
        </p:nvSpPr>
        <p:spPr>
          <a:xfrm>
            <a:off x="4919767" y="277721"/>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40718670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3786" y="650280"/>
            <a:ext cx="6211980" cy="622188"/>
          </a:xfrm>
        </p:spPr>
        <p:txBody>
          <a:bodyPr>
            <a:normAutofit/>
          </a:bodyPr>
          <a:lstStyle/>
          <a:p>
            <a:pPr algn="ctr"/>
            <a:r>
              <a:rPr lang="sv-SE" dirty="0"/>
              <a:t>Principle 4 - Twin track Approach </a:t>
            </a:r>
            <a:endParaRPr lang="en-GB" dirty="0"/>
          </a:p>
        </p:txBody>
      </p:sp>
      <p:sp>
        <p:nvSpPr>
          <p:cNvPr id="5" name="Rectangle 14">
            <a:extLst>
              <a:ext uri="{FF2B5EF4-FFF2-40B4-BE49-F238E27FC236}">
                <a16:creationId xmlns:a16="http://schemas.microsoft.com/office/drawing/2014/main" id="{6CEDFA0D-1B96-4863-9C12-B9CA339709CA}"/>
              </a:ext>
            </a:extLst>
          </p:cNvPr>
          <p:cNvSpPr/>
          <p:nvPr/>
        </p:nvSpPr>
        <p:spPr>
          <a:xfrm>
            <a:off x="1389458" y="1714525"/>
            <a:ext cx="1397250" cy="2986895"/>
          </a:xfrm>
          <a:prstGeom prst="rect">
            <a:avLst/>
          </a:prstGeom>
          <a:ln/>
        </p:spPr>
        <p:style>
          <a:lnRef idx="2">
            <a:schemeClr val="accent5"/>
          </a:lnRef>
          <a:fillRef idx="1">
            <a:schemeClr val="lt1"/>
          </a:fillRef>
          <a:effectRef idx="0">
            <a:schemeClr val="accent5"/>
          </a:effectRef>
          <a:fontRef idx="minor">
            <a:schemeClr val="dk1"/>
          </a:fontRef>
        </p:style>
        <p:txBody>
          <a:bodyPr rtlCol="0" anchor="t" anchorCtr="0"/>
          <a:lstStyle/>
          <a:p>
            <a:pPr algn="ctr" defTabSz="342900">
              <a:defRPr/>
            </a:pPr>
            <a:r>
              <a:rPr lang="en-AU" b="1" dirty="0">
                <a:solidFill>
                  <a:schemeClr val="tx1"/>
                </a:solidFill>
                <a:latin typeface="Gill Sans Infant Std" panose="020B0502020104020203" pitchFamily="34" charset="0"/>
                <a:cs typeface="Gill Sans Infant Std"/>
              </a:rPr>
              <a:t>Track One </a:t>
            </a:r>
          </a:p>
          <a:p>
            <a:pPr algn="ctr" defTabSz="342900">
              <a:defRPr/>
            </a:pPr>
            <a:r>
              <a:rPr lang="en-AU" sz="1500" dirty="0">
                <a:solidFill>
                  <a:srgbClr val="222221"/>
                </a:solidFill>
                <a:latin typeface="Gill Sans Infant Std" panose="020B0502020104020203" pitchFamily="34" charset="0"/>
                <a:cs typeface="Gill Sans Infant Std"/>
              </a:rPr>
              <a:t>“Mainstream”</a:t>
            </a:r>
          </a:p>
          <a:p>
            <a:pPr algn="ctr" defTabSz="342900">
              <a:defRPr/>
            </a:pPr>
            <a:r>
              <a:rPr lang="en-AU" sz="1500" dirty="0">
                <a:solidFill>
                  <a:srgbClr val="222221"/>
                </a:solidFill>
                <a:latin typeface="Gill Sans Infant Std" panose="020B0502020104020203" pitchFamily="34" charset="0"/>
                <a:cs typeface="Gill Sans Infant Std"/>
              </a:rPr>
              <a:t> Actively include people with disabilities in ALL programs, policies and actions</a:t>
            </a:r>
          </a:p>
        </p:txBody>
      </p:sp>
      <p:sp>
        <p:nvSpPr>
          <p:cNvPr id="6" name="Rectangle 15">
            <a:extLst>
              <a:ext uri="{FF2B5EF4-FFF2-40B4-BE49-F238E27FC236}">
                <a16:creationId xmlns:a16="http://schemas.microsoft.com/office/drawing/2014/main" id="{C8816268-626E-46B8-9E18-613E02883D85}"/>
              </a:ext>
            </a:extLst>
          </p:cNvPr>
          <p:cNvSpPr/>
          <p:nvPr/>
        </p:nvSpPr>
        <p:spPr>
          <a:xfrm>
            <a:off x="4822489" y="1714525"/>
            <a:ext cx="1496198" cy="2986895"/>
          </a:xfrm>
          <a:prstGeom prst="rect">
            <a:avLst/>
          </a:prstGeom>
          <a:ln/>
        </p:spPr>
        <p:style>
          <a:lnRef idx="2">
            <a:schemeClr val="accent5"/>
          </a:lnRef>
          <a:fillRef idx="1">
            <a:schemeClr val="lt1"/>
          </a:fillRef>
          <a:effectRef idx="0">
            <a:schemeClr val="accent5"/>
          </a:effectRef>
          <a:fontRef idx="minor">
            <a:schemeClr val="dk1"/>
          </a:fontRef>
        </p:style>
        <p:txBody>
          <a:bodyPr rtlCol="0" anchor="t" anchorCtr="0"/>
          <a:lstStyle/>
          <a:p>
            <a:pPr algn="ctr" defTabSz="342900">
              <a:defRPr/>
            </a:pPr>
            <a:r>
              <a:rPr lang="en-AU" b="1" dirty="0">
                <a:solidFill>
                  <a:schemeClr val="tx1"/>
                </a:solidFill>
                <a:latin typeface="Gill Sans Infant Std" panose="020B0502020104020203" pitchFamily="34" charset="0"/>
                <a:cs typeface="Gill Sans Infant Std"/>
              </a:rPr>
              <a:t>Track Two</a:t>
            </a:r>
          </a:p>
          <a:p>
            <a:pPr algn="ctr" defTabSz="342900">
              <a:defRPr/>
            </a:pPr>
            <a:r>
              <a:rPr lang="en-AU" sz="1500" dirty="0">
                <a:solidFill>
                  <a:srgbClr val="222221"/>
                </a:solidFill>
                <a:latin typeface="Gill Sans Infant Std" panose="020B0502020104020203" pitchFamily="34" charset="0"/>
                <a:cs typeface="Gill Sans Infant Std"/>
              </a:rPr>
              <a:t>“Targeted”</a:t>
            </a:r>
          </a:p>
          <a:p>
            <a:pPr algn="ctr" defTabSz="342900">
              <a:defRPr/>
            </a:pPr>
            <a:r>
              <a:rPr lang="en-AU" sz="1500" dirty="0">
                <a:solidFill>
                  <a:srgbClr val="222221"/>
                </a:solidFill>
                <a:latin typeface="Gill Sans Infant Std" panose="020B0502020104020203" pitchFamily="34" charset="0"/>
                <a:cs typeface="Gill Sans Infant Std"/>
              </a:rPr>
              <a:t> Support specific activities to empower and strengthen the capacity of people with disabilities</a:t>
            </a:r>
          </a:p>
        </p:txBody>
      </p:sp>
      <p:sp>
        <p:nvSpPr>
          <p:cNvPr id="7" name="Oval 16">
            <a:extLst>
              <a:ext uri="{FF2B5EF4-FFF2-40B4-BE49-F238E27FC236}">
                <a16:creationId xmlns:a16="http://schemas.microsoft.com/office/drawing/2014/main" id="{DAC1F673-31A0-4DAF-88CF-074D359AC80C}"/>
              </a:ext>
            </a:extLst>
          </p:cNvPr>
          <p:cNvSpPr/>
          <p:nvPr/>
        </p:nvSpPr>
        <p:spPr>
          <a:xfrm>
            <a:off x="2318274" y="4701420"/>
            <a:ext cx="5008430" cy="1064244"/>
          </a:xfrm>
          <a:prstGeom prst="ellipse">
            <a:avLst/>
          </a:prstGeom>
          <a:solidFill>
            <a:schemeClr val="accent3">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defRPr/>
            </a:pPr>
            <a:r>
              <a:rPr lang="en-AU" b="1" dirty="0">
                <a:solidFill>
                  <a:srgbClr val="222221"/>
                </a:solidFill>
                <a:latin typeface="Gill Sans Infant Std"/>
                <a:cs typeface="Gill Sans Infant Std"/>
              </a:rPr>
              <a:t>=</a:t>
            </a:r>
          </a:p>
          <a:p>
            <a:pPr algn="ctr" defTabSz="342900">
              <a:defRPr/>
            </a:pPr>
            <a:r>
              <a:rPr lang="en-AU" b="1" dirty="0">
                <a:solidFill>
                  <a:srgbClr val="222221"/>
                </a:solidFill>
                <a:latin typeface="Gill Sans Infant Std"/>
                <a:cs typeface="Gill Sans Infant Std"/>
              </a:rPr>
              <a:t>Equal rights for people with disabilities</a:t>
            </a:r>
          </a:p>
        </p:txBody>
      </p:sp>
      <p:sp>
        <p:nvSpPr>
          <p:cNvPr id="8" name="Rectangle 6">
            <a:extLst>
              <a:ext uri="{FF2B5EF4-FFF2-40B4-BE49-F238E27FC236}">
                <a16:creationId xmlns:a16="http://schemas.microsoft.com/office/drawing/2014/main" id="{A42C6353-EFBF-47F3-A0DC-A4C4132CCDC9}"/>
              </a:ext>
            </a:extLst>
          </p:cNvPr>
          <p:cNvSpPr/>
          <p:nvPr/>
        </p:nvSpPr>
        <p:spPr>
          <a:xfrm>
            <a:off x="2786709" y="1714524"/>
            <a:ext cx="1958878" cy="2986895"/>
          </a:xfrm>
          <a:prstGeom prst="rect">
            <a:avLst/>
          </a:prstGeom>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t" anchorCtr="0"/>
          <a:lstStyle/>
          <a:p>
            <a:pPr algn="ctr" defTabSz="342900">
              <a:defRPr/>
            </a:pPr>
            <a:r>
              <a:rPr lang="en-AU" b="1" dirty="0">
                <a:solidFill>
                  <a:schemeClr val="tx1"/>
                </a:solidFill>
                <a:latin typeface="Gill Sans Infant Std" panose="020B0502020104020203" pitchFamily="34" charset="0"/>
                <a:cs typeface="Gill Sans Infant Std"/>
              </a:rPr>
              <a:t>Example</a:t>
            </a:r>
          </a:p>
          <a:p>
            <a:pPr marL="257175" indent="-257175" defTabSz="342900">
              <a:buFont typeface="Arial" panose="020B0604020202020204" pitchFamily="34" charset="0"/>
              <a:buChar char="•"/>
              <a:defRPr/>
            </a:pPr>
            <a:r>
              <a:rPr lang="en-AU" sz="1500" dirty="0">
                <a:solidFill>
                  <a:srgbClr val="222221"/>
                </a:solidFill>
                <a:latin typeface="Gill Sans Infant Std" panose="020B0502020104020203" pitchFamily="34" charset="0"/>
                <a:cs typeface="Gill Sans Infant Std"/>
              </a:rPr>
              <a:t>Advocate for disability inclusive school policies</a:t>
            </a:r>
          </a:p>
          <a:p>
            <a:pPr marL="257175" indent="-257175" defTabSz="342900">
              <a:buFont typeface="Arial" panose="020B0604020202020204" pitchFamily="34" charset="0"/>
              <a:buChar char="•"/>
              <a:defRPr/>
            </a:pPr>
            <a:r>
              <a:rPr lang="en-AU" sz="1500" dirty="0">
                <a:solidFill>
                  <a:srgbClr val="222221"/>
                </a:solidFill>
                <a:latin typeface="Gill Sans Infant Std" panose="020B0502020104020203" pitchFamily="34" charset="0"/>
                <a:cs typeface="Gill Sans Infant Std"/>
              </a:rPr>
              <a:t>Promote positive community attitudes</a:t>
            </a:r>
          </a:p>
          <a:p>
            <a:pPr marL="257175" indent="-257175" defTabSz="342900">
              <a:buFont typeface="Arial" panose="020B0604020202020204" pitchFamily="34" charset="0"/>
              <a:buChar char="•"/>
              <a:defRPr/>
            </a:pPr>
            <a:r>
              <a:rPr lang="en-AU" sz="1500" dirty="0">
                <a:solidFill>
                  <a:srgbClr val="222221"/>
                </a:solidFill>
                <a:latin typeface="Gill Sans Infant Std" panose="020B0502020104020203" pitchFamily="34" charset="0"/>
                <a:cs typeface="Gill Sans Infant Std"/>
              </a:rPr>
              <a:t>Provide information on sustainable livelihoods in at least 2 formats</a:t>
            </a:r>
          </a:p>
          <a:p>
            <a:pPr marL="214313" indent="-214313" defTabSz="342900">
              <a:buFont typeface="Arial" panose="020B0604020202020204" pitchFamily="34" charset="0"/>
              <a:buChar char="•"/>
              <a:defRPr/>
            </a:pPr>
            <a:endParaRPr lang="en-AU" sz="1350" dirty="0">
              <a:solidFill>
                <a:srgbClr val="222221"/>
              </a:solidFill>
              <a:latin typeface="Gill Sans Infant Std" panose="020B0502020104020203" pitchFamily="34" charset="0"/>
              <a:cs typeface="Gill Sans Infant Std"/>
            </a:endParaRPr>
          </a:p>
          <a:p>
            <a:pPr algn="ctr" defTabSz="342900">
              <a:defRPr/>
            </a:pPr>
            <a:endParaRPr lang="en-AU" sz="1350" dirty="0">
              <a:solidFill>
                <a:srgbClr val="222221"/>
              </a:solidFill>
              <a:latin typeface="Gill Sans Infant Std" panose="020B0502020104020203" pitchFamily="34" charset="0"/>
              <a:cs typeface="Gill Sans Infant Std"/>
            </a:endParaRPr>
          </a:p>
          <a:p>
            <a:pPr algn="ctr" defTabSz="342900">
              <a:defRPr/>
            </a:pPr>
            <a:endParaRPr lang="en-AU" sz="1350" dirty="0">
              <a:solidFill>
                <a:srgbClr val="222221"/>
              </a:solidFill>
              <a:latin typeface="Gill Sans Infant Std" panose="020B0502020104020203" pitchFamily="34" charset="0"/>
              <a:cs typeface="Gill Sans Infant Std"/>
            </a:endParaRPr>
          </a:p>
        </p:txBody>
      </p:sp>
      <p:sp>
        <p:nvSpPr>
          <p:cNvPr id="9" name="Rectangle 7">
            <a:extLst>
              <a:ext uri="{FF2B5EF4-FFF2-40B4-BE49-F238E27FC236}">
                <a16:creationId xmlns:a16="http://schemas.microsoft.com/office/drawing/2014/main" id="{4790A661-8673-49A5-8A30-E1A081584833}"/>
              </a:ext>
            </a:extLst>
          </p:cNvPr>
          <p:cNvSpPr/>
          <p:nvPr/>
        </p:nvSpPr>
        <p:spPr>
          <a:xfrm>
            <a:off x="6318686" y="1714524"/>
            <a:ext cx="1590186" cy="2986896"/>
          </a:xfrm>
          <a:prstGeom prst="rect">
            <a:avLst/>
          </a:prstGeom>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t" anchorCtr="0"/>
          <a:lstStyle/>
          <a:p>
            <a:pPr algn="ctr" defTabSz="342900">
              <a:defRPr/>
            </a:pPr>
            <a:r>
              <a:rPr lang="en-AU" b="1" dirty="0">
                <a:solidFill>
                  <a:schemeClr val="tx1"/>
                </a:solidFill>
                <a:latin typeface="Gill Sans Infant Std" panose="020B0502020104020203" pitchFamily="34" charset="0"/>
                <a:cs typeface="Gill Sans Infant Std"/>
              </a:rPr>
              <a:t>Example</a:t>
            </a:r>
          </a:p>
          <a:p>
            <a:pPr algn="ctr" defTabSz="342900">
              <a:defRPr/>
            </a:pPr>
            <a:r>
              <a:rPr lang="en-AU" sz="1500" dirty="0">
                <a:solidFill>
                  <a:srgbClr val="222221"/>
                </a:solidFill>
                <a:latin typeface="Gill Sans Infant Std" panose="020B0502020104020203" pitchFamily="34" charset="0"/>
              </a:rPr>
              <a:t>Teach people with disabilities skills in leadership to support their engagement in Disaster Management Committees</a:t>
            </a:r>
            <a:endParaRPr lang="en-AU" sz="1500" dirty="0">
              <a:solidFill>
                <a:srgbClr val="222221"/>
              </a:solidFill>
              <a:latin typeface="Gill Sans Infant Std" panose="020B0502020104020203" pitchFamily="34" charset="0"/>
              <a:cs typeface="Gill Sans Infant Std"/>
            </a:endParaRPr>
          </a:p>
        </p:txBody>
      </p:sp>
    </p:spTree>
    <p:extLst>
      <p:ext uri="{BB962C8B-B14F-4D97-AF65-F5344CB8AC3E}">
        <p14:creationId xmlns:p14="http://schemas.microsoft.com/office/powerpoint/2010/main" val="36657007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4" name="Platshållare för text 3"/>
          <p:cNvSpPr>
            <a:spLocks noGrp="1"/>
          </p:cNvSpPr>
          <p:nvPr>
            <p:ph type="body" sz="quarter" idx="13"/>
          </p:nvPr>
        </p:nvSpPr>
        <p:spPr/>
        <p:txBody>
          <a:bodyPr/>
          <a:lstStyle/>
          <a:p>
            <a:endParaRPr lang="en-US"/>
          </a:p>
        </p:txBody>
      </p:sp>
      <p:sp>
        <p:nvSpPr>
          <p:cNvPr id="5" name="Rektangel 4"/>
          <p:cNvSpPr/>
          <p:nvPr/>
        </p:nvSpPr>
        <p:spPr>
          <a:xfrm>
            <a:off x="5353853" y="255403"/>
            <a:ext cx="3604641" cy="369332"/>
          </a:xfrm>
          <a:prstGeom prst="rect">
            <a:avLst/>
          </a:prstGeom>
        </p:spPr>
        <p:txBody>
          <a:bodyPr wrap="none">
            <a:spAutoFit/>
          </a:bodyPr>
          <a:lstStyle/>
          <a:p>
            <a:r>
              <a:rPr lang="sv-SE" dirty="0" err="1"/>
              <a:t>Principle</a:t>
            </a:r>
            <a:r>
              <a:rPr lang="sv-SE" dirty="0"/>
              <a:t> 4 - Twin </a:t>
            </a:r>
            <a:r>
              <a:rPr lang="sv-SE" dirty="0" err="1"/>
              <a:t>track</a:t>
            </a:r>
            <a:r>
              <a:rPr lang="sv-SE" dirty="0"/>
              <a:t> Approach </a:t>
            </a:r>
            <a:endParaRPr lang="en-US" dirty="0"/>
          </a:p>
        </p:txBody>
      </p:sp>
      <p:sp>
        <p:nvSpPr>
          <p:cNvPr id="6" name="Text Placeholder 1">
            <a:extLst>
              <a:ext uri="{FF2B5EF4-FFF2-40B4-BE49-F238E27FC236}">
                <a16:creationId xmlns:a16="http://schemas.microsoft.com/office/drawing/2014/main" id="{6E01552D-7BC1-4C71-849E-1D46B68CAE11}"/>
              </a:ext>
            </a:extLst>
          </p:cNvPr>
          <p:cNvSpPr txBox="1">
            <a:spLocks/>
          </p:cNvSpPr>
          <p:nvPr/>
        </p:nvSpPr>
        <p:spPr>
          <a:xfrm>
            <a:off x="424634" y="1069137"/>
            <a:ext cx="8229600" cy="1519114"/>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sz="2400">
                <a:solidFill>
                  <a:schemeClr val="tx1"/>
                </a:solidFill>
              </a:rPr>
              <a:t>Quiz – is this IEC resource an example of mainstream activity or a targeted activity for people with disabilty</a:t>
            </a:r>
            <a:endParaRPr lang="en-AU" sz="1400" dirty="0"/>
          </a:p>
        </p:txBody>
      </p:sp>
      <p:pic>
        <p:nvPicPr>
          <p:cNvPr id="7" name="Content Placeholder 5">
            <a:extLst>
              <a:ext uri="{FF2B5EF4-FFF2-40B4-BE49-F238E27FC236}">
                <a16:creationId xmlns:a16="http://schemas.microsoft.com/office/drawing/2014/main" id="{D3F2B675-CF4C-4139-A2D5-A73BCDD7D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339" y="2664672"/>
            <a:ext cx="3572190" cy="3572190"/>
          </a:xfrm>
          <a:prstGeom prst="rect">
            <a:avLst/>
          </a:prstGeom>
          <a:ln w="123825">
            <a:solidFill>
              <a:schemeClr val="tx2"/>
            </a:solidFill>
          </a:ln>
        </p:spPr>
      </p:pic>
    </p:spTree>
    <p:extLst>
      <p:ext uri="{BB962C8B-B14F-4D97-AF65-F5344CB8AC3E}">
        <p14:creationId xmlns:p14="http://schemas.microsoft.com/office/powerpoint/2010/main" val="4126184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5724128" y="2531878"/>
            <a:ext cx="2448272" cy="3808424"/>
          </a:xfrm>
          <a:prstGeom prst="rect">
            <a:avLst/>
          </a:prstGeom>
        </p:spPr>
      </p:pic>
      <p:sp>
        <p:nvSpPr>
          <p:cNvPr id="6" name="Platshållare för bildnummer 5"/>
          <p:cNvSpPr>
            <a:spLocks noGrp="1"/>
          </p:cNvSpPr>
          <p:nvPr>
            <p:ph type="sldNum" sz="quarter" idx="12"/>
          </p:nvPr>
        </p:nvSpPr>
        <p:spPr/>
        <p:txBody>
          <a:bodyPr/>
          <a:lstStyle/>
          <a:p>
            <a:fld id="{C3FDE51E-0052-334C-A4B2-C567FE9F326F}" type="slidenum">
              <a:rPr lang="en-US" smtClean="0"/>
              <a:t>15</a:t>
            </a:fld>
            <a:endParaRPr lang="en-US"/>
          </a:p>
        </p:txBody>
      </p:sp>
      <p:pic>
        <p:nvPicPr>
          <p:cNvPr id="8" name="Bildobjekt 7"/>
          <p:cNvPicPr>
            <a:picLocks noChangeAspect="1"/>
          </p:cNvPicPr>
          <p:nvPr/>
        </p:nvPicPr>
        <p:blipFill>
          <a:blip r:embed="rId4"/>
          <a:stretch>
            <a:fillRect/>
          </a:stretch>
        </p:blipFill>
        <p:spPr>
          <a:xfrm>
            <a:off x="432696" y="476672"/>
            <a:ext cx="5143500" cy="571500"/>
          </a:xfrm>
          <a:prstGeom prst="rect">
            <a:avLst/>
          </a:prstGeom>
        </p:spPr>
      </p:pic>
      <p:sp>
        <p:nvSpPr>
          <p:cNvPr id="9" name="Platshållare för innehåll 2"/>
          <p:cNvSpPr>
            <a:spLocks noGrp="1"/>
          </p:cNvSpPr>
          <p:nvPr>
            <p:ph idx="1"/>
          </p:nvPr>
        </p:nvSpPr>
        <p:spPr>
          <a:xfrm>
            <a:off x="251520" y="1340768"/>
            <a:ext cx="8694088" cy="4706938"/>
          </a:xfrm>
        </p:spPr>
        <p:txBody>
          <a:bodyPr/>
          <a:lstStyle/>
          <a:p>
            <a:r>
              <a:rPr lang="en-US" sz="1600" dirty="0"/>
              <a:t>What we commit to: </a:t>
            </a:r>
          </a:p>
          <a:p>
            <a:pPr marL="285750" indent="-285750">
              <a:buFont typeface="Arial" panose="020B0604020202020204" pitchFamily="34" charset="0"/>
              <a:buChar char="•"/>
            </a:pPr>
            <a:r>
              <a:rPr lang="en-US" sz="1600" b="0" dirty="0">
                <a:solidFill>
                  <a:schemeClr val="tx1"/>
                </a:solidFill>
              </a:rPr>
              <a:t>Develop proactive, intentional system to equitably recruit and retain persons with disabilities </a:t>
            </a:r>
          </a:p>
          <a:p>
            <a:pPr marL="285750" indent="-285750">
              <a:buFont typeface="Arial" panose="020B0604020202020204" pitchFamily="34" charset="0"/>
              <a:buChar char="•"/>
            </a:pPr>
            <a:r>
              <a:rPr lang="en-US" sz="1600" b="0" dirty="0">
                <a:solidFill>
                  <a:schemeClr val="tx1"/>
                </a:solidFill>
              </a:rPr>
              <a:t>Develop relationships with persons with disabilities and OPDs to widen applicant pool </a:t>
            </a:r>
          </a:p>
          <a:p>
            <a:pPr marL="285750" indent="-285750">
              <a:buFont typeface="Arial" panose="020B0604020202020204" pitchFamily="34" charset="0"/>
              <a:buChar char="•"/>
            </a:pPr>
            <a:r>
              <a:rPr lang="en-US" sz="1600" b="0" dirty="0">
                <a:solidFill>
                  <a:schemeClr val="tx1"/>
                </a:solidFill>
              </a:rPr>
              <a:t>Create accessible, inclusive and equality-centered working environments </a:t>
            </a:r>
          </a:p>
          <a:p>
            <a:pPr marL="285750" indent="-285750">
              <a:buFont typeface="Arial" panose="020B0604020202020204" pitchFamily="34" charset="0"/>
              <a:buChar char="•"/>
            </a:pPr>
            <a:r>
              <a:rPr lang="en-US" sz="1600" b="0" dirty="0">
                <a:solidFill>
                  <a:schemeClr val="tx1"/>
                </a:solidFill>
              </a:rPr>
              <a:t>Provide </a:t>
            </a:r>
            <a:r>
              <a:rPr lang="en-US" sz="1600" dirty="0">
                <a:solidFill>
                  <a:schemeClr val="tx1"/>
                </a:solidFill>
              </a:rPr>
              <a:t>‘reasonable accommodation’ </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p>
        </p:txBody>
      </p:sp>
      <p:sp>
        <p:nvSpPr>
          <p:cNvPr id="11"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2"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pic>
        <p:nvPicPr>
          <p:cNvPr id="3" name="Bildobjekt 2"/>
          <p:cNvPicPr>
            <a:picLocks noChangeAspect="1"/>
          </p:cNvPicPr>
          <p:nvPr/>
        </p:nvPicPr>
        <p:blipFill>
          <a:blip r:embed="rId5"/>
          <a:stretch>
            <a:fillRect/>
          </a:stretch>
        </p:blipFill>
        <p:spPr>
          <a:xfrm>
            <a:off x="610808" y="3428999"/>
            <a:ext cx="3889184" cy="2512675"/>
          </a:xfrm>
          <a:prstGeom prst="rect">
            <a:avLst/>
          </a:prstGeom>
        </p:spPr>
      </p:pic>
    </p:spTree>
    <p:extLst>
      <p:ext uri="{BB962C8B-B14F-4D97-AF65-F5344CB8AC3E}">
        <p14:creationId xmlns:p14="http://schemas.microsoft.com/office/powerpoint/2010/main" val="36059224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4" name="Platshållare för text 3"/>
          <p:cNvSpPr>
            <a:spLocks noGrp="1"/>
          </p:cNvSpPr>
          <p:nvPr>
            <p:ph type="body" sz="quarter" idx="13"/>
          </p:nvPr>
        </p:nvSpPr>
        <p:spPr/>
        <p:txBody>
          <a:bodyPr/>
          <a:lstStyle/>
          <a:p>
            <a:endParaRPr lang="en-US"/>
          </a:p>
        </p:txBody>
      </p:sp>
      <p:sp>
        <p:nvSpPr>
          <p:cNvPr id="5" name="Rektangel 4"/>
          <p:cNvSpPr/>
          <p:nvPr/>
        </p:nvSpPr>
        <p:spPr>
          <a:xfrm>
            <a:off x="5353853" y="255403"/>
            <a:ext cx="3604641" cy="369332"/>
          </a:xfrm>
          <a:prstGeom prst="rect">
            <a:avLst/>
          </a:prstGeom>
        </p:spPr>
        <p:txBody>
          <a:bodyPr wrap="none">
            <a:spAutoFit/>
          </a:bodyPr>
          <a:lstStyle/>
          <a:p>
            <a:r>
              <a:rPr lang="sv-SE" dirty="0" err="1"/>
              <a:t>Principle</a:t>
            </a:r>
            <a:r>
              <a:rPr lang="sv-SE" dirty="0"/>
              <a:t> 4 - Twin </a:t>
            </a:r>
            <a:r>
              <a:rPr lang="sv-SE" dirty="0" err="1"/>
              <a:t>track</a:t>
            </a:r>
            <a:r>
              <a:rPr lang="sv-SE" dirty="0"/>
              <a:t> Approach </a:t>
            </a:r>
            <a:endParaRPr lang="en-US" dirty="0"/>
          </a:p>
        </p:txBody>
      </p:sp>
      <p:sp>
        <p:nvSpPr>
          <p:cNvPr id="8" name="Text Placeholder 1">
            <a:extLst>
              <a:ext uri="{FF2B5EF4-FFF2-40B4-BE49-F238E27FC236}">
                <a16:creationId xmlns:a16="http://schemas.microsoft.com/office/drawing/2014/main" id="{914671F4-3EE4-4A04-B981-CD034CEF1FE2}"/>
              </a:ext>
            </a:extLst>
          </p:cNvPr>
          <p:cNvSpPr txBox="1">
            <a:spLocks/>
          </p:cNvSpPr>
          <p:nvPr/>
        </p:nvSpPr>
        <p:spPr>
          <a:xfrm>
            <a:off x="334964" y="1003284"/>
            <a:ext cx="8504237" cy="955307"/>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sz="2400">
                <a:solidFill>
                  <a:schemeClr val="tx1"/>
                </a:solidFill>
              </a:rPr>
              <a:t>Quiz – is this WASH facility an example of mainstream activity or a targeted activity for people with disabilty. </a:t>
            </a:r>
            <a:br>
              <a:rPr lang="en-AU" sz="2400">
                <a:solidFill>
                  <a:schemeClr val="tx1"/>
                </a:solidFill>
              </a:rPr>
            </a:br>
            <a:r>
              <a:rPr lang="en-AU" sz="2400">
                <a:solidFill>
                  <a:schemeClr val="tx1"/>
                </a:solidFill>
              </a:rPr>
              <a:t>What about the wheelchair?</a:t>
            </a:r>
            <a:endParaRPr lang="en-AU" sz="2400"/>
          </a:p>
          <a:p>
            <a:pPr algn="ctr"/>
            <a:endParaRPr lang="en-AU" sz="2400" dirty="0"/>
          </a:p>
        </p:txBody>
      </p:sp>
      <p:pic>
        <p:nvPicPr>
          <p:cNvPr id="9" name="Content Placeholder 5" descr="A bicycle parked on the side of a building&#10;&#10;Description automatically generated">
            <a:extLst>
              <a:ext uri="{FF2B5EF4-FFF2-40B4-BE49-F238E27FC236}">
                <a16:creationId xmlns:a16="http://schemas.microsoft.com/office/drawing/2014/main" id="{17025F66-C0C9-4102-B005-6E71E1D4500D}"/>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646353" y="2338070"/>
            <a:ext cx="3593082" cy="3910611"/>
          </a:xfrm>
          <a:prstGeom prst="rect">
            <a:avLst/>
          </a:prstGeom>
        </p:spPr>
      </p:pic>
    </p:spTree>
    <p:extLst>
      <p:ext uri="{BB962C8B-B14F-4D97-AF65-F5344CB8AC3E}">
        <p14:creationId xmlns:p14="http://schemas.microsoft.com/office/powerpoint/2010/main" val="4575025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4" name="Platshållare för text 3"/>
          <p:cNvSpPr>
            <a:spLocks noGrp="1"/>
          </p:cNvSpPr>
          <p:nvPr>
            <p:ph type="body" sz="quarter" idx="13"/>
          </p:nvPr>
        </p:nvSpPr>
        <p:spPr/>
        <p:txBody>
          <a:bodyPr/>
          <a:lstStyle/>
          <a:p>
            <a:endParaRPr lang="en-US"/>
          </a:p>
        </p:txBody>
      </p:sp>
      <p:sp>
        <p:nvSpPr>
          <p:cNvPr id="5" name="Rektangel 4"/>
          <p:cNvSpPr/>
          <p:nvPr/>
        </p:nvSpPr>
        <p:spPr>
          <a:xfrm>
            <a:off x="5353853" y="255403"/>
            <a:ext cx="3604641" cy="369332"/>
          </a:xfrm>
          <a:prstGeom prst="rect">
            <a:avLst/>
          </a:prstGeom>
        </p:spPr>
        <p:txBody>
          <a:bodyPr wrap="none">
            <a:spAutoFit/>
          </a:bodyPr>
          <a:lstStyle/>
          <a:p>
            <a:r>
              <a:rPr lang="sv-SE" dirty="0" err="1"/>
              <a:t>Principle</a:t>
            </a:r>
            <a:r>
              <a:rPr lang="sv-SE" dirty="0"/>
              <a:t> 4 - Twin </a:t>
            </a:r>
            <a:r>
              <a:rPr lang="sv-SE" dirty="0" err="1"/>
              <a:t>track</a:t>
            </a:r>
            <a:r>
              <a:rPr lang="sv-SE" dirty="0"/>
              <a:t> Approach </a:t>
            </a:r>
            <a:endParaRPr lang="en-US" dirty="0"/>
          </a:p>
        </p:txBody>
      </p:sp>
      <p:sp>
        <p:nvSpPr>
          <p:cNvPr id="6" name="Text Placeholder 1">
            <a:extLst>
              <a:ext uri="{FF2B5EF4-FFF2-40B4-BE49-F238E27FC236}">
                <a16:creationId xmlns:a16="http://schemas.microsoft.com/office/drawing/2014/main" id="{B5350DF6-5235-433D-8118-F2B9DF6D2253}"/>
              </a:ext>
            </a:extLst>
          </p:cNvPr>
          <p:cNvSpPr txBox="1">
            <a:spLocks/>
          </p:cNvSpPr>
          <p:nvPr/>
        </p:nvSpPr>
        <p:spPr>
          <a:xfrm>
            <a:off x="334964" y="1143649"/>
            <a:ext cx="8504237" cy="643690"/>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sz="2400">
                <a:solidFill>
                  <a:schemeClr val="tx1"/>
                </a:solidFill>
              </a:rPr>
              <a:t>Quiz – is this evacuation drill an example of mainstream activity or a targeted activity for people with disabilty?</a:t>
            </a:r>
            <a:endParaRPr lang="en-AU" sz="2400" dirty="0"/>
          </a:p>
        </p:txBody>
      </p:sp>
      <p:pic>
        <p:nvPicPr>
          <p:cNvPr id="7" name="Content Placeholder 5" descr="A group of people around each other&#10;&#10;Description automatically generated">
            <a:extLst>
              <a:ext uri="{FF2B5EF4-FFF2-40B4-BE49-F238E27FC236}">
                <a16:creationId xmlns:a16="http://schemas.microsoft.com/office/drawing/2014/main" id="{D4770385-1600-437F-A20C-630CEFB5E94B}"/>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500939" y="2138657"/>
            <a:ext cx="6172285" cy="3703371"/>
          </a:xfrm>
          <a:prstGeom prst="rect">
            <a:avLst/>
          </a:prstGeom>
        </p:spPr>
      </p:pic>
    </p:spTree>
    <p:extLst>
      <p:ext uri="{BB962C8B-B14F-4D97-AF65-F5344CB8AC3E}">
        <p14:creationId xmlns:p14="http://schemas.microsoft.com/office/powerpoint/2010/main" val="19122574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4" name="Platshållare för text 3"/>
          <p:cNvSpPr>
            <a:spLocks noGrp="1"/>
          </p:cNvSpPr>
          <p:nvPr>
            <p:ph type="body" sz="quarter" idx="13"/>
          </p:nvPr>
        </p:nvSpPr>
        <p:spPr/>
        <p:txBody>
          <a:bodyPr/>
          <a:lstStyle/>
          <a:p>
            <a:endParaRPr lang="en-US"/>
          </a:p>
        </p:txBody>
      </p:sp>
      <p:sp>
        <p:nvSpPr>
          <p:cNvPr id="5" name="Rektangel 4"/>
          <p:cNvSpPr/>
          <p:nvPr/>
        </p:nvSpPr>
        <p:spPr>
          <a:xfrm>
            <a:off x="5353853" y="255403"/>
            <a:ext cx="3604641" cy="369332"/>
          </a:xfrm>
          <a:prstGeom prst="rect">
            <a:avLst/>
          </a:prstGeom>
        </p:spPr>
        <p:txBody>
          <a:bodyPr wrap="none">
            <a:spAutoFit/>
          </a:bodyPr>
          <a:lstStyle/>
          <a:p>
            <a:r>
              <a:rPr lang="sv-SE" dirty="0" err="1"/>
              <a:t>Principle</a:t>
            </a:r>
            <a:r>
              <a:rPr lang="sv-SE" dirty="0"/>
              <a:t> 4 - Twin </a:t>
            </a:r>
            <a:r>
              <a:rPr lang="sv-SE" dirty="0" err="1"/>
              <a:t>track</a:t>
            </a:r>
            <a:r>
              <a:rPr lang="sv-SE" dirty="0"/>
              <a:t> Approach </a:t>
            </a:r>
            <a:endParaRPr lang="en-US" dirty="0"/>
          </a:p>
        </p:txBody>
      </p:sp>
      <p:sp>
        <p:nvSpPr>
          <p:cNvPr id="6" name="Text Placeholder 1">
            <a:extLst>
              <a:ext uri="{FF2B5EF4-FFF2-40B4-BE49-F238E27FC236}">
                <a16:creationId xmlns:a16="http://schemas.microsoft.com/office/drawing/2014/main" id="{24C49A8B-D016-41F4-9861-194D98C2D6E3}"/>
              </a:ext>
            </a:extLst>
          </p:cNvPr>
          <p:cNvSpPr txBox="1">
            <a:spLocks/>
          </p:cNvSpPr>
          <p:nvPr/>
        </p:nvSpPr>
        <p:spPr>
          <a:xfrm>
            <a:off x="639763" y="996044"/>
            <a:ext cx="8504237" cy="342900"/>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2500" b="0" i="0" kern="1200">
                <a:solidFill>
                  <a:srgbClr val="22222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2pPr>
            <a:lvl3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3pPr>
            <a:lvl4pPr marL="0" indent="0" algn="l" defTabSz="457200" rtl="0" eaLnBrk="1" latinLnBrk="0" hangingPunct="1">
              <a:spcBef>
                <a:spcPts val="0"/>
              </a:spcBef>
              <a:spcAft>
                <a:spcPts val="600"/>
              </a:spcAft>
              <a:buFont typeface="Arial"/>
              <a:buNone/>
              <a:defRPr sz="2500" b="0" i="0" kern="1200">
                <a:solidFill>
                  <a:schemeClr val="tx1"/>
                </a:solidFill>
                <a:latin typeface="Gill Sans Infant Std"/>
                <a:ea typeface="+mn-ea"/>
                <a:cs typeface="Gill Sans Infant Std"/>
              </a:defRPr>
            </a:lvl4pPr>
            <a:lvl5pPr marL="0" indent="0" algn="l" defTabSz="457200" rtl="0" eaLnBrk="1" latinLnBrk="0" hangingPunct="1">
              <a:spcBef>
                <a:spcPts val="0"/>
              </a:spcBef>
              <a:spcAft>
                <a:spcPts val="600"/>
              </a:spcAft>
              <a:buClr>
                <a:schemeClr val="tx2"/>
              </a:buClr>
              <a:buFont typeface="Arial"/>
              <a:buNone/>
              <a:defRPr sz="2500" b="0" i="0" kern="1200">
                <a:solidFill>
                  <a:schemeClr val="tx1"/>
                </a:solidFill>
                <a:latin typeface="Gill Sans Infant Std"/>
                <a:ea typeface="+mn-ea"/>
                <a:cs typeface="Gill Sans Infant Std"/>
              </a:defRPr>
            </a:lvl5pPr>
            <a:lvl6pPr marL="1588" indent="0" algn="l" defTabSz="457200" rtl="0" eaLnBrk="1" latinLnBrk="0" hangingPunct="1">
              <a:spcBef>
                <a:spcPct val="20000"/>
              </a:spcBef>
              <a:buFont typeface="Arial"/>
              <a:buNone/>
              <a:defRPr sz="2500" b="0" i="0" kern="1200">
                <a:solidFill>
                  <a:schemeClr val="tx1"/>
                </a:solidFill>
                <a:latin typeface="Gill Sans Infant MT"/>
                <a:ea typeface="+mn-ea"/>
                <a:cs typeface="Gill Sans Infant MT"/>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400">
                <a:solidFill>
                  <a:schemeClr val="tx1"/>
                </a:solidFill>
              </a:rPr>
              <a:t>Quiz – This is a 10 week program specifically for children with disabilities to raise their knowledge of their rights and build self esteem and coping mechanisms. </a:t>
            </a:r>
          </a:p>
          <a:p>
            <a:r>
              <a:rPr lang="en-AU" sz="2400">
                <a:solidFill>
                  <a:schemeClr val="tx1"/>
                </a:solidFill>
              </a:rPr>
              <a:t>Is this an example of mainstream activity or a targeted activity for people with disabilty?</a:t>
            </a:r>
            <a:endParaRPr lang="en-AU" sz="2400"/>
          </a:p>
          <a:p>
            <a:endParaRPr lang="en-AU" sz="2400" dirty="0"/>
          </a:p>
        </p:txBody>
      </p:sp>
      <p:pic>
        <p:nvPicPr>
          <p:cNvPr id="7" name="Content Placeholder 5" descr="A group of people in a room&#10;&#10;Description automatically generated">
            <a:extLst>
              <a:ext uri="{FF2B5EF4-FFF2-40B4-BE49-F238E27FC236}">
                <a16:creationId xmlns:a16="http://schemas.microsoft.com/office/drawing/2014/main" id="{0C248B41-C871-4FF8-B7DB-184F1ECDD32F}"/>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978719" y="3164382"/>
            <a:ext cx="4479915" cy="3359936"/>
          </a:xfrm>
          <a:prstGeom prst="rect">
            <a:avLst/>
          </a:prstGeom>
        </p:spPr>
      </p:pic>
    </p:spTree>
    <p:extLst>
      <p:ext uri="{BB962C8B-B14F-4D97-AF65-F5344CB8AC3E}">
        <p14:creationId xmlns:p14="http://schemas.microsoft.com/office/powerpoint/2010/main" val="2021030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12596" y="1355514"/>
            <a:ext cx="8752499" cy="4548330"/>
          </a:xfrm>
          <a:solidFill>
            <a:schemeClr val="accent2">
              <a:lumMod val="20000"/>
              <a:lumOff val="80000"/>
            </a:schemeClr>
          </a:solidFill>
        </p:spPr>
        <p:txBody>
          <a:bodyPr/>
          <a:lstStyle/>
          <a:p>
            <a:pPr marL="342900" indent="-342900">
              <a:lnSpc>
                <a:spcPct val="150000"/>
              </a:lnSpc>
              <a:buFont typeface="+mj-lt"/>
              <a:buAutoNum type="arabicPeriod"/>
            </a:pPr>
            <a:r>
              <a:rPr lang="en-US" sz="2000" dirty="0"/>
              <a:t>Awareness &amp; Capacity </a:t>
            </a:r>
          </a:p>
          <a:p>
            <a:pPr marL="342900" indent="-342900">
              <a:lnSpc>
                <a:spcPct val="150000"/>
              </a:lnSpc>
              <a:buFont typeface="+mj-lt"/>
              <a:buAutoNum type="arabicPeriod"/>
            </a:pPr>
            <a:r>
              <a:rPr lang="en-US" sz="2000" dirty="0"/>
              <a:t>Partnership &amp; Participation </a:t>
            </a:r>
          </a:p>
          <a:p>
            <a:pPr marL="342900" indent="-342900">
              <a:lnSpc>
                <a:spcPct val="150000"/>
              </a:lnSpc>
              <a:buFont typeface="+mj-lt"/>
              <a:buAutoNum type="arabicPeriod"/>
            </a:pPr>
            <a:r>
              <a:rPr lang="en-US" sz="2000" dirty="0"/>
              <a:t>Planning &amp; Design &amp; Budget </a:t>
            </a:r>
          </a:p>
          <a:p>
            <a:pPr marL="342900" indent="-342900">
              <a:lnSpc>
                <a:spcPct val="150000"/>
              </a:lnSpc>
              <a:buFont typeface="+mj-lt"/>
              <a:buAutoNum type="arabicPeriod"/>
            </a:pPr>
            <a:r>
              <a:rPr lang="en-US" sz="2000" dirty="0"/>
              <a:t>MEAL &amp; Data Disaggregation </a:t>
            </a:r>
          </a:p>
          <a:p>
            <a:pPr marL="342900" indent="-342900">
              <a:lnSpc>
                <a:spcPct val="150000"/>
              </a:lnSpc>
              <a:buFont typeface="+mj-lt"/>
              <a:buAutoNum type="arabicPeriod"/>
            </a:pPr>
            <a:r>
              <a:rPr lang="en-US" sz="2000" dirty="0"/>
              <a:t>Identification </a:t>
            </a:r>
          </a:p>
          <a:p>
            <a:pPr marL="342900" indent="-342900">
              <a:lnSpc>
                <a:spcPct val="150000"/>
              </a:lnSpc>
              <a:buFont typeface="+mj-lt"/>
              <a:buAutoNum type="arabicPeriod"/>
            </a:pPr>
            <a:r>
              <a:rPr lang="en-US" sz="2000" dirty="0"/>
              <a:t>Accessible communications, activities and buildings</a:t>
            </a:r>
          </a:p>
          <a:p>
            <a:pPr marL="342900" indent="-342900">
              <a:lnSpc>
                <a:spcPct val="150000"/>
              </a:lnSpc>
              <a:buFont typeface="+mj-lt"/>
              <a:buAutoNum type="arabicPeriod"/>
            </a:pPr>
            <a:r>
              <a:rPr lang="en-US" sz="2000" dirty="0"/>
              <a:t>Advocacy &amp; Communications</a:t>
            </a:r>
          </a:p>
          <a:p>
            <a:pPr marL="342900" indent="-342900">
              <a:lnSpc>
                <a:spcPct val="150000"/>
              </a:lnSpc>
              <a:buFont typeface="+mj-lt"/>
              <a:buAutoNum type="arabicPeriod"/>
            </a:pPr>
            <a:r>
              <a:rPr lang="en-US" sz="2000" dirty="0"/>
              <a:t>Inclusive Work Force </a:t>
            </a:r>
          </a:p>
          <a:p>
            <a:pPr marL="342900" indent="-342900">
              <a:lnSpc>
                <a:spcPct val="150000"/>
              </a:lnSpc>
              <a:buFont typeface="+mj-lt"/>
              <a:buAutoNum type="arabicPeriod"/>
            </a:pPr>
            <a:endParaRPr lang="en-US" sz="2000" dirty="0"/>
          </a:p>
          <a:p>
            <a:pPr marL="342900" indent="-342900">
              <a:lnSpc>
                <a:spcPct val="150000"/>
              </a:lnSpc>
              <a:buFont typeface="+mj-lt"/>
              <a:buAutoNum type="arabicPeriod"/>
            </a:pPr>
            <a:endParaRPr lang="en-US" sz="2000" dirty="0"/>
          </a:p>
          <a:p>
            <a:pPr>
              <a:lnSpc>
                <a:spcPct val="150000"/>
              </a:lnSpc>
            </a:pPr>
            <a:endParaRPr lang="en-US" sz="2000" dirty="0"/>
          </a:p>
        </p:txBody>
      </p:sp>
      <p:sp>
        <p:nvSpPr>
          <p:cNvPr id="16" name="Rubrik 1"/>
          <p:cNvSpPr>
            <a:spLocks noGrp="1"/>
          </p:cNvSpPr>
          <p:nvPr>
            <p:ph type="title"/>
          </p:nvPr>
        </p:nvSpPr>
        <p:spPr>
          <a:xfrm>
            <a:off x="431147" y="597133"/>
            <a:ext cx="8282640" cy="506900"/>
          </a:xfrm>
        </p:spPr>
        <p:txBody>
          <a:bodyPr>
            <a:normAutofit fontScale="90000"/>
          </a:bodyPr>
          <a:lstStyle/>
          <a:p>
            <a:r>
              <a:rPr lang="en-US" dirty="0" err="1"/>
              <a:t>Programme</a:t>
            </a:r>
            <a:r>
              <a:rPr lang="en-US" dirty="0"/>
              <a:t> quality standards and core concepts (forthcoming guideline) </a:t>
            </a:r>
          </a:p>
        </p:txBody>
      </p:sp>
    </p:spTree>
    <p:extLst>
      <p:ext uri="{BB962C8B-B14F-4D97-AF65-F5344CB8AC3E}">
        <p14:creationId xmlns:p14="http://schemas.microsoft.com/office/powerpoint/2010/main" val="12354874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286" y="3258810"/>
            <a:ext cx="8282640" cy="506900"/>
          </a:xfrm>
        </p:spPr>
        <p:txBody>
          <a:bodyPr>
            <a:normAutofit fontScale="90000"/>
          </a:bodyPr>
          <a:lstStyle/>
          <a:p>
            <a:r>
              <a:rPr lang="en-US" dirty="0"/>
              <a:t>In each group, discuss what are the different barriers preventing children/adult with disabilities to participate.</a:t>
            </a:r>
            <a:br>
              <a:rPr lang="en-US" dirty="0"/>
            </a:br>
            <a:r>
              <a:rPr lang="en-US" dirty="0"/>
              <a:t> </a:t>
            </a:r>
            <a:br>
              <a:rPr lang="en-US" dirty="0"/>
            </a:br>
            <a:r>
              <a:rPr lang="en-US" dirty="0"/>
              <a:t>- Attitudinal barrier</a:t>
            </a:r>
            <a:br>
              <a:rPr lang="en-US" dirty="0"/>
            </a:br>
            <a:r>
              <a:rPr lang="en-US" dirty="0"/>
              <a:t>- Environmental barrier</a:t>
            </a:r>
            <a:br>
              <a:rPr lang="en-US" dirty="0"/>
            </a:br>
            <a:r>
              <a:rPr lang="en-US" dirty="0"/>
              <a:t>- Institutional barrier</a:t>
            </a:r>
            <a:br>
              <a:rPr lang="en-US" dirty="0"/>
            </a:br>
            <a:r>
              <a:rPr lang="en-US" dirty="0"/>
              <a:t>- Communication/information barriers </a:t>
            </a:r>
            <a:br>
              <a:rPr lang="en-US" dirty="0"/>
            </a:br>
            <a:br>
              <a:rPr lang="en-US" dirty="0"/>
            </a:br>
            <a:r>
              <a:rPr lang="en-US" dirty="0"/>
              <a:t>Then identify some actions you can take to remove these barriers, consider the 4 approaches </a:t>
            </a:r>
          </a:p>
        </p:txBody>
      </p:sp>
      <p:sp>
        <p:nvSpPr>
          <p:cNvPr id="4" name="Platshållare för text 3"/>
          <p:cNvSpPr>
            <a:spLocks noGrp="1"/>
          </p:cNvSpPr>
          <p:nvPr>
            <p:ph type="body" sz="quarter" idx="13"/>
          </p:nvPr>
        </p:nvSpPr>
        <p:spPr>
          <a:xfrm>
            <a:off x="425286" y="471920"/>
            <a:ext cx="8282151" cy="363537"/>
          </a:xfrm>
        </p:spPr>
        <p:txBody>
          <a:bodyPr/>
          <a:lstStyle/>
          <a:p>
            <a:r>
              <a:rPr lang="en-US" dirty="0"/>
              <a:t>Group Work</a:t>
            </a:r>
          </a:p>
        </p:txBody>
      </p:sp>
    </p:spTree>
    <p:extLst>
      <p:ext uri="{BB962C8B-B14F-4D97-AF65-F5344CB8AC3E}">
        <p14:creationId xmlns:p14="http://schemas.microsoft.com/office/powerpoint/2010/main" val="1160954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477" y="5363389"/>
            <a:ext cx="8239760" cy="492443"/>
          </a:xfrm>
          <a:prstGeom prst="rect">
            <a:avLst/>
          </a:prstGeom>
        </p:spPr>
        <p:txBody>
          <a:bodyPr wrap="square">
            <a:spAutoFit/>
          </a:bodyPr>
          <a:lstStyle/>
          <a:p>
            <a:pPr algn="ctr">
              <a:defRPr/>
            </a:pPr>
            <a:r>
              <a:rPr lang="en-US" sz="2600" b="1" dirty="0">
                <a:solidFill>
                  <a:srgbClr val="FF0000"/>
                </a:solidFill>
                <a:latin typeface="Gill Sans Infant Std" panose="020B0502020104020203" pitchFamily="34" charset="0"/>
              </a:rPr>
              <a:t>Disability Data</a:t>
            </a:r>
          </a:p>
        </p:txBody>
      </p:sp>
      <p:pic>
        <p:nvPicPr>
          <p:cNvPr id="4" name="Picture 1082" descr="https://www.contenthubsavethechildren.org/A.aspx?url=Assets/V2/Ga9VGvdi9dGDKRSR0LetCfpCUpYeQEie.bLdmWjLPoanjnIjV1NBrADbcrHRMYGG3NodULh0sLEfu4fO@.Ty0rtuuGtFzeMjaTPVMveCKHQ*/yLjJ8J6nrsz.xfLr/inaEdTYrGXggms4w/CH141452.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48"/>
          <a:stretch/>
        </p:blipFill>
        <p:spPr bwMode="auto">
          <a:xfrm>
            <a:off x="6212555" y="1120891"/>
            <a:ext cx="26455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09" descr="Mariam* is 14-years old">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315"/>
          <a:stretch/>
        </p:blipFill>
        <p:spPr bwMode="auto">
          <a:xfrm>
            <a:off x="7000724" y="4952194"/>
            <a:ext cx="206851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19" descr="https://www.contenthubsavethechildren.org/A.aspx?url=Assets/V2/Ga9VGvdi9dGDKRSR0LetCa5phxfWQeDPhXmIH7n9EE@8nKm0WywwXe1grkHZdOgxLac8gUYyHwxpp9SCsDvR.miDbf4JmZBP.QeDgTvDR3U*/cm86sHQ7LXIDNbWx/Bj38inzm25xD9i1./CH138704.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708" y="3069196"/>
            <a:ext cx="3248025"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www.contenthubsavethechildren.org/A.aspx?url=Assets/V2/Ga9VGvdi9dGDKRSR0LetCcdhGrPYHN8kGV9rV9cEr@xaBLN15l09ia3yKYXrVggJ8zd60GAUhgcN1Y7GB9.lo@5xTZfsRUGvgVfcy3Rv9Y8*/Dl.gU14Io1UrMHlI/AJ@m5GSbrmY90gUH/CH150691.jpg"/>
          <p:cNvSpPr>
            <a:spLocks noChangeAspect="1" noChangeArrowheads="1"/>
          </p:cNvSpPr>
          <p:nvPr/>
        </p:nvSpPr>
        <p:spPr bwMode="auto">
          <a:xfrm>
            <a:off x="134649" y="-1534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https://www.contenthubsavethechildren.org/A.aspx?url=Assets/V2/Ga9VGvdi9dGDKRSR0LetCcdhGrPYHN8kGV9rV9cEr@xaBLN15l09ia3yKYXrVggJ8zd60GAUhgcN1Y7GB9.lo@5xTZfsRUGvgVfcy3Rv9Y8*/Dl.gU14Io1UrMHlI/AJ@m5GSbrmY90gUH/CH150691.jpg"/>
          <p:cNvSpPr>
            <a:spLocks noChangeAspect="1" noChangeArrowheads="1"/>
          </p:cNvSpPr>
          <p:nvPr/>
        </p:nvSpPr>
        <p:spPr bwMode="auto">
          <a:xfrm>
            <a:off x="287049" y="-10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6" descr="https://www.contenthubsavethechildren.org/A.aspx?url=Assets/V2/Ga9VGvdi9dGDKRSR0LetCcdhGrPYHN8kGV9rV9cEr@xaBLN15l09ia3yKYXrVggJ8zd60GAUhgcN1Y7GB9.lo@5xTZfsRUGvgVfcy3Rv9Y8*/Dl.gU14Io1UrMHlI/AJ@m5GSbrmY90gUH/CH15069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137" descr="https://www.contenthubsavethechildren.org/A.aspx?url=Assets/V2/Ga9VGvdi9dGDKRSR0LetCW4cf5MJHIshTJVy2Dz.GISSNJrwoVld9MvYITa@968HwLuRqvkmmlvJqaRlL.9rdC695LPJRZ0vOu2bo5GHwZo*/yIFbP2HyqSdhYjC4/9.gjCVVX@pxeCvbK/CH138701.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160059"/>
            <a:ext cx="32480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22" descr="https://www.contenthubsavethechildren.org/A.aspx?url=Assets/V2/Ga9VGvdi9dGDKRSR0LetCaTxnAugOFMCFhv0jz0QJmLwida1YJeAg1kMFL3VqbJ6@Npu5Vofqm7yUrn1MdFoXv.dzShUwjDOW5G4yMG@vt4*/HZl7LTslnNvMU1ll/cGKiAuXOwYZ8A90Y/CH138702.jpg">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8865"/>
          <a:stretch/>
        </p:blipFill>
        <p:spPr bwMode="auto">
          <a:xfrm>
            <a:off x="3588095" y="3041800"/>
            <a:ext cx="231047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92" descr="Mohammed*, 16, Gaz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1733" y="1146088"/>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17" descr="Sanjana* with her three-year-old daughter Afia*, who has a severe disability. Sanjana and Afia are Bangladeshi, living in the host community near the Rohingya refugee camps in Cox’s Bazar, Bangladesh.">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2555" y="3059181"/>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96" descr="Samar*, 15 from Gaza"/>
          <p:cNvPicPr>
            <a:picLocks noChangeAspect="1" noChangeArrowheads="1"/>
          </p:cNvPicPr>
          <p:nvPr/>
        </p:nvPicPr>
        <p:blipFill rotWithShape="1">
          <a:blip r:embed="rId16">
            <a:extLst>
              <a:ext uri="{28A0092B-C50C-407E-A947-70E740481C1C}">
                <a14:useLocalDpi xmlns:a14="http://schemas.microsoft.com/office/drawing/2010/main" val="0"/>
              </a:ext>
            </a:extLst>
          </a:blip>
          <a:srcRect l="18080"/>
          <a:stretch/>
        </p:blipFill>
        <p:spPr bwMode="auto">
          <a:xfrm>
            <a:off x="287049" y="4978333"/>
            <a:ext cx="266077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80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5247-96E2-479D-8702-2375295706E2}"/>
              </a:ext>
            </a:extLst>
          </p:cNvPr>
          <p:cNvSpPr>
            <a:spLocks noGrp="1"/>
          </p:cNvSpPr>
          <p:nvPr>
            <p:ph type="title"/>
          </p:nvPr>
        </p:nvSpPr>
        <p:spPr>
          <a:xfrm>
            <a:off x="683051" y="680073"/>
            <a:ext cx="8282640" cy="506900"/>
          </a:xfrm>
        </p:spPr>
        <p:txBody>
          <a:bodyPr>
            <a:normAutofit fontScale="90000"/>
          </a:bodyPr>
          <a:lstStyle/>
          <a:p>
            <a:r>
              <a:rPr lang="en-US" sz="2200" dirty="0">
                <a:solidFill>
                  <a:srgbClr val="0070C0"/>
                </a:solidFill>
              </a:rPr>
              <a:t>2.1 The Washington Group Questions (WGQs)</a:t>
            </a:r>
            <a:br>
              <a:rPr lang="en-US" dirty="0"/>
            </a:br>
            <a:endParaRPr lang="en-US" dirty="0"/>
          </a:p>
        </p:txBody>
      </p:sp>
      <p:sp>
        <p:nvSpPr>
          <p:cNvPr id="3" name="Content Placeholder 2">
            <a:extLst>
              <a:ext uri="{FF2B5EF4-FFF2-40B4-BE49-F238E27FC236}">
                <a16:creationId xmlns:a16="http://schemas.microsoft.com/office/drawing/2014/main" id="{9CD60F67-7B2E-409B-9142-4B03DE852B93}"/>
              </a:ext>
            </a:extLst>
          </p:cNvPr>
          <p:cNvSpPr>
            <a:spLocks noGrp="1"/>
          </p:cNvSpPr>
          <p:nvPr>
            <p:ph idx="1"/>
          </p:nvPr>
        </p:nvSpPr>
        <p:spPr/>
        <p:txBody>
          <a:bodyPr/>
          <a:lstStyle/>
          <a:p>
            <a:pPr marL="285750" indent="-285750">
              <a:buFont typeface="Wingdings" panose="05000000000000000000" pitchFamily="2" charset="2"/>
              <a:buChar char="§"/>
            </a:pPr>
            <a:r>
              <a:rPr lang="en-US">
                <a:solidFill>
                  <a:schemeClr val="tx1"/>
                </a:solidFill>
              </a:rPr>
              <a:t>WGQs were commissioned by the UN Statistical Commission to address the urgent need for internationally comparable data on persons with disabilities</a:t>
            </a:r>
          </a:p>
          <a:p>
            <a:endParaRPr lang="en-US">
              <a:solidFill>
                <a:schemeClr val="tx1"/>
              </a:solidFill>
            </a:endParaRPr>
          </a:p>
          <a:p>
            <a:pPr marL="285750" indent="-285750">
              <a:buFont typeface="Wingdings" panose="05000000000000000000" pitchFamily="2" charset="2"/>
              <a:buChar char="§"/>
            </a:pPr>
            <a:r>
              <a:rPr lang="en-US">
                <a:solidFill>
                  <a:schemeClr val="tx1"/>
                </a:solidFill>
              </a:rPr>
              <a:t>The mandate of the Washington Group is the promotion and co-ordination of international co-operation in the area of statistics focusing on disability data collection tools suitable for censuses and national surveys</a:t>
            </a:r>
          </a:p>
          <a:p>
            <a:endParaRPr lang="en-US">
              <a:solidFill>
                <a:schemeClr val="tx1"/>
              </a:solidFill>
            </a:endParaRPr>
          </a:p>
          <a:p>
            <a:pPr marL="285750" indent="-285750">
              <a:buFont typeface="Wingdings" panose="05000000000000000000" pitchFamily="2" charset="2"/>
              <a:buChar char="§"/>
            </a:pPr>
            <a:r>
              <a:rPr lang="en-US">
                <a:solidFill>
                  <a:schemeClr val="tx1"/>
                </a:solidFill>
              </a:rPr>
              <a:t>The Washington Group collaborates with UNICEF and other partners to develop appropriate data collection tools and technical guidance.</a:t>
            </a:r>
          </a:p>
          <a:p>
            <a:endParaRPr lang="en-US"/>
          </a:p>
        </p:txBody>
      </p:sp>
      <p:sp>
        <p:nvSpPr>
          <p:cNvPr id="4" name="Date Placeholder 3">
            <a:extLst>
              <a:ext uri="{FF2B5EF4-FFF2-40B4-BE49-F238E27FC236}">
                <a16:creationId xmlns:a16="http://schemas.microsoft.com/office/drawing/2014/main" id="{D4CEAE57-C03A-4CBF-B03D-E8F03D5439E0}"/>
              </a:ext>
            </a:extLst>
          </p:cNvPr>
          <p:cNvSpPr>
            <a:spLocks noGrp="1"/>
          </p:cNvSpPr>
          <p:nvPr>
            <p:ph type="dt" sz="half" idx="4294967295"/>
          </p:nvPr>
        </p:nvSpPr>
        <p:spPr/>
        <p:txBody>
          <a:bodyPr/>
          <a:lstStyle/>
          <a:p>
            <a:endParaRPr lang="en-US" dirty="0"/>
          </a:p>
        </p:txBody>
      </p:sp>
      <p:sp>
        <p:nvSpPr>
          <p:cNvPr id="5" name="Footer Placeholder 4">
            <a:extLst>
              <a:ext uri="{FF2B5EF4-FFF2-40B4-BE49-F238E27FC236}">
                <a16:creationId xmlns:a16="http://schemas.microsoft.com/office/drawing/2014/main" id="{C6D97D75-AAFE-4EC6-892A-A5123A58AE3D}"/>
              </a:ext>
            </a:extLst>
          </p:cNvPr>
          <p:cNvSpPr>
            <a:spLocks noGrp="1"/>
          </p:cNvSpPr>
          <p:nvPr>
            <p:ph type="ftr" sz="quarter" idx="4294967295"/>
          </p:nvPr>
        </p:nvSpPr>
        <p:spPr/>
        <p:txBody>
          <a:bodyPr/>
          <a:lstStyle/>
          <a:p>
            <a:endParaRPr lang="en-US" dirty="0"/>
          </a:p>
        </p:txBody>
      </p:sp>
      <p:sp>
        <p:nvSpPr>
          <p:cNvPr id="6" name="Slide Number Placeholder 5">
            <a:extLst>
              <a:ext uri="{FF2B5EF4-FFF2-40B4-BE49-F238E27FC236}">
                <a16:creationId xmlns:a16="http://schemas.microsoft.com/office/drawing/2014/main" id="{955D7A7E-C539-40BB-BF76-F2083B1C033B}"/>
              </a:ext>
            </a:extLst>
          </p:cNvPr>
          <p:cNvSpPr>
            <a:spLocks noGrp="1"/>
          </p:cNvSpPr>
          <p:nvPr>
            <p:ph type="sldNum" sz="quarter" idx="4294967295"/>
          </p:nvPr>
        </p:nvSpPr>
        <p:spPr/>
        <p:txBody>
          <a:bodyPr/>
          <a:lstStyle/>
          <a:p>
            <a:fld id="{C3FDE51E-0052-334C-A4B2-C567FE9F326F}" type="slidenum">
              <a:rPr lang="en-US" smtClean="0"/>
              <a:t>156</a:t>
            </a:fld>
            <a:endParaRPr lang="en-US"/>
          </a:p>
        </p:txBody>
      </p:sp>
    </p:spTree>
    <p:extLst>
      <p:ext uri="{BB962C8B-B14F-4D97-AF65-F5344CB8AC3E}">
        <p14:creationId xmlns:p14="http://schemas.microsoft.com/office/powerpoint/2010/main" val="32828301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64E4-1735-406E-9244-480FA3599057}"/>
              </a:ext>
            </a:extLst>
          </p:cNvPr>
          <p:cNvSpPr>
            <a:spLocks noGrp="1"/>
          </p:cNvSpPr>
          <p:nvPr>
            <p:ph type="title"/>
          </p:nvPr>
        </p:nvSpPr>
        <p:spPr/>
        <p:txBody>
          <a:bodyPr>
            <a:normAutofit/>
          </a:bodyPr>
          <a:lstStyle/>
          <a:p>
            <a:r>
              <a:rPr lang="en-US" sz="1800">
                <a:solidFill>
                  <a:srgbClr val="0070C0"/>
                </a:solidFill>
              </a:rPr>
              <a:t>The advantages of using WGQs</a:t>
            </a:r>
          </a:p>
        </p:txBody>
      </p:sp>
      <p:sp>
        <p:nvSpPr>
          <p:cNvPr id="3" name="Content Placeholder 2">
            <a:extLst>
              <a:ext uri="{FF2B5EF4-FFF2-40B4-BE49-F238E27FC236}">
                <a16:creationId xmlns:a16="http://schemas.microsoft.com/office/drawing/2014/main" id="{21DC3D10-1452-4C75-9CCA-A5F29134B3A9}"/>
              </a:ext>
            </a:extLst>
          </p:cNvPr>
          <p:cNvSpPr>
            <a:spLocks noGrp="1"/>
          </p:cNvSpPr>
          <p:nvPr>
            <p:ph idx="1"/>
          </p:nvPr>
        </p:nvSpPr>
        <p:spPr>
          <a:xfrm>
            <a:off x="431147" y="1427584"/>
            <a:ext cx="8276127" cy="4879554"/>
          </a:xfrm>
        </p:spPr>
        <p:txBody>
          <a:bodyPr/>
          <a:lstStyle/>
          <a:p>
            <a:pPr marL="285750" indent="-285750">
              <a:buFont typeface="Arial" panose="020B0604020202020204" pitchFamily="34" charset="0"/>
              <a:buChar char="•"/>
            </a:pPr>
            <a:r>
              <a:rPr lang="en-US" sz="1600" dirty="0">
                <a:solidFill>
                  <a:schemeClr val="accent5">
                    <a:lumMod val="75000"/>
                  </a:schemeClr>
                </a:solidFill>
              </a:rPr>
              <a:t>Methodological knowledge </a:t>
            </a:r>
            <a:r>
              <a:rPr lang="en-US" sz="1600" dirty="0">
                <a:solidFill>
                  <a:schemeClr val="tx1"/>
                </a:solidFill>
              </a:rPr>
              <a:t>-  enumerator or respondent does not require any medical knowledge</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accent5">
                    <a:lumMod val="75000"/>
                  </a:schemeClr>
                </a:solidFill>
              </a:rPr>
              <a:t>Language simplicity </a:t>
            </a:r>
            <a:r>
              <a:rPr lang="en-US" sz="1600" dirty="0">
                <a:solidFill>
                  <a:schemeClr val="tx1"/>
                </a:solidFill>
              </a:rPr>
              <a:t>- language is simple and natural, and can be used in a wide range of contexts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accent5">
                    <a:lumMod val="75000"/>
                  </a:schemeClr>
                </a:solidFill>
              </a:rPr>
              <a:t>Do not do harm </a:t>
            </a:r>
            <a:r>
              <a:rPr lang="en-US" sz="1600" dirty="0">
                <a:solidFill>
                  <a:schemeClr val="tx1"/>
                </a:solidFill>
              </a:rPr>
              <a:t>- questions are non-</a:t>
            </a:r>
            <a:r>
              <a:rPr lang="en-US" sz="1600" dirty="0" err="1">
                <a:solidFill>
                  <a:schemeClr val="tx1"/>
                </a:solidFill>
              </a:rPr>
              <a:t>stigmatising</a:t>
            </a:r>
            <a:r>
              <a:rPr lang="en-US" sz="1600" dirty="0">
                <a:solidFill>
                  <a:schemeClr val="tx1"/>
                </a:solidFill>
              </a:rPr>
              <a:t>, with no reference to disability</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accent5">
                    <a:lumMod val="75000"/>
                  </a:schemeClr>
                </a:solidFill>
              </a:rPr>
              <a:t>Integrating the WGQs </a:t>
            </a:r>
            <a:r>
              <a:rPr lang="en-US" sz="1600" dirty="0">
                <a:solidFill>
                  <a:schemeClr val="tx1"/>
                </a:solidFill>
              </a:rPr>
              <a:t>- easy to integrate in existing data collection tools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accent5">
                    <a:lumMod val="75000"/>
                  </a:schemeClr>
                </a:solidFill>
              </a:rPr>
              <a:t>Instrument validity </a:t>
            </a:r>
            <a:r>
              <a:rPr lang="en-US" sz="1600" dirty="0">
                <a:solidFill>
                  <a:schemeClr val="tx1"/>
                </a:solidFill>
              </a:rPr>
              <a:t>- questions extensively tested in different countries of diverse context, and consensus on them exists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accent5">
                    <a:lumMod val="75000"/>
                  </a:schemeClr>
                </a:solidFill>
              </a:rPr>
              <a:t>Availability of translations </a:t>
            </a:r>
            <a:r>
              <a:rPr lang="en-US" sz="1600" dirty="0">
                <a:solidFill>
                  <a:schemeClr val="tx1"/>
                </a:solidFill>
              </a:rPr>
              <a:t>– some official translations (into world’s main languages) available</a:t>
            </a:r>
          </a:p>
          <a:p>
            <a:endParaRPr lang="en-US" dirty="0"/>
          </a:p>
        </p:txBody>
      </p:sp>
      <p:sp>
        <p:nvSpPr>
          <p:cNvPr id="4" name="Date Placeholder 3">
            <a:extLst>
              <a:ext uri="{FF2B5EF4-FFF2-40B4-BE49-F238E27FC236}">
                <a16:creationId xmlns:a16="http://schemas.microsoft.com/office/drawing/2014/main" id="{820FCBA8-1959-4DCF-81D5-A7225EC5074D}"/>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63539DF9-65AC-48B4-9BDE-EF9A8337079D}"/>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A0F8ADC5-B095-4928-8ED2-7CC32E3FBB42}"/>
              </a:ext>
            </a:extLst>
          </p:cNvPr>
          <p:cNvSpPr>
            <a:spLocks noGrp="1"/>
          </p:cNvSpPr>
          <p:nvPr>
            <p:ph type="sldNum" sz="quarter" idx="4294967295"/>
          </p:nvPr>
        </p:nvSpPr>
        <p:spPr/>
        <p:txBody>
          <a:bodyPr/>
          <a:lstStyle/>
          <a:p>
            <a:fld id="{C3FDE51E-0052-334C-A4B2-C567FE9F326F}" type="slidenum">
              <a:rPr lang="en-US" smtClean="0"/>
              <a:t>157</a:t>
            </a:fld>
            <a:endParaRPr lang="en-US"/>
          </a:p>
        </p:txBody>
      </p:sp>
    </p:spTree>
    <p:extLst>
      <p:ext uri="{BB962C8B-B14F-4D97-AF65-F5344CB8AC3E}">
        <p14:creationId xmlns:p14="http://schemas.microsoft.com/office/powerpoint/2010/main" val="34869327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70DD-5F9D-4816-A804-451F3840562B}"/>
              </a:ext>
            </a:extLst>
          </p:cNvPr>
          <p:cNvSpPr>
            <a:spLocks noGrp="1"/>
          </p:cNvSpPr>
          <p:nvPr>
            <p:ph type="title"/>
          </p:nvPr>
        </p:nvSpPr>
        <p:spPr>
          <a:xfrm>
            <a:off x="424634" y="202994"/>
            <a:ext cx="8282640" cy="759531"/>
          </a:xfrm>
        </p:spPr>
        <p:txBody>
          <a:bodyPr>
            <a:normAutofit/>
          </a:bodyPr>
          <a:lstStyle/>
          <a:p>
            <a:r>
              <a:rPr lang="en-US" sz="1800" dirty="0">
                <a:solidFill>
                  <a:srgbClr val="0070C0"/>
                </a:solidFill>
              </a:rPr>
              <a:t>The Washington Group Question Sets </a:t>
            </a:r>
          </a:p>
        </p:txBody>
      </p:sp>
      <p:sp>
        <p:nvSpPr>
          <p:cNvPr id="3" name="Content Placeholder 2">
            <a:extLst>
              <a:ext uri="{FF2B5EF4-FFF2-40B4-BE49-F238E27FC236}">
                <a16:creationId xmlns:a16="http://schemas.microsoft.com/office/drawing/2014/main" id="{312973E3-1DBC-4BFA-825A-0ED1D59DEFAE}"/>
              </a:ext>
            </a:extLst>
          </p:cNvPr>
          <p:cNvSpPr>
            <a:spLocks noGrp="1"/>
          </p:cNvSpPr>
          <p:nvPr>
            <p:ph idx="1"/>
          </p:nvPr>
        </p:nvSpPr>
        <p:spPr/>
        <p:txBody>
          <a:bodyPr/>
          <a:lstStyle/>
          <a:p>
            <a:pPr marL="285750" indent="-285750" algn="ctr">
              <a:buFont typeface="Wingdings" panose="05000000000000000000" pitchFamily="2" charset="2"/>
              <a:buChar char="Ø"/>
            </a:pPr>
            <a:r>
              <a:rPr lang="en-US" sz="1600" dirty="0">
                <a:solidFill>
                  <a:schemeClr val="tx1"/>
                </a:solidFill>
              </a:rPr>
              <a:t>The Short Set of Questions (</a:t>
            </a:r>
            <a:r>
              <a:rPr lang="en-US" sz="1600" dirty="0">
                <a:solidFill>
                  <a:srgbClr val="7030A0"/>
                </a:solidFill>
              </a:rPr>
              <a:t>WGSS</a:t>
            </a:r>
            <a:r>
              <a:rPr lang="en-US" sz="1600" dirty="0">
                <a:solidFill>
                  <a:schemeClr val="tx1"/>
                </a:solidFill>
              </a:rPr>
              <a:t>)</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marL="285750" indent="-285750" algn="ctr">
              <a:buFont typeface="Wingdings" panose="05000000000000000000" pitchFamily="2" charset="2"/>
              <a:buChar char="Ø"/>
            </a:pPr>
            <a:r>
              <a:rPr lang="en-US" sz="1600" dirty="0">
                <a:solidFill>
                  <a:schemeClr val="tx1"/>
                </a:solidFill>
              </a:rPr>
              <a:t>The Child Functioning Module Set for 5-17 year old (</a:t>
            </a:r>
            <a:r>
              <a:rPr lang="en-US" sz="1600" dirty="0">
                <a:solidFill>
                  <a:srgbClr val="7030A0"/>
                </a:solidFill>
              </a:rPr>
              <a:t>CFM 5-17 year old</a:t>
            </a:r>
            <a:r>
              <a:rPr lang="en-US" sz="1600" dirty="0">
                <a:solidFill>
                  <a:schemeClr val="tx1"/>
                </a:solidFill>
              </a:rPr>
              <a:t>)</a:t>
            </a:r>
          </a:p>
          <a:p>
            <a:pPr marL="285750" indent="-285750" algn="ctr">
              <a:buFont typeface="Wingdings" panose="05000000000000000000" pitchFamily="2" charset="2"/>
              <a:buChar char="Ø"/>
            </a:pPr>
            <a:endParaRPr lang="en-US" sz="1600" dirty="0">
              <a:solidFill>
                <a:schemeClr val="tx1"/>
              </a:solidFill>
            </a:endParaRPr>
          </a:p>
          <a:p>
            <a:pPr marL="285750" indent="-285750" algn="ctr">
              <a:buFont typeface="Wingdings" panose="05000000000000000000" pitchFamily="2" charset="2"/>
              <a:buChar char="Ø"/>
            </a:pPr>
            <a:endParaRPr lang="en-US" sz="1600" dirty="0">
              <a:solidFill>
                <a:schemeClr val="tx1"/>
              </a:solidFill>
            </a:endParaRPr>
          </a:p>
          <a:p>
            <a:pPr marL="285750" indent="-285750" algn="ctr">
              <a:buFont typeface="Wingdings" panose="05000000000000000000" pitchFamily="2" charset="2"/>
              <a:buChar char="Ø"/>
            </a:pPr>
            <a:endParaRPr lang="en-US" sz="1600" dirty="0">
              <a:solidFill>
                <a:schemeClr val="tx1"/>
              </a:solidFill>
            </a:endParaRPr>
          </a:p>
          <a:p>
            <a:pPr marL="285750" indent="-285750" algn="ctr">
              <a:buFont typeface="Wingdings" panose="05000000000000000000" pitchFamily="2" charset="2"/>
              <a:buChar char="Ø"/>
            </a:pPr>
            <a:r>
              <a:rPr lang="en-US" sz="1600" dirty="0">
                <a:solidFill>
                  <a:schemeClr val="tx1"/>
                </a:solidFill>
              </a:rPr>
              <a:t>The Child Functioning Module Set for 2-4 year old (</a:t>
            </a:r>
            <a:r>
              <a:rPr lang="en-US" sz="1600" dirty="0">
                <a:solidFill>
                  <a:srgbClr val="7030A0"/>
                </a:solidFill>
              </a:rPr>
              <a:t>CFM 2-4 year old</a:t>
            </a:r>
            <a:r>
              <a:rPr lang="en-US" sz="1600" dirty="0">
                <a:solidFill>
                  <a:schemeClr val="tx1"/>
                </a:solidFill>
              </a:rPr>
              <a:t>)</a:t>
            </a:r>
          </a:p>
          <a:p>
            <a:endParaRPr lang="en-US" dirty="0"/>
          </a:p>
        </p:txBody>
      </p:sp>
      <p:sp>
        <p:nvSpPr>
          <p:cNvPr id="4" name="Date Placeholder 3">
            <a:extLst>
              <a:ext uri="{FF2B5EF4-FFF2-40B4-BE49-F238E27FC236}">
                <a16:creationId xmlns:a16="http://schemas.microsoft.com/office/drawing/2014/main" id="{2DBA8E71-CE94-443A-B60C-77214DD8F555}"/>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1DA359E0-09BF-435A-8021-40DAEB8FCE3A}"/>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F66F0B76-FCF5-4DA7-8846-A958341E0496}"/>
              </a:ext>
            </a:extLst>
          </p:cNvPr>
          <p:cNvSpPr>
            <a:spLocks noGrp="1"/>
          </p:cNvSpPr>
          <p:nvPr>
            <p:ph type="sldNum" sz="quarter" idx="4294967295"/>
          </p:nvPr>
        </p:nvSpPr>
        <p:spPr/>
        <p:txBody>
          <a:bodyPr/>
          <a:lstStyle/>
          <a:p>
            <a:fld id="{C3FDE51E-0052-334C-A4B2-C567FE9F326F}" type="slidenum">
              <a:rPr lang="en-US" smtClean="0"/>
              <a:t>158</a:t>
            </a:fld>
            <a:endParaRPr lang="en-US"/>
          </a:p>
        </p:txBody>
      </p:sp>
    </p:spTree>
    <p:extLst>
      <p:ext uri="{BB962C8B-B14F-4D97-AF65-F5344CB8AC3E}">
        <p14:creationId xmlns:p14="http://schemas.microsoft.com/office/powerpoint/2010/main" val="11073099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E50A-B868-4C4F-AD98-26392A36DA7B}"/>
              </a:ext>
            </a:extLst>
          </p:cNvPr>
          <p:cNvSpPr>
            <a:spLocks noGrp="1"/>
          </p:cNvSpPr>
          <p:nvPr>
            <p:ph type="title"/>
          </p:nvPr>
        </p:nvSpPr>
        <p:spPr>
          <a:xfrm>
            <a:off x="424634" y="202995"/>
            <a:ext cx="8282640" cy="365125"/>
          </a:xfrm>
        </p:spPr>
        <p:txBody>
          <a:bodyPr>
            <a:normAutofit fontScale="90000"/>
          </a:bodyPr>
          <a:lstStyle/>
          <a:p>
            <a:r>
              <a:rPr lang="en-US">
                <a:solidFill>
                  <a:srgbClr val="0070C0"/>
                </a:solidFill>
              </a:rPr>
              <a:t>Function domains in four WGQ sets</a:t>
            </a:r>
          </a:p>
        </p:txBody>
      </p:sp>
      <p:graphicFrame>
        <p:nvGraphicFramePr>
          <p:cNvPr id="8" name="Table 8">
            <a:extLst>
              <a:ext uri="{FF2B5EF4-FFF2-40B4-BE49-F238E27FC236}">
                <a16:creationId xmlns:a16="http://schemas.microsoft.com/office/drawing/2014/main" id="{F3BD40EC-F670-41A8-98F0-0F6EA2BBF923}"/>
              </a:ext>
            </a:extLst>
          </p:cNvPr>
          <p:cNvGraphicFramePr>
            <a:graphicFrameLocks noGrp="1"/>
          </p:cNvGraphicFramePr>
          <p:nvPr>
            <p:ph idx="1"/>
          </p:nvPr>
        </p:nvGraphicFramePr>
        <p:xfrm>
          <a:off x="826406" y="761369"/>
          <a:ext cx="7007989" cy="5486400"/>
        </p:xfrm>
        <a:graphic>
          <a:graphicData uri="http://schemas.openxmlformats.org/drawingml/2006/table">
            <a:tbl>
              <a:tblPr firstRow="1" bandRow="1">
                <a:tableStyleId>{21E4AEA4-8DFA-4A89-87EB-49C32662AFE0}</a:tableStyleId>
              </a:tblPr>
              <a:tblGrid>
                <a:gridCol w="2640071">
                  <a:extLst>
                    <a:ext uri="{9D8B030D-6E8A-4147-A177-3AD203B41FA5}">
                      <a16:colId xmlns:a16="http://schemas.microsoft.com/office/drawing/2014/main" val="2494612294"/>
                    </a:ext>
                  </a:extLst>
                </a:gridCol>
                <a:gridCol w="1144520">
                  <a:extLst>
                    <a:ext uri="{9D8B030D-6E8A-4147-A177-3AD203B41FA5}">
                      <a16:colId xmlns:a16="http://schemas.microsoft.com/office/drawing/2014/main" val="4238939561"/>
                    </a:ext>
                  </a:extLst>
                </a:gridCol>
                <a:gridCol w="1561633">
                  <a:extLst>
                    <a:ext uri="{9D8B030D-6E8A-4147-A177-3AD203B41FA5}">
                      <a16:colId xmlns:a16="http://schemas.microsoft.com/office/drawing/2014/main" val="2318737866"/>
                    </a:ext>
                  </a:extLst>
                </a:gridCol>
                <a:gridCol w="1661765">
                  <a:extLst>
                    <a:ext uri="{9D8B030D-6E8A-4147-A177-3AD203B41FA5}">
                      <a16:colId xmlns:a16="http://schemas.microsoft.com/office/drawing/2014/main" val="1755625165"/>
                    </a:ext>
                  </a:extLst>
                </a:gridCol>
              </a:tblGrid>
              <a:tr h="354781">
                <a:tc>
                  <a:txBody>
                    <a:bodyPr/>
                    <a:lstStyle/>
                    <a:p>
                      <a:r>
                        <a:rPr lang="en-US">
                          <a:solidFill>
                            <a:schemeClr val="tx1"/>
                          </a:solidFill>
                        </a:rPr>
                        <a:t>Domain</a:t>
                      </a:r>
                    </a:p>
                  </a:txBody>
                  <a:tcPr/>
                </a:tc>
                <a:tc>
                  <a:txBody>
                    <a:bodyPr/>
                    <a:lstStyle/>
                    <a:p>
                      <a:r>
                        <a:rPr lang="en-US">
                          <a:solidFill>
                            <a:schemeClr val="tx1"/>
                          </a:solidFill>
                        </a:rPr>
                        <a:t>WGSS</a:t>
                      </a:r>
                    </a:p>
                  </a:txBody>
                  <a:tcPr/>
                </a:tc>
                <a:tc>
                  <a:txBody>
                    <a:bodyPr/>
                    <a:lstStyle/>
                    <a:p>
                      <a:r>
                        <a:rPr lang="en-US" dirty="0">
                          <a:solidFill>
                            <a:schemeClr val="tx1"/>
                          </a:solidFill>
                        </a:rPr>
                        <a:t>CFM 5-17</a:t>
                      </a:r>
                    </a:p>
                  </a:txBody>
                  <a:tcPr/>
                </a:tc>
                <a:tc>
                  <a:txBody>
                    <a:bodyPr/>
                    <a:lstStyle/>
                    <a:p>
                      <a:r>
                        <a:rPr lang="en-US" dirty="0">
                          <a:solidFill>
                            <a:schemeClr val="tx1"/>
                          </a:solidFill>
                        </a:rPr>
                        <a:t>CFM 2-4</a:t>
                      </a:r>
                    </a:p>
                  </a:txBody>
                  <a:tcPr/>
                </a:tc>
                <a:extLst>
                  <a:ext uri="{0D108BD9-81ED-4DB2-BD59-A6C34878D82A}">
                    <a16:rowId xmlns:a16="http://schemas.microsoft.com/office/drawing/2014/main" val="3837224768"/>
                  </a:ext>
                </a:extLst>
              </a:tr>
              <a:tr h="354781">
                <a:tc>
                  <a:txBody>
                    <a:bodyPr/>
                    <a:lstStyle/>
                    <a:p>
                      <a:r>
                        <a:rPr lang="en-US"/>
                        <a:t>Seeing</a:t>
                      </a:r>
                      <a:endParaRPr lang="en-US" b="1"/>
                    </a:p>
                  </a:txBody>
                  <a:tcPr/>
                </a:tc>
                <a:tc>
                  <a:txBody>
                    <a:bodyPr/>
                    <a:lstStyle/>
                    <a:p>
                      <a:pPr algn="ctr"/>
                      <a:r>
                        <a:rPr lang="en-US"/>
                        <a:t>X</a:t>
                      </a:r>
                      <a:endParaRPr lang="en-US" b="1"/>
                    </a:p>
                  </a:txBody>
                  <a:tcPr/>
                </a:tc>
                <a:tc>
                  <a:txBody>
                    <a:bodyPr/>
                    <a:lstStyle/>
                    <a:p>
                      <a:pPr algn="ctr"/>
                      <a:r>
                        <a:rPr lang="en-US" dirty="0"/>
                        <a:t>X</a:t>
                      </a:r>
                      <a:endParaRPr lang="en-US" b="1" dirty="0"/>
                    </a:p>
                  </a:txBody>
                  <a:tcPr/>
                </a:tc>
                <a:tc>
                  <a:txBody>
                    <a:bodyPr/>
                    <a:lstStyle/>
                    <a:p>
                      <a:pPr algn="ctr"/>
                      <a:r>
                        <a:rPr lang="en-US" b="0" dirty="0"/>
                        <a:t>X</a:t>
                      </a:r>
                    </a:p>
                  </a:txBody>
                  <a:tcPr/>
                </a:tc>
                <a:extLst>
                  <a:ext uri="{0D108BD9-81ED-4DB2-BD59-A6C34878D82A}">
                    <a16:rowId xmlns:a16="http://schemas.microsoft.com/office/drawing/2014/main" val="1057261258"/>
                  </a:ext>
                </a:extLst>
              </a:tr>
              <a:tr h="354781">
                <a:tc>
                  <a:txBody>
                    <a:bodyPr/>
                    <a:lstStyle/>
                    <a:p>
                      <a:r>
                        <a:rPr lang="en-US" dirty="0"/>
                        <a:t>Hearing</a:t>
                      </a:r>
                      <a:endParaRPr lang="en-US" b="1" dirty="0"/>
                    </a:p>
                  </a:txBody>
                  <a:tcPr/>
                </a:tc>
                <a:tc>
                  <a:txBody>
                    <a:bodyPr/>
                    <a:lstStyle/>
                    <a:p>
                      <a:pPr algn="ctr"/>
                      <a:r>
                        <a:rPr lang="en-US"/>
                        <a:t>X</a:t>
                      </a:r>
                      <a:endParaRPr lang="en-US" b="1"/>
                    </a:p>
                  </a:txBody>
                  <a:tcPr/>
                </a:tc>
                <a:tc>
                  <a:txBody>
                    <a:bodyPr/>
                    <a:lstStyle/>
                    <a:p>
                      <a:pPr algn="ctr"/>
                      <a:r>
                        <a:rPr lang="en-US"/>
                        <a:t>X</a:t>
                      </a:r>
                      <a:endParaRPr lang="en-US" b="1"/>
                    </a:p>
                  </a:txBody>
                  <a:tcPr/>
                </a:tc>
                <a:tc>
                  <a:txBody>
                    <a:bodyPr/>
                    <a:lstStyle/>
                    <a:p>
                      <a:pPr algn="ctr"/>
                      <a:r>
                        <a:rPr lang="en-US" b="0" dirty="0"/>
                        <a:t>X</a:t>
                      </a:r>
                    </a:p>
                  </a:txBody>
                  <a:tcPr/>
                </a:tc>
                <a:extLst>
                  <a:ext uri="{0D108BD9-81ED-4DB2-BD59-A6C34878D82A}">
                    <a16:rowId xmlns:a16="http://schemas.microsoft.com/office/drawing/2014/main" val="3209655157"/>
                  </a:ext>
                </a:extLst>
              </a:tr>
              <a:tr h="354781">
                <a:tc>
                  <a:txBody>
                    <a:bodyPr/>
                    <a:lstStyle/>
                    <a:p>
                      <a:r>
                        <a:rPr lang="en-US"/>
                        <a:t>Walking</a:t>
                      </a:r>
                      <a:endParaRPr lang="en-US" b="1"/>
                    </a:p>
                  </a:txBody>
                  <a:tcPr/>
                </a:tc>
                <a:tc>
                  <a:txBody>
                    <a:bodyPr/>
                    <a:lstStyle/>
                    <a:p>
                      <a:pPr algn="ctr"/>
                      <a:r>
                        <a:rPr lang="en-US"/>
                        <a:t>X</a:t>
                      </a:r>
                      <a:endParaRPr lang="en-US" b="1"/>
                    </a:p>
                  </a:txBody>
                  <a:tcPr/>
                </a:tc>
                <a:tc>
                  <a:txBody>
                    <a:bodyPr/>
                    <a:lstStyle/>
                    <a:p>
                      <a:pPr algn="ctr"/>
                      <a:r>
                        <a:rPr lang="en-US"/>
                        <a:t>X</a:t>
                      </a:r>
                      <a:endParaRPr lang="en-US" b="1"/>
                    </a:p>
                  </a:txBody>
                  <a:tcPr/>
                </a:tc>
                <a:tc>
                  <a:txBody>
                    <a:bodyPr/>
                    <a:lstStyle/>
                    <a:p>
                      <a:pPr algn="ctr"/>
                      <a:r>
                        <a:rPr lang="en-US" b="0" dirty="0"/>
                        <a:t>X</a:t>
                      </a:r>
                    </a:p>
                  </a:txBody>
                  <a:tcPr/>
                </a:tc>
                <a:extLst>
                  <a:ext uri="{0D108BD9-81ED-4DB2-BD59-A6C34878D82A}">
                    <a16:rowId xmlns:a16="http://schemas.microsoft.com/office/drawing/2014/main" val="1553782610"/>
                  </a:ext>
                </a:extLst>
              </a:tr>
              <a:tr h="354781">
                <a:tc>
                  <a:txBody>
                    <a:bodyPr/>
                    <a:lstStyle/>
                    <a:p>
                      <a:r>
                        <a:rPr lang="en-US"/>
                        <a:t>Communication</a:t>
                      </a:r>
                      <a:endParaRPr lang="en-US" b="1"/>
                    </a:p>
                  </a:txBody>
                  <a:tcPr/>
                </a:tc>
                <a:tc>
                  <a:txBody>
                    <a:bodyPr/>
                    <a:lstStyle/>
                    <a:p>
                      <a:pPr algn="ctr"/>
                      <a:r>
                        <a:rPr lang="en-US"/>
                        <a:t>X</a:t>
                      </a:r>
                      <a:endParaRPr lang="en-US" b="1"/>
                    </a:p>
                  </a:txBody>
                  <a:tcPr/>
                </a:tc>
                <a:tc>
                  <a:txBody>
                    <a:bodyPr/>
                    <a:lstStyle/>
                    <a:p>
                      <a:pPr algn="ctr"/>
                      <a:r>
                        <a:rPr lang="en-US"/>
                        <a:t>X</a:t>
                      </a:r>
                      <a:endParaRPr lang="en-US" b="1"/>
                    </a:p>
                  </a:txBody>
                  <a:tcPr/>
                </a:tc>
                <a:tc>
                  <a:txBody>
                    <a:bodyPr/>
                    <a:lstStyle/>
                    <a:p>
                      <a:pPr algn="ctr"/>
                      <a:r>
                        <a:rPr lang="en-US" b="0" dirty="0"/>
                        <a:t>X</a:t>
                      </a:r>
                    </a:p>
                  </a:txBody>
                  <a:tcPr/>
                </a:tc>
                <a:extLst>
                  <a:ext uri="{0D108BD9-81ED-4DB2-BD59-A6C34878D82A}">
                    <a16:rowId xmlns:a16="http://schemas.microsoft.com/office/drawing/2014/main" val="3189248576"/>
                  </a:ext>
                </a:extLst>
              </a:tr>
              <a:tr h="354781">
                <a:tc>
                  <a:txBody>
                    <a:bodyPr/>
                    <a:lstStyle/>
                    <a:p>
                      <a:r>
                        <a:rPr lang="en-US"/>
                        <a:t>Self care</a:t>
                      </a:r>
                      <a:endParaRPr lang="en-US" b="1"/>
                    </a:p>
                  </a:txBody>
                  <a:tcPr/>
                </a:tc>
                <a:tc>
                  <a:txBody>
                    <a:bodyPr/>
                    <a:lstStyle/>
                    <a:p>
                      <a:pPr algn="ctr"/>
                      <a:r>
                        <a:rPr lang="en-US"/>
                        <a:t>X</a:t>
                      </a:r>
                      <a:endParaRPr lang="en-US" b="1"/>
                    </a:p>
                  </a:txBody>
                  <a:tcPr/>
                </a:tc>
                <a:tc>
                  <a:txBody>
                    <a:bodyPr/>
                    <a:lstStyle/>
                    <a:p>
                      <a:pPr algn="ctr"/>
                      <a:r>
                        <a:rPr lang="en-US"/>
                        <a:t>X</a:t>
                      </a:r>
                      <a:endParaRPr lang="en-US" b="1"/>
                    </a:p>
                  </a:txBody>
                  <a:tcPr/>
                </a:tc>
                <a:tc>
                  <a:txBody>
                    <a:bodyPr/>
                    <a:lstStyle/>
                    <a:p>
                      <a:pPr algn="ctr"/>
                      <a:endParaRPr lang="en-US" b="0" dirty="0"/>
                    </a:p>
                  </a:txBody>
                  <a:tcPr/>
                </a:tc>
                <a:extLst>
                  <a:ext uri="{0D108BD9-81ED-4DB2-BD59-A6C34878D82A}">
                    <a16:rowId xmlns:a16="http://schemas.microsoft.com/office/drawing/2014/main" val="1183439191"/>
                  </a:ext>
                </a:extLst>
              </a:tr>
              <a:tr h="354781">
                <a:tc>
                  <a:txBody>
                    <a:bodyPr/>
                    <a:lstStyle/>
                    <a:p>
                      <a:r>
                        <a:rPr lang="en-US"/>
                        <a:t>Learning</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r>
                        <a:rPr lang="en-US" b="0" dirty="0"/>
                        <a:t>X</a:t>
                      </a:r>
                    </a:p>
                  </a:txBody>
                  <a:tcPr/>
                </a:tc>
                <a:extLst>
                  <a:ext uri="{0D108BD9-81ED-4DB2-BD59-A6C34878D82A}">
                    <a16:rowId xmlns:a16="http://schemas.microsoft.com/office/drawing/2014/main" val="2849286957"/>
                  </a:ext>
                </a:extLst>
              </a:tr>
              <a:tr h="354781">
                <a:tc>
                  <a:txBody>
                    <a:bodyPr/>
                    <a:lstStyle/>
                    <a:p>
                      <a:r>
                        <a:rPr lang="en-US"/>
                        <a:t>Controlling behavior</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r>
                        <a:rPr lang="en-US" b="0" dirty="0"/>
                        <a:t>X</a:t>
                      </a:r>
                    </a:p>
                  </a:txBody>
                  <a:tcPr/>
                </a:tc>
                <a:extLst>
                  <a:ext uri="{0D108BD9-81ED-4DB2-BD59-A6C34878D82A}">
                    <a16:rowId xmlns:a16="http://schemas.microsoft.com/office/drawing/2014/main" val="436029056"/>
                  </a:ext>
                </a:extLst>
              </a:tr>
              <a:tr h="354781">
                <a:tc>
                  <a:txBody>
                    <a:bodyPr/>
                    <a:lstStyle/>
                    <a:p>
                      <a:r>
                        <a:rPr lang="en-US"/>
                        <a:t>Remembering</a:t>
                      </a:r>
                      <a:endParaRPr lang="en-US" b="1"/>
                    </a:p>
                  </a:txBody>
                  <a:tcPr/>
                </a:tc>
                <a:tc rowSpan="2">
                  <a:txBody>
                    <a:bodyPr/>
                    <a:lstStyle/>
                    <a:p>
                      <a:pPr algn="ctr"/>
                      <a:endParaRPr lang="en-US"/>
                    </a:p>
                    <a:p>
                      <a:pPr algn="ctr"/>
                      <a:r>
                        <a:rPr lang="en-US"/>
                        <a:t>X</a:t>
                      </a:r>
                      <a:endParaRPr lang="en-US" b="1"/>
                    </a:p>
                  </a:txBody>
                  <a:tcPr/>
                </a:tc>
                <a:tc>
                  <a:txBody>
                    <a:bodyPr/>
                    <a:lstStyle/>
                    <a:p>
                      <a:pPr algn="ctr"/>
                      <a:r>
                        <a:rPr lang="en-US"/>
                        <a:t>X</a:t>
                      </a:r>
                      <a:endParaRPr lang="en-US" b="1"/>
                    </a:p>
                  </a:txBody>
                  <a:tcPr/>
                </a:tc>
                <a:tc>
                  <a:txBody>
                    <a:bodyPr/>
                    <a:lstStyle/>
                    <a:p>
                      <a:pPr algn="ctr"/>
                      <a:endParaRPr lang="en-US" b="0" dirty="0"/>
                    </a:p>
                  </a:txBody>
                  <a:tcPr/>
                </a:tc>
                <a:extLst>
                  <a:ext uri="{0D108BD9-81ED-4DB2-BD59-A6C34878D82A}">
                    <a16:rowId xmlns:a16="http://schemas.microsoft.com/office/drawing/2014/main" val="3140821905"/>
                  </a:ext>
                </a:extLst>
              </a:tr>
              <a:tr h="354781">
                <a:tc>
                  <a:txBody>
                    <a:bodyPr/>
                    <a:lstStyle/>
                    <a:p>
                      <a:r>
                        <a:rPr lang="en-US"/>
                        <a:t>Concentrating </a:t>
                      </a:r>
                      <a:endParaRPr lang="en-US" b="1"/>
                    </a:p>
                  </a:txBody>
                  <a:tcPr/>
                </a:tc>
                <a:tc vMerge="1">
                  <a:txBody>
                    <a:bodyPr/>
                    <a:lstStyle/>
                    <a:p>
                      <a:endParaRPr lang="en-US" b="1"/>
                    </a:p>
                  </a:txBody>
                  <a:tcPr/>
                </a:tc>
                <a:tc>
                  <a:txBody>
                    <a:bodyPr/>
                    <a:lstStyle/>
                    <a:p>
                      <a:pPr algn="ctr"/>
                      <a:r>
                        <a:rPr lang="en-US" dirty="0"/>
                        <a:t>X</a:t>
                      </a:r>
                      <a:endParaRPr lang="en-US" b="1" dirty="0"/>
                    </a:p>
                  </a:txBody>
                  <a:tcPr/>
                </a:tc>
                <a:tc>
                  <a:txBody>
                    <a:bodyPr/>
                    <a:lstStyle/>
                    <a:p>
                      <a:pPr algn="ctr"/>
                      <a:endParaRPr lang="en-US" b="0" dirty="0"/>
                    </a:p>
                  </a:txBody>
                  <a:tcPr/>
                </a:tc>
                <a:extLst>
                  <a:ext uri="{0D108BD9-81ED-4DB2-BD59-A6C34878D82A}">
                    <a16:rowId xmlns:a16="http://schemas.microsoft.com/office/drawing/2014/main" val="2494948219"/>
                  </a:ext>
                </a:extLst>
              </a:tr>
              <a:tr h="354781">
                <a:tc>
                  <a:txBody>
                    <a:bodyPr/>
                    <a:lstStyle/>
                    <a:p>
                      <a:r>
                        <a:rPr lang="en-US"/>
                        <a:t>Anxiety</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endParaRPr lang="en-US" b="0" dirty="0"/>
                    </a:p>
                  </a:txBody>
                  <a:tcPr/>
                </a:tc>
                <a:extLst>
                  <a:ext uri="{0D108BD9-81ED-4DB2-BD59-A6C34878D82A}">
                    <a16:rowId xmlns:a16="http://schemas.microsoft.com/office/drawing/2014/main" val="2899998556"/>
                  </a:ext>
                </a:extLst>
              </a:tr>
              <a:tr h="354781">
                <a:tc>
                  <a:txBody>
                    <a:bodyPr/>
                    <a:lstStyle/>
                    <a:p>
                      <a:r>
                        <a:rPr lang="en-US"/>
                        <a:t>Depression</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endParaRPr lang="en-US" b="0" dirty="0"/>
                    </a:p>
                  </a:txBody>
                  <a:tcPr/>
                </a:tc>
                <a:extLst>
                  <a:ext uri="{0D108BD9-81ED-4DB2-BD59-A6C34878D82A}">
                    <a16:rowId xmlns:a16="http://schemas.microsoft.com/office/drawing/2014/main" val="773725812"/>
                  </a:ext>
                </a:extLst>
              </a:tr>
              <a:tr h="354781">
                <a:tc>
                  <a:txBody>
                    <a:bodyPr/>
                    <a:lstStyle/>
                    <a:p>
                      <a:r>
                        <a:rPr lang="en-US"/>
                        <a:t>Making friends</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r>
                        <a:rPr lang="en-US" b="0" dirty="0"/>
                        <a:t>X Playing</a:t>
                      </a:r>
                    </a:p>
                  </a:txBody>
                  <a:tcPr/>
                </a:tc>
                <a:extLst>
                  <a:ext uri="{0D108BD9-81ED-4DB2-BD59-A6C34878D82A}">
                    <a16:rowId xmlns:a16="http://schemas.microsoft.com/office/drawing/2014/main" val="3621061131"/>
                  </a:ext>
                </a:extLst>
              </a:tr>
              <a:tr h="354781">
                <a:tc>
                  <a:txBody>
                    <a:bodyPr/>
                    <a:lstStyle/>
                    <a:p>
                      <a:r>
                        <a:rPr lang="en-US"/>
                        <a:t>Accepting change</a:t>
                      </a:r>
                      <a:endParaRPr lang="en-US" b="1"/>
                    </a:p>
                  </a:txBody>
                  <a:tcPr/>
                </a:tc>
                <a:tc>
                  <a:txBody>
                    <a:bodyPr/>
                    <a:lstStyle/>
                    <a:p>
                      <a:pPr algn="ctr"/>
                      <a:endParaRPr lang="en-US" b="1"/>
                    </a:p>
                  </a:txBody>
                  <a:tcPr/>
                </a:tc>
                <a:tc>
                  <a:txBody>
                    <a:bodyPr/>
                    <a:lstStyle/>
                    <a:p>
                      <a:pPr algn="ctr"/>
                      <a:r>
                        <a:rPr lang="en-US"/>
                        <a:t>X</a:t>
                      </a:r>
                      <a:endParaRPr lang="en-US" b="1"/>
                    </a:p>
                  </a:txBody>
                  <a:tcPr/>
                </a:tc>
                <a:tc>
                  <a:txBody>
                    <a:bodyPr/>
                    <a:lstStyle/>
                    <a:p>
                      <a:pPr algn="ctr"/>
                      <a:r>
                        <a:rPr lang="en-US" b="0" dirty="0"/>
                        <a:t>X Fine motor</a:t>
                      </a:r>
                    </a:p>
                  </a:txBody>
                  <a:tcPr/>
                </a:tc>
                <a:extLst>
                  <a:ext uri="{0D108BD9-81ED-4DB2-BD59-A6C34878D82A}">
                    <a16:rowId xmlns:a16="http://schemas.microsoft.com/office/drawing/2014/main" val="1131563715"/>
                  </a:ext>
                </a:extLst>
              </a:tr>
              <a:tr h="354781">
                <a:tc>
                  <a:txBody>
                    <a:bodyPr/>
                    <a:lstStyle/>
                    <a:p>
                      <a:r>
                        <a:rPr lang="en-US"/>
                        <a:t>Total number of domains</a:t>
                      </a:r>
                      <a:endParaRPr lang="en-US" b="1"/>
                    </a:p>
                  </a:txBody>
                  <a:tcPr/>
                </a:tc>
                <a:tc>
                  <a:txBody>
                    <a:bodyPr/>
                    <a:lstStyle/>
                    <a:p>
                      <a:pPr algn="ctr"/>
                      <a:r>
                        <a:rPr lang="en-US"/>
                        <a:t>6</a:t>
                      </a:r>
                      <a:endParaRPr lang="en-US" b="1"/>
                    </a:p>
                  </a:txBody>
                  <a:tcPr/>
                </a:tc>
                <a:tc>
                  <a:txBody>
                    <a:bodyPr/>
                    <a:lstStyle/>
                    <a:p>
                      <a:pPr algn="ctr"/>
                      <a:r>
                        <a:rPr lang="en-US" dirty="0"/>
                        <a:t>13</a:t>
                      </a:r>
                      <a:endParaRPr lang="en-US" b="1" dirty="0"/>
                    </a:p>
                  </a:txBody>
                  <a:tcPr/>
                </a:tc>
                <a:tc>
                  <a:txBody>
                    <a:bodyPr/>
                    <a:lstStyle/>
                    <a:p>
                      <a:pPr algn="ctr"/>
                      <a:r>
                        <a:rPr lang="en-US" b="0" dirty="0"/>
                        <a:t>8 </a:t>
                      </a:r>
                    </a:p>
                  </a:txBody>
                  <a:tcPr/>
                </a:tc>
                <a:extLst>
                  <a:ext uri="{0D108BD9-81ED-4DB2-BD59-A6C34878D82A}">
                    <a16:rowId xmlns:a16="http://schemas.microsoft.com/office/drawing/2014/main" val="3124287533"/>
                  </a:ext>
                </a:extLst>
              </a:tr>
            </a:tbl>
          </a:graphicData>
        </a:graphic>
      </p:graphicFrame>
      <p:sp>
        <p:nvSpPr>
          <p:cNvPr id="6" name="Slide Number Placeholder 5">
            <a:extLst>
              <a:ext uri="{FF2B5EF4-FFF2-40B4-BE49-F238E27FC236}">
                <a16:creationId xmlns:a16="http://schemas.microsoft.com/office/drawing/2014/main" id="{DB51FB14-6D8C-428C-B301-62726533C77D}"/>
              </a:ext>
            </a:extLst>
          </p:cNvPr>
          <p:cNvSpPr>
            <a:spLocks noGrp="1"/>
          </p:cNvSpPr>
          <p:nvPr>
            <p:ph type="sldNum" sz="quarter" idx="4294967295"/>
          </p:nvPr>
        </p:nvSpPr>
        <p:spPr/>
        <p:txBody>
          <a:bodyPr/>
          <a:lstStyle/>
          <a:p>
            <a:fld id="{C3FDE51E-0052-334C-A4B2-C567FE9F326F}" type="slidenum">
              <a:rPr lang="en-US" smtClean="0"/>
              <a:t>159</a:t>
            </a:fld>
            <a:endParaRPr lang="en-US"/>
          </a:p>
        </p:txBody>
      </p:sp>
      <p:sp>
        <p:nvSpPr>
          <p:cNvPr id="3" name="Date Placeholder 2">
            <a:extLst>
              <a:ext uri="{FF2B5EF4-FFF2-40B4-BE49-F238E27FC236}">
                <a16:creationId xmlns:a16="http://schemas.microsoft.com/office/drawing/2014/main" id="{B47C3118-6D1C-4CD8-9AB0-7449F3E890FA}"/>
              </a:ext>
            </a:extLst>
          </p:cNvPr>
          <p:cNvSpPr>
            <a:spLocks noGrp="1"/>
          </p:cNvSpPr>
          <p:nvPr>
            <p:ph type="dt" sz="half" idx="4294967295"/>
          </p:nvPr>
        </p:nvSpPr>
        <p:spPr/>
        <p:txBody>
          <a:bodyPr/>
          <a:lstStyle/>
          <a:p>
            <a:r>
              <a:rPr lang="en-US"/>
              <a:t>8/18/2020</a:t>
            </a:r>
          </a:p>
        </p:txBody>
      </p:sp>
      <p:sp>
        <p:nvSpPr>
          <p:cNvPr id="4" name="Footer Placeholder 3">
            <a:extLst>
              <a:ext uri="{FF2B5EF4-FFF2-40B4-BE49-F238E27FC236}">
                <a16:creationId xmlns:a16="http://schemas.microsoft.com/office/drawing/2014/main" id="{6B6405CB-1D8E-4F90-A0AC-783B6EF90C7A}"/>
              </a:ext>
            </a:extLst>
          </p:cNvPr>
          <p:cNvSpPr>
            <a:spLocks noGrp="1"/>
          </p:cNvSpPr>
          <p:nvPr>
            <p:ph type="ftr" sz="quarter" idx="4294967295"/>
          </p:nvPr>
        </p:nvSpPr>
        <p:spPr/>
        <p:txBody>
          <a:bodyPr/>
          <a:lstStyle/>
          <a:p>
            <a:r>
              <a:rPr lang="en-US"/>
              <a:t>Capacity Building for Administering Washington Group Questions</a:t>
            </a:r>
          </a:p>
        </p:txBody>
      </p:sp>
    </p:spTree>
    <p:extLst>
      <p:ext uri="{BB962C8B-B14F-4D97-AF65-F5344CB8AC3E}">
        <p14:creationId xmlns:p14="http://schemas.microsoft.com/office/powerpoint/2010/main" val="293630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4" name="Platshållare för datum 3"/>
          <p:cNvSpPr>
            <a:spLocks noGrp="1"/>
          </p:cNvSpPr>
          <p:nvPr>
            <p:ph type="dt" sz="half" idx="10"/>
          </p:nvPr>
        </p:nvSpPr>
        <p:spPr/>
        <p:txBody>
          <a:bodyPr/>
          <a:lstStyle/>
          <a:p>
            <a:r>
              <a:rPr lang="en-US"/>
              <a:t>June 2021</a:t>
            </a:r>
            <a:endParaRPr lang="en-US" dirty="0"/>
          </a:p>
        </p:txBody>
      </p:sp>
      <p:sp>
        <p:nvSpPr>
          <p:cNvPr id="5" name="Platshållare för sidfot 4"/>
          <p:cNvSpPr>
            <a:spLocks noGrp="1"/>
          </p:cNvSpPr>
          <p:nvPr>
            <p:ph type="ftr" sz="quarter" idx="11"/>
          </p:nvPr>
        </p:nvSpPr>
        <p:spPr/>
        <p:txBody>
          <a:bodyPr/>
          <a:lstStyle/>
          <a:p>
            <a:r>
              <a:rPr lang="en-US"/>
              <a:t>COVID-19 Survey / Disability study</a:t>
            </a:r>
          </a:p>
        </p:txBody>
      </p:sp>
      <p:sp>
        <p:nvSpPr>
          <p:cNvPr id="6" name="Platshållare för bildnummer 5"/>
          <p:cNvSpPr>
            <a:spLocks noGrp="1"/>
          </p:cNvSpPr>
          <p:nvPr>
            <p:ph type="sldNum" sz="quarter" idx="12"/>
          </p:nvPr>
        </p:nvSpPr>
        <p:spPr/>
        <p:txBody>
          <a:bodyPr/>
          <a:lstStyle/>
          <a:p>
            <a:fld id="{C3FDE51E-0052-334C-A4B2-C567FE9F326F}" type="slidenum">
              <a:rPr lang="en-US" smtClean="0"/>
              <a:t>16</a:t>
            </a:fld>
            <a:endParaRPr lang="en-US"/>
          </a:p>
        </p:txBody>
      </p:sp>
      <p:sp>
        <p:nvSpPr>
          <p:cNvPr id="7" name="Platshållare för text 6"/>
          <p:cNvSpPr>
            <a:spLocks noGrp="1"/>
          </p:cNvSpPr>
          <p:nvPr>
            <p:ph type="body" sz="quarter" idx="13"/>
          </p:nvPr>
        </p:nvSpPr>
        <p:spPr/>
        <p:txBody>
          <a:bodyPr/>
          <a:lstStyle/>
          <a:p>
            <a:endParaRPr lang="sv-SE" dirty="0"/>
          </a:p>
        </p:txBody>
      </p:sp>
      <p:sp>
        <p:nvSpPr>
          <p:cNvPr id="8" name="Rektangel 7"/>
          <p:cNvSpPr/>
          <p:nvPr/>
        </p:nvSpPr>
        <p:spPr>
          <a:xfrm>
            <a:off x="581275" y="1587529"/>
            <a:ext cx="8244408" cy="2339102"/>
          </a:xfrm>
          <a:prstGeom prst="rect">
            <a:avLst/>
          </a:prstGeom>
        </p:spPr>
        <p:txBody>
          <a:bodyPr wrap="square">
            <a:spAutoFit/>
          </a:bodyPr>
          <a:lstStyle/>
          <a:p>
            <a:r>
              <a:rPr lang="en-US" sz="1600" b="1" dirty="0">
                <a:solidFill>
                  <a:schemeClr val="tx2"/>
                </a:solidFill>
                <a:latin typeface="Gill Sans Infant Std"/>
                <a:cs typeface="Gill Sans Infant Std"/>
              </a:rPr>
              <a:t>Our systems to support this commitment </a:t>
            </a:r>
          </a:p>
          <a:p>
            <a:pPr marL="285750" indent="-285750">
              <a:buFont typeface="Arial" panose="020B0604020202020204" pitchFamily="34" charset="0"/>
              <a:buChar char="•"/>
            </a:pPr>
            <a:r>
              <a:rPr lang="en-US" sz="1600" dirty="0">
                <a:latin typeface="Gill Sans Infant Std"/>
                <a:cs typeface="Gill Sans Infant Std"/>
              </a:rPr>
              <a:t>Disability Policy and DEI policy </a:t>
            </a:r>
          </a:p>
          <a:p>
            <a:pPr marL="285750" indent="-285750">
              <a:buFont typeface="Arial" panose="020B0604020202020204" pitchFamily="34" charset="0"/>
              <a:buChar char="•"/>
            </a:pPr>
            <a:r>
              <a:rPr lang="en-US" sz="1600" dirty="0">
                <a:latin typeface="Gill Sans Infant Std"/>
                <a:cs typeface="Gill Sans Infant Std"/>
              </a:rPr>
              <a:t>DEI Manager and Disability team focal point </a:t>
            </a:r>
          </a:p>
          <a:p>
            <a:pPr marL="285750" indent="-285750">
              <a:buFont typeface="Arial" panose="020B0604020202020204" pitchFamily="34" charset="0"/>
              <a:buChar char="•"/>
            </a:pPr>
            <a:r>
              <a:rPr lang="en-US" sz="1600" dirty="0">
                <a:latin typeface="Gill Sans Infant Std"/>
                <a:cs typeface="Gill Sans Infant Std"/>
              </a:rPr>
              <a:t>Trainings to recruiting managers</a:t>
            </a:r>
          </a:p>
          <a:p>
            <a:pPr marL="285750" indent="-285750">
              <a:buFont typeface="Arial" panose="020B0604020202020204" pitchFamily="34" charset="0"/>
              <a:buChar char="•"/>
            </a:pPr>
            <a:r>
              <a:rPr lang="en-US" sz="1600" dirty="0">
                <a:latin typeface="Gill Sans Infant Std"/>
                <a:cs typeface="Gill Sans Infant Std"/>
              </a:rPr>
              <a:t>Possible DI HR Schemes </a:t>
            </a:r>
          </a:p>
          <a:p>
            <a:pPr marL="285750" indent="-285750">
              <a:buFont typeface="Arial" panose="020B0604020202020204" pitchFamily="34" charset="0"/>
              <a:buChar char="•"/>
            </a:pPr>
            <a:r>
              <a:rPr lang="en-US" sz="1600" dirty="0">
                <a:latin typeface="Gill Sans Infant Std"/>
                <a:cs typeface="Gill Sans Infant Std"/>
              </a:rPr>
              <a:t>Equity and diversity data </a:t>
            </a:r>
          </a:p>
          <a:p>
            <a:pPr marL="285750" indent="-285750">
              <a:buFont typeface="Arial" panose="020B0604020202020204" pitchFamily="34" charset="0"/>
              <a:buChar char="•"/>
            </a:pPr>
            <a:r>
              <a:rPr lang="en-US" sz="1600" dirty="0">
                <a:latin typeface="Gill Sans Infant Std"/>
                <a:cs typeface="Gill Sans Infant Std"/>
              </a:rPr>
              <a:t>Disability Employee Forum/ group </a:t>
            </a:r>
          </a:p>
          <a:p>
            <a:pPr marL="285750" indent="-285750">
              <a:buFont typeface="Arial" panose="020B0604020202020204" pitchFamily="34" charset="0"/>
              <a:buChar char="•"/>
            </a:pPr>
            <a:endParaRPr lang="en-US" sz="1600" dirty="0">
              <a:latin typeface="Gill Sans Infant Std"/>
              <a:cs typeface="Gill Sans Infant Std"/>
            </a:endParaRPr>
          </a:p>
          <a:p>
            <a:pPr marL="285750" indent="-285750">
              <a:buFont typeface="Arial" panose="020B0604020202020204" pitchFamily="34" charset="0"/>
              <a:buChar char="•"/>
            </a:pPr>
            <a:endParaRPr lang="en-US" dirty="0"/>
          </a:p>
        </p:txBody>
      </p:sp>
      <p:pic>
        <p:nvPicPr>
          <p:cNvPr id="9" name="Bildobjekt 8"/>
          <p:cNvPicPr>
            <a:picLocks noChangeAspect="1"/>
          </p:cNvPicPr>
          <p:nvPr/>
        </p:nvPicPr>
        <p:blipFill>
          <a:blip r:embed="rId2"/>
          <a:stretch>
            <a:fillRect/>
          </a:stretch>
        </p:blipFill>
        <p:spPr>
          <a:xfrm>
            <a:off x="5141152" y="4326335"/>
            <a:ext cx="3662881" cy="2114684"/>
          </a:xfrm>
          <a:prstGeom prst="rect">
            <a:avLst/>
          </a:prstGeom>
        </p:spPr>
      </p:pic>
      <p:pic>
        <p:nvPicPr>
          <p:cNvPr id="10" name="Bildobjekt 9"/>
          <p:cNvPicPr>
            <a:picLocks noChangeAspect="1"/>
          </p:cNvPicPr>
          <p:nvPr/>
        </p:nvPicPr>
        <p:blipFill rotWithShape="1">
          <a:blip r:embed="rId3"/>
          <a:srcRect t="14801"/>
          <a:stretch/>
        </p:blipFill>
        <p:spPr>
          <a:xfrm>
            <a:off x="293941" y="3963400"/>
            <a:ext cx="4240025" cy="1959227"/>
          </a:xfrm>
          <a:prstGeom prst="rect">
            <a:avLst/>
          </a:prstGeom>
        </p:spPr>
      </p:pic>
      <p:pic>
        <p:nvPicPr>
          <p:cNvPr id="12" name="Bildobjekt 11"/>
          <p:cNvPicPr>
            <a:picLocks noChangeAspect="1"/>
          </p:cNvPicPr>
          <p:nvPr/>
        </p:nvPicPr>
        <p:blipFill>
          <a:blip r:embed="rId4"/>
          <a:stretch>
            <a:fillRect/>
          </a:stretch>
        </p:blipFill>
        <p:spPr>
          <a:xfrm>
            <a:off x="6260826" y="1313519"/>
            <a:ext cx="2001016" cy="2887121"/>
          </a:xfrm>
          <a:prstGeom prst="rect">
            <a:avLst/>
          </a:prstGeom>
        </p:spPr>
      </p:pic>
    </p:spTree>
    <p:extLst>
      <p:ext uri="{BB962C8B-B14F-4D97-AF65-F5344CB8AC3E}">
        <p14:creationId xmlns:p14="http://schemas.microsoft.com/office/powerpoint/2010/main" val="20412158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C2CB-BEB4-4B8B-B01E-2621A01764C0}"/>
              </a:ext>
            </a:extLst>
          </p:cNvPr>
          <p:cNvSpPr>
            <a:spLocks noGrp="1"/>
          </p:cNvSpPr>
          <p:nvPr>
            <p:ph type="title"/>
          </p:nvPr>
        </p:nvSpPr>
        <p:spPr/>
        <p:txBody>
          <a:bodyPr>
            <a:normAutofit/>
          </a:bodyPr>
          <a:lstStyle/>
          <a:p>
            <a:r>
              <a:rPr lang="en-US" sz="2000" dirty="0">
                <a:solidFill>
                  <a:srgbClr val="0070C0"/>
                </a:solidFill>
              </a:rPr>
              <a:t>2.2 The Washington Group Short Set (WGSS)</a:t>
            </a:r>
          </a:p>
        </p:txBody>
      </p:sp>
      <p:sp>
        <p:nvSpPr>
          <p:cNvPr id="4" name="Date Placeholder 3">
            <a:extLst>
              <a:ext uri="{FF2B5EF4-FFF2-40B4-BE49-F238E27FC236}">
                <a16:creationId xmlns:a16="http://schemas.microsoft.com/office/drawing/2014/main" id="{7E3FD5F2-2721-4D47-B862-7488CB80772E}"/>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1155ED01-8925-4483-BFAE-DE62B27C92AD}"/>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6B5DE8BF-C802-417A-9701-22B0081BBB28}"/>
              </a:ext>
            </a:extLst>
          </p:cNvPr>
          <p:cNvSpPr>
            <a:spLocks noGrp="1"/>
          </p:cNvSpPr>
          <p:nvPr>
            <p:ph type="sldNum" sz="quarter" idx="4294967295"/>
          </p:nvPr>
        </p:nvSpPr>
        <p:spPr/>
        <p:txBody>
          <a:bodyPr/>
          <a:lstStyle/>
          <a:p>
            <a:fld id="{C3FDE51E-0052-334C-A4B2-C567FE9F326F}" type="slidenum">
              <a:rPr lang="en-US" smtClean="0"/>
              <a:t>160</a:t>
            </a:fld>
            <a:endParaRPr lang="en-US"/>
          </a:p>
        </p:txBody>
      </p:sp>
      <p:sp>
        <p:nvSpPr>
          <p:cNvPr id="7" name="Text Placeholder 6">
            <a:extLst>
              <a:ext uri="{FF2B5EF4-FFF2-40B4-BE49-F238E27FC236}">
                <a16:creationId xmlns:a16="http://schemas.microsoft.com/office/drawing/2014/main" id="{428360F7-D535-4DF1-B280-DEE62EA487B0}"/>
              </a:ext>
            </a:extLst>
          </p:cNvPr>
          <p:cNvSpPr>
            <a:spLocks noGrp="1"/>
          </p:cNvSpPr>
          <p:nvPr>
            <p:ph type="body" sz="quarter" idx="13"/>
          </p:nvPr>
        </p:nvSpPr>
        <p:spPr/>
        <p:txBody>
          <a:bodyPr/>
          <a:lstStyle/>
          <a:p>
            <a:r>
              <a:rPr lang="en-US"/>
              <a:t>It has six questions</a:t>
            </a:r>
          </a:p>
        </p:txBody>
      </p:sp>
      <p:pic>
        <p:nvPicPr>
          <p:cNvPr id="8" name="Content Placeholder 7">
            <a:extLst>
              <a:ext uri="{FF2B5EF4-FFF2-40B4-BE49-F238E27FC236}">
                <a16:creationId xmlns:a16="http://schemas.microsoft.com/office/drawing/2014/main" id="{E8507E7E-082B-48F5-BFFE-A15DFA4649E9}"/>
              </a:ext>
            </a:extLst>
          </p:cNvPr>
          <p:cNvPicPr>
            <a:picLocks noGrp="1"/>
          </p:cNvPicPr>
          <p:nvPr>
            <p:ph idx="1"/>
          </p:nvPr>
        </p:nvPicPr>
        <p:blipFill>
          <a:blip r:embed="rId2"/>
          <a:stretch>
            <a:fillRect/>
          </a:stretch>
        </p:blipFill>
        <p:spPr>
          <a:xfrm>
            <a:off x="1122218" y="1571742"/>
            <a:ext cx="6908091" cy="4510035"/>
          </a:xfrm>
          <a:prstGeom prst="rect">
            <a:avLst/>
          </a:prstGeom>
        </p:spPr>
      </p:pic>
    </p:spTree>
    <p:extLst>
      <p:ext uri="{BB962C8B-B14F-4D97-AF65-F5344CB8AC3E}">
        <p14:creationId xmlns:p14="http://schemas.microsoft.com/office/powerpoint/2010/main" val="27918084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46E6-1DD8-4F0D-9BCC-B056F86483E6}"/>
              </a:ext>
            </a:extLst>
          </p:cNvPr>
          <p:cNvSpPr>
            <a:spLocks noGrp="1"/>
          </p:cNvSpPr>
          <p:nvPr>
            <p:ph type="title"/>
          </p:nvPr>
        </p:nvSpPr>
        <p:spPr/>
        <p:txBody>
          <a:bodyPr/>
          <a:lstStyle/>
          <a:p>
            <a:endParaRPr lang="en-US" dirty="0">
              <a:solidFill>
                <a:srgbClr val="0070C0"/>
              </a:solidFill>
            </a:endParaRPr>
          </a:p>
        </p:txBody>
      </p:sp>
      <p:sp>
        <p:nvSpPr>
          <p:cNvPr id="3" name="Content Placeholder 2">
            <a:extLst>
              <a:ext uri="{FF2B5EF4-FFF2-40B4-BE49-F238E27FC236}">
                <a16:creationId xmlns:a16="http://schemas.microsoft.com/office/drawing/2014/main" id="{33F014D1-405F-4261-BC90-887E2B0DBB68}"/>
              </a:ext>
            </a:extLst>
          </p:cNvPr>
          <p:cNvSpPr>
            <a:spLocks noGrp="1"/>
          </p:cNvSpPr>
          <p:nvPr>
            <p:ph idx="1"/>
          </p:nvPr>
        </p:nvSpPr>
        <p:spPr>
          <a:xfrm>
            <a:off x="431147" y="1296955"/>
            <a:ext cx="8276127" cy="5010183"/>
          </a:xfrm>
        </p:spPr>
        <p:txBody>
          <a:bodyPr/>
          <a:lstStyle/>
          <a:p>
            <a:pPr marL="342900" indent="-342900">
              <a:buAutoNum type="arabicPeriod"/>
            </a:pPr>
            <a:r>
              <a:rPr lang="en-US" sz="1600" dirty="0">
                <a:solidFill>
                  <a:schemeClr val="tx1"/>
                </a:solidFill>
              </a:rPr>
              <a:t>How long does it take to answer the WGSS questions?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On average it takes between 2 and 3 minutes to ask the questions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enumerators on average perceived the asking of the questions to take 7 minutes or longer</a:t>
            </a:r>
          </a:p>
          <a:p>
            <a:endParaRPr lang="en-US" sz="1600" dirty="0">
              <a:solidFill>
                <a:schemeClr val="tx1"/>
              </a:solidFill>
            </a:endParaRPr>
          </a:p>
          <a:p>
            <a:endParaRPr lang="en-US" sz="1600" dirty="0">
              <a:solidFill>
                <a:schemeClr val="tx1"/>
              </a:solidFill>
            </a:endParaRPr>
          </a:p>
          <a:p>
            <a:pPr marL="342900" indent="-342900">
              <a:buAutoNum type="arabicPeriod" startAt="2"/>
            </a:pPr>
            <a:r>
              <a:rPr lang="en-US" sz="1600" dirty="0">
                <a:solidFill>
                  <a:schemeClr val="tx1"/>
                </a:solidFill>
              </a:rPr>
              <a:t>What percentage of respondents do you think felt comfortable or extremely comfortable being asked the questions?</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findings show that persons with disabilities felt more comfortable (100%) compared to persons without disabilities (94%)</a:t>
            </a:r>
          </a:p>
          <a:p>
            <a:endParaRPr lang="en-US" sz="1600" dirty="0">
              <a:solidFill>
                <a:schemeClr val="tx1"/>
              </a:solidFill>
            </a:endParaRPr>
          </a:p>
          <a:p>
            <a:endParaRPr lang="en-US" dirty="0"/>
          </a:p>
        </p:txBody>
      </p:sp>
      <p:sp>
        <p:nvSpPr>
          <p:cNvPr id="4" name="Date Placeholder 3">
            <a:extLst>
              <a:ext uri="{FF2B5EF4-FFF2-40B4-BE49-F238E27FC236}">
                <a16:creationId xmlns:a16="http://schemas.microsoft.com/office/drawing/2014/main" id="{064FF659-6C27-4141-BECA-36706A79D04C}"/>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892EAF43-14AB-4BAA-A026-B42208CF25DF}"/>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3DDDAD90-1695-4E89-B183-C3678E23A0B8}"/>
              </a:ext>
            </a:extLst>
          </p:cNvPr>
          <p:cNvSpPr>
            <a:spLocks noGrp="1"/>
          </p:cNvSpPr>
          <p:nvPr>
            <p:ph type="sldNum" sz="quarter" idx="4294967295"/>
          </p:nvPr>
        </p:nvSpPr>
        <p:spPr/>
        <p:txBody>
          <a:bodyPr/>
          <a:lstStyle/>
          <a:p>
            <a:fld id="{C3FDE51E-0052-334C-A4B2-C567FE9F326F}" type="slidenum">
              <a:rPr lang="en-US" smtClean="0"/>
              <a:t>161</a:t>
            </a:fld>
            <a:endParaRPr lang="en-US"/>
          </a:p>
        </p:txBody>
      </p:sp>
      <p:sp>
        <p:nvSpPr>
          <p:cNvPr id="7" name="Text Placeholder 6">
            <a:extLst>
              <a:ext uri="{FF2B5EF4-FFF2-40B4-BE49-F238E27FC236}">
                <a16:creationId xmlns:a16="http://schemas.microsoft.com/office/drawing/2014/main" id="{AB6EE34B-A3BF-4DD9-BE96-C046D242975D}"/>
              </a:ext>
            </a:extLst>
          </p:cNvPr>
          <p:cNvSpPr>
            <a:spLocks noGrp="1"/>
          </p:cNvSpPr>
          <p:nvPr>
            <p:ph type="body" sz="quarter" idx="13"/>
          </p:nvPr>
        </p:nvSpPr>
        <p:spPr/>
        <p:txBody>
          <a:bodyPr/>
          <a:lstStyle/>
          <a:p>
            <a:r>
              <a:rPr lang="en-US" sz="2000"/>
              <a:t>Based on findings from action research done by Humanity &amp; Inclusion</a:t>
            </a:r>
          </a:p>
        </p:txBody>
      </p:sp>
    </p:spTree>
    <p:extLst>
      <p:ext uri="{BB962C8B-B14F-4D97-AF65-F5344CB8AC3E}">
        <p14:creationId xmlns:p14="http://schemas.microsoft.com/office/powerpoint/2010/main" val="34472483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DB59-6A36-493A-9D34-DD53B3A660A0}"/>
              </a:ext>
            </a:extLst>
          </p:cNvPr>
          <p:cNvSpPr>
            <a:spLocks noGrp="1"/>
          </p:cNvSpPr>
          <p:nvPr>
            <p:ph type="title"/>
          </p:nvPr>
        </p:nvSpPr>
        <p:spPr/>
        <p:txBody>
          <a:bodyPr>
            <a:normAutofit/>
          </a:bodyPr>
          <a:lstStyle/>
          <a:p>
            <a:r>
              <a:rPr lang="en-US" sz="1800">
                <a:solidFill>
                  <a:srgbClr val="0070C0"/>
                </a:solidFill>
              </a:rPr>
              <a:t>Answer to exercise questions (Cont’d)</a:t>
            </a:r>
          </a:p>
        </p:txBody>
      </p:sp>
      <p:sp>
        <p:nvSpPr>
          <p:cNvPr id="3" name="Content Placeholder 2">
            <a:extLst>
              <a:ext uri="{FF2B5EF4-FFF2-40B4-BE49-F238E27FC236}">
                <a16:creationId xmlns:a16="http://schemas.microsoft.com/office/drawing/2014/main" id="{8A879077-C743-4173-8B2A-9744164845BA}"/>
              </a:ext>
            </a:extLst>
          </p:cNvPr>
          <p:cNvSpPr>
            <a:spLocks noGrp="1"/>
          </p:cNvSpPr>
          <p:nvPr>
            <p:ph idx="1"/>
          </p:nvPr>
        </p:nvSpPr>
        <p:spPr/>
        <p:txBody>
          <a:bodyPr/>
          <a:lstStyle/>
          <a:p>
            <a:r>
              <a:rPr lang="en-US">
                <a:solidFill>
                  <a:schemeClr val="tx1"/>
                </a:solidFill>
              </a:rPr>
              <a:t>3.  What percentage of enumerators did not ask the questions correctly?</a:t>
            </a:r>
          </a:p>
          <a:p>
            <a:endParaRPr lang="en-US">
              <a:solidFill>
                <a:schemeClr val="tx1"/>
              </a:solidFill>
            </a:endParaRPr>
          </a:p>
          <a:p>
            <a:pPr marL="285750" indent="-285750">
              <a:buFont typeface="Arial" panose="020B0604020202020204" pitchFamily="34" charset="0"/>
              <a:buChar char="•"/>
            </a:pPr>
            <a:r>
              <a:rPr lang="en-US">
                <a:solidFill>
                  <a:schemeClr val="tx1"/>
                </a:solidFill>
              </a:rPr>
              <a:t>During the action-research only 7% of enumerators asked the question partly or incorrectly</a:t>
            </a:r>
          </a:p>
          <a:p>
            <a:endParaRPr lang="en-US">
              <a:solidFill>
                <a:schemeClr val="tx1"/>
              </a:solidFill>
            </a:endParaRPr>
          </a:p>
          <a:p>
            <a:pPr marL="285750" indent="-285750">
              <a:buFont typeface="Arial" panose="020B0604020202020204" pitchFamily="34" charset="0"/>
              <a:buChar char="•"/>
            </a:pPr>
            <a:r>
              <a:rPr lang="en-US">
                <a:solidFill>
                  <a:schemeClr val="tx1"/>
                </a:solidFill>
              </a:rPr>
              <a:t>The questions with the most difficulty were question 1 and 4</a:t>
            </a:r>
          </a:p>
          <a:p>
            <a:endParaRPr lang="en-US">
              <a:solidFill>
                <a:schemeClr val="tx1"/>
              </a:solidFill>
            </a:endParaRPr>
          </a:p>
          <a:p>
            <a:pPr marL="285750" indent="-285750">
              <a:buFont typeface="Arial" panose="020B0604020202020204" pitchFamily="34" charset="0"/>
              <a:buChar char="•"/>
            </a:pPr>
            <a:r>
              <a:rPr lang="en-US">
                <a:solidFill>
                  <a:schemeClr val="tx1"/>
                </a:solidFill>
              </a:rPr>
              <a:t>WGQs are mostly well received by respondents</a:t>
            </a:r>
          </a:p>
          <a:p>
            <a:endParaRPr lang="en-US">
              <a:solidFill>
                <a:schemeClr val="tx1"/>
              </a:solidFill>
            </a:endParaRPr>
          </a:p>
          <a:p>
            <a:pPr marL="285750" indent="-285750">
              <a:buFont typeface="Arial" panose="020B0604020202020204" pitchFamily="34" charset="0"/>
              <a:buChar char="•"/>
            </a:pPr>
            <a:r>
              <a:rPr lang="en-US">
                <a:solidFill>
                  <a:schemeClr val="tx1"/>
                </a:solidFill>
              </a:rPr>
              <a:t>They are not difficult to ask</a:t>
            </a:r>
          </a:p>
          <a:p>
            <a:endParaRPr lang="en-US"/>
          </a:p>
        </p:txBody>
      </p:sp>
      <p:sp>
        <p:nvSpPr>
          <p:cNvPr id="4" name="Date Placeholder 3">
            <a:extLst>
              <a:ext uri="{FF2B5EF4-FFF2-40B4-BE49-F238E27FC236}">
                <a16:creationId xmlns:a16="http://schemas.microsoft.com/office/drawing/2014/main" id="{0E78CC2A-B8B6-4BC8-87CD-BF90B1E3E077}"/>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077649BC-9DE6-4B5F-B06F-1A15D3CBFC0D}"/>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F9A4C0D7-6CD9-479D-8264-87BAE5D49300}"/>
              </a:ext>
            </a:extLst>
          </p:cNvPr>
          <p:cNvSpPr>
            <a:spLocks noGrp="1"/>
          </p:cNvSpPr>
          <p:nvPr>
            <p:ph type="sldNum" sz="quarter" idx="4294967295"/>
          </p:nvPr>
        </p:nvSpPr>
        <p:spPr/>
        <p:txBody>
          <a:bodyPr/>
          <a:lstStyle/>
          <a:p>
            <a:fld id="{C3FDE51E-0052-334C-A4B2-C567FE9F326F}" type="slidenum">
              <a:rPr lang="en-US" smtClean="0"/>
              <a:t>162</a:t>
            </a:fld>
            <a:endParaRPr lang="en-US"/>
          </a:p>
        </p:txBody>
      </p:sp>
      <p:sp>
        <p:nvSpPr>
          <p:cNvPr id="7" name="Text Placeholder 6">
            <a:extLst>
              <a:ext uri="{FF2B5EF4-FFF2-40B4-BE49-F238E27FC236}">
                <a16:creationId xmlns:a16="http://schemas.microsoft.com/office/drawing/2014/main" id="{0AE26064-6B96-41AD-8F6F-76003D4CD41C}"/>
              </a:ext>
            </a:extLst>
          </p:cNvPr>
          <p:cNvSpPr>
            <a:spLocks noGrp="1"/>
          </p:cNvSpPr>
          <p:nvPr>
            <p:ph type="body" sz="quarter" idx="13"/>
          </p:nvPr>
        </p:nvSpPr>
        <p:spPr/>
        <p:txBody>
          <a:bodyPr/>
          <a:lstStyle/>
          <a:p>
            <a:r>
              <a:rPr lang="en-US" sz="1600"/>
              <a:t>Based on findings from action research done by Humanity &amp; Inclusion</a:t>
            </a:r>
          </a:p>
          <a:p>
            <a:endParaRPr lang="en-US"/>
          </a:p>
        </p:txBody>
      </p:sp>
    </p:spTree>
    <p:extLst>
      <p:ext uri="{BB962C8B-B14F-4D97-AF65-F5344CB8AC3E}">
        <p14:creationId xmlns:p14="http://schemas.microsoft.com/office/powerpoint/2010/main" val="40543700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DF4C-FE32-481B-B5A7-C677C72F722B}"/>
              </a:ext>
            </a:extLst>
          </p:cNvPr>
          <p:cNvSpPr>
            <a:spLocks noGrp="1"/>
          </p:cNvSpPr>
          <p:nvPr>
            <p:ph type="title"/>
          </p:nvPr>
        </p:nvSpPr>
        <p:spPr/>
        <p:txBody>
          <a:bodyPr>
            <a:normAutofit/>
          </a:bodyPr>
          <a:lstStyle/>
          <a:p>
            <a:r>
              <a:rPr lang="en-US" sz="2000">
                <a:solidFill>
                  <a:srgbClr val="0070C0"/>
                </a:solidFill>
              </a:rPr>
              <a:t>When is WGSS tool appropriate</a:t>
            </a:r>
          </a:p>
        </p:txBody>
      </p:sp>
      <p:sp>
        <p:nvSpPr>
          <p:cNvPr id="3" name="Content Placeholder 2">
            <a:extLst>
              <a:ext uri="{FF2B5EF4-FFF2-40B4-BE49-F238E27FC236}">
                <a16:creationId xmlns:a16="http://schemas.microsoft.com/office/drawing/2014/main" id="{5D99BD3D-1E29-4AED-8548-E67778FEB384}"/>
              </a:ext>
            </a:extLst>
          </p:cNvPr>
          <p:cNvSpPr>
            <a:spLocks noGrp="1"/>
          </p:cNvSpPr>
          <p:nvPr>
            <p:ph idx="1"/>
          </p:nvPr>
        </p:nvSpPr>
        <p:spPr>
          <a:xfrm>
            <a:off x="431147" y="1296955"/>
            <a:ext cx="8276127" cy="5010183"/>
          </a:xfrm>
        </p:spPr>
        <p:txBody>
          <a:bodyPr/>
          <a:lstStyle/>
          <a:p>
            <a:pPr marL="285750" lvl="0" indent="-285750">
              <a:buFont typeface="Arial" panose="020B0604020202020204" pitchFamily="34" charset="0"/>
              <a:buChar char="•"/>
            </a:pPr>
            <a:r>
              <a:rPr lang="en-US" sz="1600" dirty="0">
                <a:solidFill>
                  <a:srgbClr val="7030A0"/>
                </a:solidFill>
              </a:rPr>
              <a:t>To be used when data about adults’ disability status is collected by directly asking the adult respondent (</a:t>
            </a:r>
            <a:r>
              <a:rPr lang="en-US" sz="1600" u="sng" dirty="0">
                <a:solidFill>
                  <a:schemeClr val="accent5">
                    <a:lumMod val="75000"/>
                  </a:schemeClr>
                </a:solidFill>
              </a:rPr>
              <a:t>this is how it is to be used in the Afghanistan study</a:t>
            </a:r>
            <a:r>
              <a:rPr lang="en-US" sz="1600" dirty="0">
                <a:solidFill>
                  <a:srgbClr val="7030A0"/>
                </a:solidFill>
              </a:rPr>
              <a:t>)</a:t>
            </a:r>
          </a:p>
          <a:p>
            <a:pPr lvl="0"/>
            <a:endParaRPr lang="en-US" sz="1600" dirty="0">
              <a:solidFill>
                <a:srgbClr val="7030A0"/>
              </a:solidFill>
            </a:endParaRPr>
          </a:p>
          <a:p>
            <a:pPr marL="285750" lvl="0" indent="-285750">
              <a:buFont typeface="Arial" panose="020B0604020202020204" pitchFamily="34" charset="0"/>
              <a:buChar char="•"/>
            </a:pPr>
            <a:r>
              <a:rPr lang="en-US" sz="1600" dirty="0">
                <a:solidFill>
                  <a:srgbClr val="7030A0"/>
                </a:solidFill>
              </a:rPr>
              <a:t>Contexts where WGSS is appropriate include:</a:t>
            </a:r>
          </a:p>
          <a:p>
            <a:pPr marL="285750" lvl="0" indent="-285750">
              <a:buFont typeface="Courier New" panose="02070309020205020404" pitchFamily="49" charset="0"/>
              <a:buChar char="o"/>
            </a:pPr>
            <a:r>
              <a:rPr lang="en-US" sz="1600" dirty="0">
                <a:solidFill>
                  <a:schemeClr val="tx1"/>
                </a:solidFill>
              </a:rPr>
              <a:t>In census</a:t>
            </a:r>
          </a:p>
          <a:p>
            <a:pPr marL="285750" lvl="0" indent="-285750">
              <a:buFont typeface="Courier New" panose="02070309020205020404" pitchFamily="49" charset="0"/>
              <a:buChar char="o"/>
            </a:pPr>
            <a:r>
              <a:rPr lang="en-US" sz="1600" dirty="0">
                <a:solidFill>
                  <a:schemeClr val="tx1"/>
                </a:solidFill>
              </a:rPr>
              <a:t>Targeted surveys where at least some information is obtained on all or multiple household members</a:t>
            </a:r>
          </a:p>
          <a:p>
            <a:pPr marL="285750" lvl="0" indent="-285750">
              <a:buFont typeface="Courier New" panose="02070309020205020404" pitchFamily="49" charset="0"/>
              <a:buChar char="o"/>
            </a:pPr>
            <a:r>
              <a:rPr lang="en-US" sz="1600" dirty="0">
                <a:solidFill>
                  <a:schemeClr val="tx1"/>
                </a:solidFill>
              </a:rPr>
              <a:t>In broad based household surveys that cover a wide range of topics where information is obtained on all household/family members (e.g. living standard measurement surveys)</a:t>
            </a:r>
          </a:p>
          <a:p>
            <a:pPr marL="285750" lvl="0" indent="-285750">
              <a:buFont typeface="Courier New" panose="02070309020205020404" pitchFamily="49" charset="0"/>
              <a:buChar char="o"/>
            </a:pPr>
            <a:r>
              <a:rPr lang="en-US" sz="1600" dirty="0">
                <a:solidFill>
                  <a:schemeClr val="tx1"/>
                </a:solidFill>
              </a:rPr>
              <a:t>Can be administered on adults</a:t>
            </a:r>
          </a:p>
          <a:p>
            <a:pPr marL="285750" lvl="0" indent="-285750">
              <a:buFont typeface="Courier New" panose="02070309020205020404" pitchFamily="49" charset="0"/>
              <a:buChar char="o"/>
            </a:pPr>
            <a:r>
              <a:rPr lang="en-US" sz="1600" dirty="0">
                <a:solidFill>
                  <a:schemeClr val="tx1"/>
                </a:solidFill>
              </a:rPr>
              <a:t>Can be administered to ask a proxy respondent (parent) about their 5-17 year-old children </a:t>
            </a:r>
            <a:r>
              <a:rPr lang="en-US" sz="1600" dirty="0">
                <a:solidFill>
                  <a:srgbClr val="FF0000"/>
                </a:solidFill>
              </a:rPr>
              <a:t>in household based surveys </a:t>
            </a:r>
            <a:r>
              <a:rPr lang="en-US" sz="1600" dirty="0">
                <a:solidFill>
                  <a:schemeClr val="tx1"/>
                </a:solidFill>
              </a:rPr>
              <a:t>when for some acceptable reasons the CFM set of questions cannot be used (</a:t>
            </a:r>
            <a:r>
              <a:rPr lang="en-US" sz="1600" dirty="0">
                <a:solidFill>
                  <a:schemeClr val="accent5">
                    <a:lumMod val="75000"/>
                  </a:schemeClr>
                </a:solidFill>
              </a:rPr>
              <a:t>Please note that WGSS will not be used to collect data about 5-17 year-old children; only CFM set will be used to collect disability data about children</a:t>
            </a:r>
            <a:r>
              <a:rPr lang="en-US" sz="1600" dirty="0">
                <a:solidFill>
                  <a:schemeClr val="tx1"/>
                </a:solidFill>
              </a:rPr>
              <a:t>) </a:t>
            </a:r>
          </a:p>
          <a:p>
            <a:pPr lvl="0"/>
            <a:endParaRPr lang="en-US" sz="1600" dirty="0">
              <a:solidFill>
                <a:schemeClr val="tx1"/>
              </a:solidFill>
            </a:endParaRPr>
          </a:p>
          <a:p>
            <a:endParaRPr lang="en-US" dirty="0">
              <a:solidFill>
                <a:schemeClr val="tx1"/>
              </a:solidFill>
            </a:endParaRPr>
          </a:p>
        </p:txBody>
      </p:sp>
      <p:sp>
        <p:nvSpPr>
          <p:cNvPr id="4" name="Date Placeholder 3">
            <a:extLst>
              <a:ext uri="{FF2B5EF4-FFF2-40B4-BE49-F238E27FC236}">
                <a16:creationId xmlns:a16="http://schemas.microsoft.com/office/drawing/2014/main" id="{6E779A17-9E91-4CD1-9C72-577AC562D700}"/>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087DE3DC-AE7D-4507-83FE-7490818EC187}"/>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FAEBCE40-D979-432D-BA68-064CFE4F2E0E}"/>
              </a:ext>
            </a:extLst>
          </p:cNvPr>
          <p:cNvSpPr>
            <a:spLocks noGrp="1"/>
          </p:cNvSpPr>
          <p:nvPr>
            <p:ph type="sldNum" sz="quarter" idx="4294967295"/>
          </p:nvPr>
        </p:nvSpPr>
        <p:spPr/>
        <p:txBody>
          <a:bodyPr/>
          <a:lstStyle/>
          <a:p>
            <a:fld id="{C3FDE51E-0052-334C-A4B2-C567FE9F326F}" type="slidenum">
              <a:rPr lang="en-US" smtClean="0"/>
              <a:t>163</a:t>
            </a:fld>
            <a:endParaRPr lang="en-US"/>
          </a:p>
        </p:txBody>
      </p:sp>
    </p:spTree>
    <p:extLst>
      <p:ext uri="{BB962C8B-B14F-4D97-AF65-F5344CB8AC3E}">
        <p14:creationId xmlns:p14="http://schemas.microsoft.com/office/powerpoint/2010/main" val="8598769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F03-7D49-45B3-B3D4-9432B60D344D}"/>
              </a:ext>
            </a:extLst>
          </p:cNvPr>
          <p:cNvSpPr>
            <a:spLocks noGrp="1"/>
          </p:cNvSpPr>
          <p:nvPr>
            <p:ph type="title"/>
          </p:nvPr>
        </p:nvSpPr>
        <p:spPr/>
        <p:txBody>
          <a:bodyPr>
            <a:normAutofit/>
          </a:bodyPr>
          <a:lstStyle/>
          <a:p>
            <a:r>
              <a:rPr lang="en-US" sz="1800" dirty="0">
                <a:solidFill>
                  <a:srgbClr val="0070C0"/>
                </a:solidFill>
              </a:rPr>
              <a:t>Including WGQs in the main data collection tool</a:t>
            </a:r>
          </a:p>
        </p:txBody>
      </p:sp>
      <p:sp>
        <p:nvSpPr>
          <p:cNvPr id="3" name="Content Placeholder 2">
            <a:extLst>
              <a:ext uri="{FF2B5EF4-FFF2-40B4-BE49-F238E27FC236}">
                <a16:creationId xmlns:a16="http://schemas.microsoft.com/office/drawing/2014/main" id="{2D6132C3-D8F9-4343-9E1C-470A321E8F00}"/>
              </a:ext>
            </a:extLst>
          </p:cNvPr>
          <p:cNvSpPr>
            <a:spLocks noGrp="1"/>
          </p:cNvSpPr>
          <p:nvPr>
            <p:ph idx="1"/>
          </p:nvPr>
        </p:nvSpPr>
        <p:spPr/>
        <p:txBody>
          <a:bodyPr/>
          <a:lstStyle/>
          <a:p>
            <a:pPr marL="285750" indent="-285750">
              <a:buFont typeface="Arial" panose="020B0604020202020204" pitchFamily="34" charset="0"/>
              <a:buChar char="•"/>
            </a:pPr>
            <a:r>
              <a:rPr lang="en-US" dirty="0"/>
              <a:t>Where to put  the WGQs in the main data collection instrument?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Does it matter where in the main data collection tool to include the WGQs?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Can WGQs administered separately without including them in the main data collection tool?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Can WGQs be piloted separately from the main data collection tool?</a:t>
            </a:r>
          </a:p>
        </p:txBody>
      </p:sp>
      <p:sp>
        <p:nvSpPr>
          <p:cNvPr id="4" name="Date Placeholder 3">
            <a:extLst>
              <a:ext uri="{FF2B5EF4-FFF2-40B4-BE49-F238E27FC236}">
                <a16:creationId xmlns:a16="http://schemas.microsoft.com/office/drawing/2014/main" id="{35A8E2DF-7D7D-4D3E-ADB6-DEC011475829}"/>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E558CE84-A08D-45DA-A549-DFA0AFC1C2A5}"/>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42B355BC-ABAE-4A67-A63F-8A8B6FC3A65B}"/>
              </a:ext>
            </a:extLst>
          </p:cNvPr>
          <p:cNvSpPr>
            <a:spLocks noGrp="1"/>
          </p:cNvSpPr>
          <p:nvPr>
            <p:ph type="sldNum" sz="quarter" idx="4294967295"/>
          </p:nvPr>
        </p:nvSpPr>
        <p:spPr/>
        <p:txBody>
          <a:bodyPr/>
          <a:lstStyle/>
          <a:p>
            <a:fld id="{C3FDE51E-0052-334C-A4B2-C567FE9F326F}" type="slidenum">
              <a:rPr lang="en-US" smtClean="0"/>
              <a:t>164</a:t>
            </a:fld>
            <a:endParaRPr lang="en-US"/>
          </a:p>
        </p:txBody>
      </p:sp>
    </p:spTree>
    <p:extLst>
      <p:ext uri="{BB962C8B-B14F-4D97-AF65-F5344CB8AC3E}">
        <p14:creationId xmlns:p14="http://schemas.microsoft.com/office/powerpoint/2010/main" val="34572945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9128-353A-403D-AF57-C6C972308182}"/>
              </a:ext>
            </a:extLst>
          </p:cNvPr>
          <p:cNvSpPr>
            <a:spLocks noGrp="1"/>
          </p:cNvSpPr>
          <p:nvPr>
            <p:ph type="title"/>
          </p:nvPr>
        </p:nvSpPr>
        <p:spPr/>
        <p:txBody>
          <a:bodyPr>
            <a:normAutofit/>
          </a:bodyPr>
          <a:lstStyle/>
          <a:p>
            <a:r>
              <a:rPr lang="en-US" sz="1800" dirty="0">
                <a:solidFill>
                  <a:srgbClr val="0070C0"/>
                </a:solidFill>
              </a:rPr>
              <a:t>2.3 The Child Functioning Module (CFM) Set</a:t>
            </a:r>
          </a:p>
        </p:txBody>
      </p:sp>
      <p:sp>
        <p:nvSpPr>
          <p:cNvPr id="3" name="Content Placeholder 2">
            <a:extLst>
              <a:ext uri="{FF2B5EF4-FFF2-40B4-BE49-F238E27FC236}">
                <a16:creationId xmlns:a16="http://schemas.microsoft.com/office/drawing/2014/main" id="{36F39D76-2D3D-451D-875F-27A570BB9DEA}"/>
              </a:ext>
            </a:extLst>
          </p:cNvPr>
          <p:cNvSpPr>
            <a:spLocks noGrp="1"/>
          </p:cNvSpPr>
          <p:nvPr>
            <p:ph idx="1"/>
          </p:nvPr>
        </p:nvSpPr>
        <p:spPr>
          <a:xfrm>
            <a:off x="431147" y="1324947"/>
            <a:ext cx="8276127" cy="4982191"/>
          </a:xfrm>
        </p:spPr>
        <p:txBody>
          <a:bodyPr/>
          <a:lstStyle/>
          <a:p>
            <a:r>
              <a:rPr lang="en-US" sz="1600" dirty="0">
                <a:solidFill>
                  <a:schemeClr val="tx1"/>
                </a:solidFill>
              </a:rPr>
              <a:t>Have a look at the CFM Set of Questions available at this </a:t>
            </a:r>
            <a:r>
              <a:rPr lang="en-US" sz="1600" dirty="0">
                <a:solidFill>
                  <a:srgbClr val="00B0F0"/>
                </a:solidFill>
                <a:hlinkClick r:id="rId2"/>
              </a:rPr>
              <a:t>link</a:t>
            </a:r>
            <a:r>
              <a:rPr lang="en-US" sz="1600" dirty="0">
                <a:solidFill>
                  <a:schemeClr val="tx1"/>
                </a:solidFill>
              </a:rPr>
              <a:t>.</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Designed specifically to meet the needs of identifying and measuring disability in children; to specifically address child functioning</a:t>
            </a:r>
          </a:p>
          <a:p>
            <a:pPr marL="285750" indent="-285750">
              <a:buFont typeface="Arial" panose="020B0604020202020204" pitchFamily="34" charset="0"/>
              <a:buChar char="•"/>
            </a:pPr>
            <a:r>
              <a:rPr lang="en-US" sz="1600" dirty="0">
                <a:solidFill>
                  <a:schemeClr val="tx1"/>
                </a:solidFill>
              </a:rPr>
              <a:t>Available for two age groups: </a:t>
            </a:r>
            <a:r>
              <a:rPr lang="en-US" sz="1600" dirty="0">
                <a:solidFill>
                  <a:schemeClr val="accent5">
                    <a:lumMod val="75000"/>
                  </a:schemeClr>
                </a:solidFill>
              </a:rPr>
              <a:t>a) 2-4 year old   </a:t>
            </a:r>
            <a:r>
              <a:rPr lang="en-US" sz="1600" dirty="0">
                <a:solidFill>
                  <a:schemeClr val="tx1"/>
                </a:solidFill>
              </a:rPr>
              <a:t>&amp;    </a:t>
            </a:r>
            <a:r>
              <a:rPr lang="en-US" sz="1600" dirty="0">
                <a:solidFill>
                  <a:schemeClr val="accent5">
                    <a:lumMod val="75000"/>
                  </a:schemeClr>
                </a:solidFill>
              </a:rPr>
              <a:t>b) 5-17 year old</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Six of the domains included in the CFM mirror those included in the WG-SS, but the questions used in the CFM are modified slightly to be suitable to collect data on children</a:t>
            </a:r>
          </a:p>
          <a:p>
            <a:endParaRPr lang="en-US" sz="1600" dirty="0">
              <a:solidFill>
                <a:schemeClr val="tx1"/>
              </a:solidFill>
            </a:endParaRPr>
          </a:p>
          <a:p>
            <a:pPr marL="257175" indent="-257175" fontAlgn="base">
              <a:buFont typeface="Arial" panose="020B0604020202020204" pitchFamily="34" charset="0"/>
              <a:buChar char="•"/>
            </a:pPr>
            <a:r>
              <a:rPr lang="en-US" sz="1600" dirty="0">
                <a:solidFill>
                  <a:schemeClr val="tx1"/>
                </a:solidFill>
              </a:rPr>
              <a:t>Additional domains to reflect the complexities of child development, including learning, behavior, focusing attention, coping with change and emotions.</a:t>
            </a:r>
          </a:p>
          <a:p>
            <a:pPr fontAlgn="base"/>
            <a:endParaRPr lang="en-US" sz="1600" dirty="0">
              <a:solidFill>
                <a:schemeClr val="tx1"/>
              </a:solidFill>
            </a:endParaRPr>
          </a:p>
          <a:p>
            <a:pPr marL="257175" indent="-257175" fontAlgn="base">
              <a:buFont typeface="Arial" panose="020B0604020202020204" pitchFamily="34" charset="0"/>
              <a:buChar char="•"/>
            </a:pPr>
            <a:r>
              <a:rPr lang="en-US" sz="1600" dirty="0">
                <a:solidFill>
                  <a:schemeClr val="tx1"/>
                </a:solidFill>
              </a:rPr>
              <a:t>To be administered to the mother or primary caregiver.</a:t>
            </a:r>
          </a:p>
          <a:p>
            <a:pPr marL="257175" indent="-257175" fontAlgn="base">
              <a:buFont typeface="Arial" panose="020B0604020202020204" pitchFamily="34" charset="0"/>
              <a:buChar char="•"/>
            </a:pPr>
            <a:endParaRPr lang="en-US" sz="1600" dirty="0">
              <a:solidFill>
                <a:schemeClr val="tx1"/>
              </a:solidFill>
            </a:endParaRPr>
          </a:p>
          <a:p>
            <a:pPr fontAlgn="base"/>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sp>
        <p:nvSpPr>
          <p:cNvPr id="4" name="Date Placeholder 3">
            <a:extLst>
              <a:ext uri="{FF2B5EF4-FFF2-40B4-BE49-F238E27FC236}">
                <a16:creationId xmlns:a16="http://schemas.microsoft.com/office/drawing/2014/main" id="{DCB8FBCB-FB6A-4CE3-AEF1-542A5641BAA6}"/>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3729D4CE-20A5-4D1B-9AB3-D4580E387403}"/>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24C79208-B6DE-4879-85A3-BA7385B39D7C}"/>
              </a:ext>
            </a:extLst>
          </p:cNvPr>
          <p:cNvSpPr>
            <a:spLocks noGrp="1"/>
          </p:cNvSpPr>
          <p:nvPr>
            <p:ph type="sldNum" sz="quarter" idx="4294967295"/>
          </p:nvPr>
        </p:nvSpPr>
        <p:spPr/>
        <p:txBody>
          <a:bodyPr/>
          <a:lstStyle/>
          <a:p>
            <a:fld id="{C3FDE51E-0052-334C-A4B2-C567FE9F326F}" type="slidenum">
              <a:rPr lang="en-US" smtClean="0"/>
              <a:t>165</a:t>
            </a:fld>
            <a:endParaRPr lang="en-US"/>
          </a:p>
        </p:txBody>
      </p:sp>
    </p:spTree>
    <p:extLst>
      <p:ext uri="{BB962C8B-B14F-4D97-AF65-F5344CB8AC3E}">
        <p14:creationId xmlns:p14="http://schemas.microsoft.com/office/powerpoint/2010/main" val="36317132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6210-F790-4569-BC3A-D7337EF25212}"/>
              </a:ext>
            </a:extLst>
          </p:cNvPr>
          <p:cNvSpPr>
            <a:spLocks noGrp="1"/>
          </p:cNvSpPr>
          <p:nvPr>
            <p:ph type="title"/>
          </p:nvPr>
        </p:nvSpPr>
        <p:spPr/>
        <p:txBody>
          <a:bodyPr>
            <a:normAutofit/>
          </a:bodyPr>
          <a:lstStyle/>
          <a:p>
            <a:r>
              <a:rPr lang="en-US" sz="1800">
                <a:solidFill>
                  <a:srgbClr val="0070C0"/>
                </a:solidFill>
              </a:rPr>
              <a:t>When is CFM Set appropriate?</a:t>
            </a:r>
          </a:p>
        </p:txBody>
      </p:sp>
      <p:sp>
        <p:nvSpPr>
          <p:cNvPr id="3" name="Content Placeholder 2">
            <a:extLst>
              <a:ext uri="{FF2B5EF4-FFF2-40B4-BE49-F238E27FC236}">
                <a16:creationId xmlns:a16="http://schemas.microsoft.com/office/drawing/2014/main" id="{AD6E81AB-C7DD-46A3-9A2D-52F6EF5D02CB}"/>
              </a:ext>
            </a:extLst>
          </p:cNvPr>
          <p:cNvSpPr>
            <a:spLocks noGrp="1"/>
          </p:cNvSpPr>
          <p:nvPr>
            <p:ph idx="1"/>
          </p:nvPr>
        </p:nvSpPr>
        <p:spPr/>
        <p:txBody>
          <a:bodyPr/>
          <a:lstStyle/>
          <a:p>
            <a:pPr marL="285750" indent="-285750">
              <a:buFont typeface="Arial" panose="020B0604020202020204" pitchFamily="34" charset="0"/>
              <a:buChar char="•"/>
            </a:pPr>
            <a:r>
              <a:rPr lang="en-US" dirty="0">
                <a:solidFill>
                  <a:srgbClr val="7030A0"/>
                </a:solidFill>
              </a:rPr>
              <a:t>To be used when collecting disability data on children by interviewing a parent/caregiver as a proxy respondent (e.g. in community based data collection).</a:t>
            </a:r>
          </a:p>
          <a:p>
            <a:pPr lvl="0"/>
            <a:endParaRPr lang="en-US" dirty="0">
              <a:solidFill>
                <a:schemeClr val="tx1"/>
              </a:solidFill>
            </a:endParaRPr>
          </a:p>
          <a:p>
            <a:pPr marL="285750" lvl="0" indent="-285750">
              <a:buFont typeface="Arial" panose="020B0604020202020204" pitchFamily="34" charset="0"/>
              <a:buChar char="•"/>
            </a:pPr>
            <a:r>
              <a:rPr lang="en-US" dirty="0">
                <a:solidFill>
                  <a:schemeClr val="tx1"/>
                </a:solidFill>
              </a:rPr>
              <a:t>It is recommended for use in surveys that either focus on children, or that contain modules that focus on one or all children in the household</a:t>
            </a:r>
          </a:p>
          <a:p>
            <a:pPr lvl="0"/>
            <a:endParaRPr lang="en-US" dirty="0">
              <a:solidFill>
                <a:schemeClr val="tx1"/>
              </a:solidFill>
            </a:endParaRPr>
          </a:p>
          <a:p>
            <a:pPr marL="285750" lvl="0" indent="-285750">
              <a:buFont typeface="Arial" panose="020B0604020202020204" pitchFamily="34" charset="0"/>
              <a:buChar char="•"/>
            </a:pPr>
            <a:r>
              <a:rPr lang="en-US" dirty="0">
                <a:solidFill>
                  <a:schemeClr val="tx1"/>
                </a:solidFill>
              </a:rPr>
              <a:t>It is highly recommended for use in surveys that focus on education</a:t>
            </a:r>
          </a:p>
          <a:p>
            <a:pPr lvl="0"/>
            <a:endParaRPr lang="en-US" dirty="0">
              <a:solidFill>
                <a:schemeClr val="tx1"/>
              </a:solidFill>
            </a:endParaRPr>
          </a:p>
          <a:p>
            <a:pPr marL="285750" lvl="0" indent="-285750">
              <a:buFont typeface="Arial" panose="020B0604020202020204" pitchFamily="34" charset="0"/>
              <a:buChar char="•"/>
            </a:pPr>
            <a:r>
              <a:rPr lang="en-US" dirty="0">
                <a:solidFill>
                  <a:schemeClr val="tx1"/>
                </a:solidFill>
              </a:rPr>
              <a:t>When emphasis is on understanding participation in educational activities, which are children’s main activities and which impacts children’s lives as adults</a:t>
            </a:r>
          </a:p>
          <a:p>
            <a:endParaRPr lang="en-US" dirty="0"/>
          </a:p>
        </p:txBody>
      </p:sp>
      <p:sp>
        <p:nvSpPr>
          <p:cNvPr id="4" name="Date Placeholder 3">
            <a:extLst>
              <a:ext uri="{FF2B5EF4-FFF2-40B4-BE49-F238E27FC236}">
                <a16:creationId xmlns:a16="http://schemas.microsoft.com/office/drawing/2014/main" id="{7C268EA4-CBCD-4FF7-8182-5CD2FF9052A8}"/>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6AB29D67-CB0D-4ACA-8F64-90605031AF40}"/>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D4154E57-6530-4775-8DC1-DCBA9A37C8E0}"/>
              </a:ext>
            </a:extLst>
          </p:cNvPr>
          <p:cNvSpPr>
            <a:spLocks noGrp="1"/>
          </p:cNvSpPr>
          <p:nvPr>
            <p:ph type="sldNum" sz="quarter" idx="4294967295"/>
          </p:nvPr>
        </p:nvSpPr>
        <p:spPr/>
        <p:txBody>
          <a:bodyPr/>
          <a:lstStyle/>
          <a:p>
            <a:fld id="{C3FDE51E-0052-334C-A4B2-C567FE9F326F}" type="slidenum">
              <a:rPr lang="en-US" smtClean="0"/>
              <a:t>166</a:t>
            </a:fld>
            <a:endParaRPr lang="en-US"/>
          </a:p>
        </p:txBody>
      </p:sp>
    </p:spTree>
    <p:extLst>
      <p:ext uri="{BB962C8B-B14F-4D97-AF65-F5344CB8AC3E}">
        <p14:creationId xmlns:p14="http://schemas.microsoft.com/office/powerpoint/2010/main" val="35834371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188F-8A40-4844-B1D3-86D362A4AF62}"/>
              </a:ext>
            </a:extLst>
          </p:cNvPr>
          <p:cNvSpPr>
            <a:spLocks noGrp="1"/>
          </p:cNvSpPr>
          <p:nvPr>
            <p:ph type="title"/>
          </p:nvPr>
        </p:nvSpPr>
        <p:spPr/>
        <p:txBody>
          <a:bodyPr>
            <a:normAutofit/>
          </a:bodyPr>
          <a:lstStyle/>
          <a:p>
            <a:r>
              <a:rPr lang="en-US" sz="1800">
                <a:solidFill>
                  <a:srgbClr val="0070C0"/>
                </a:solidFill>
              </a:rPr>
              <a:t>2.7 Most frequently asked questions</a:t>
            </a:r>
          </a:p>
        </p:txBody>
      </p:sp>
      <p:sp>
        <p:nvSpPr>
          <p:cNvPr id="3" name="Content Placeholder 2">
            <a:extLst>
              <a:ext uri="{FF2B5EF4-FFF2-40B4-BE49-F238E27FC236}">
                <a16:creationId xmlns:a16="http://schemas.microsoft.com/office/drawing/2014/main" id="{11ADEBCE-5E5A-4574-8015-44AAB9F085CE}"/>
              </a:ext>
            </a:extLst>
          </p:cNvPr>
          <p:cNvSpPr>
            <a:spLocks noGrp="1"/>
          </p:cNvSpPr>
          <p:nvPr>
            <p:ph idx="1"/>
          </p:nvPr>
        </p:nvSpPr>
        <p:spPr/>
        <p:txBody>
          <a:bodyPr/>
          <a:lstStyle/>
          <a:p>
            <a:pPr marL="285750" indent="-285750">
              <a:buFont typeface="Arial" panose="020B0604020202020204" pitchFamily="34" charset="0"/>
              <a:buChar char="•"/>
            </a:pPr>
            <a:r>
              <a:rPr lang="en-US" sz="1600" dirty="0">
                <a:solidFill>
                  <a:schemeClr val="tx1"/>
                </a:solidFill>
              </a:rPr>
              <a:t>Can we identify all persons with disabilities using the WGQs?</a:t>
            </a:r>
          </a:p>
          <a:p>
            <a:endParaRPr lang="en-US" sz="1600" dirty="0">
              <a:solidFill>
                <a:schemeClr val="tx1"/>
              </a:solidFill>
            </a:endParaRP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Will we know the health condition or diagnosis of a particular person?</a:t>
            </a:r>
          </a:p>
          <a:p>
            <a:endParaRPr lang="en-US" sz="1600" dirty="0">
              <a:solidFill>
                <a:schemeClr val="tx1"/>
              </a:solidFill>
            </a:endParaRP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If the questions are simple, do we need to train the enumerators?</a:t>
            </a:r>
          </a:p>
          <a:p>
            <a:endParaRPr lang="en-US" sz="1600" dirty="0">
              <a:solidFill>
                <a:schemeClr val="tx1"/>
              </a:solidFill>
            </a:endParaRP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Will we identify the barriers faced by persons with disabilities using the WGQs?</a:t>
            </a:r>
          </a:p>
          <a:p>
            <a:endParaRPr lang="en-US" sz="1600" dirty="0">
              <a:solidFill>
                <a:schemeClr val="tx1"/>
              </a:solidFill>
            </a:endParaRPr>
          </a:p>
          <a:p>
            <a:endParaRPr lang="en-US" dirty="0"/>
          </a:p>
        </p:txBody>
      </p:sp>
      <p:sp>
        <p:nvSpPr>
          <p:cNvPr id="4" name="Date Placeholder 3">
            <a:extLst>
              <a:ext uri="{FF2B5EF4-FFF2-40B4-BE49-F238E27FC236}">
                <a16:creationId xmlns:a16="http://schemas.microsoft.com/office/drawing/2014/main" id="{BAAE38FF-D0F6-4C19-8709-003A59577F4F}"/>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A41B9421-0CCD-421B-A572-C2B26286C668}"/>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A4106FDE-1432-4653-899A-47E2C4633BA2}"/>
              </a:ext>
            </a:extLst>
          </p:cNvPr>
          <p:cNvSpPr>
            <a:spLocks noGrp="1"/>
          </p:cNvSpPr>
          <p:nvPr>
            <p:ph type="sldNum" sz="quarter" idx="4294967295"/>
          </p:nvPr>
        </p:nvSpPr>
        <p:spPr/>
        <p:txBody>
          <a:bodyPr/>
          <a:lstStyle/>
          <a:p>
            <a:fld id="{C3FDE51E-0052-334C-A4B2-C567FE9F326F}" type="slidenum">
              <a:rPr lang="en-US" smtClean="0"/>
              <a:t>167</a:t>
            </a:fld>
            <a:endParaRPr lang="en-US"/>
          </a:p>
        </p:txBody>
      </p:sp>
    </p:spTree>
    <p:extLst>
      <p:ext uri="{BB962C8B-B14F-4D97-AF65-F5344CB8AC3E}">
        <p14:creationId xmlns:p14="http://schemas.microsoft.com/office/powerpoint/2010/main" val="19304762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51A1-9DF4-4EC8-9A60-0AD4F968CBD9}"/>
              </a:ext>
            </a:extLst>
          </p:cNvPr>
          <p:cNvSpPr>
            <a:spLocks noGrp="1"/>
          </p:cNvSpPr>
          <p:nvPr>
            <p:ph type="title"/>
          </p:nvPr>
        </p:nvSpPr>
        <p:spPr/>
        <p:txBody>
          <a:bodyPr>
            <a:normAutofit/>
          </a:bodyPr>
          <a:lstStyle/>
          <a:p>
            <a:r>
              <a:rPr lang="en-US" sz="1800">
                <a:solidFill>
                  <a:srgbClr val="0070C0"/>
                </a:solidFill>
              </a:rPr>
              <a:t>Most frequently asked questions (Continued)</a:t>
            </a:r>
          </a:p>
        </p:txBody>
      </p:sp>
      <p:sp>
        <p:nvSpPr>
          <p:cNvPr id="3" name="Content Placeholder 2">
            <a:extLst>
              <a:ext uri="{FF2B5EF4-FFF2-40B4-BE49-F238E27FC236}">
                <a16:creationId xmlns:a16="http://schemas.microsoft.com/office/drawing/2014/main" id="{B44C8B30-6D06-42A7-BA6C-2753D811B6D3}"/>
              </a:ext>
            </a:extLst>
          </p:cNvPr>
          <p:cNvSpPr>
            <a:spLocks noGrp="1"/>
          </p:cNvSpPr>
          <p:nvPr>
            <p:ph idx="1"/>
          </p:nvPr>
        </p:nvSpPr>
        <p:spPr>
          <a:xfrm>
            <a:off x="431147" y="1347537"/>
            <a:ext cx="8276127" cy="4959601"/>
          </a:xfrm>
        </p:spPr>
        <p:txBody>
          <a:bodyPr/>
          <a:lstStyle/>
          <a:p>
            <a:pPr marL="285750" indent="-285750">
              <a:buFont typeface="Arial" panose="020B0604020202020204" pitchFamily="34" charset="0"/>
              <a:buChar char="•"/>
            </a:pPr>
            <a:r>
              <a:rPr lang="en-US" sz="1600" dirty="0">
                <a:solidFill>
                  <a:schemeClr val="tx1"/>
                </a:solidFill>
              </a:rPr>
              <a:t>Are we sure to identify all persons with disabilities using the WGQs?</a:t>
            </a:r>
          </a:p>
          <a:p>
            <a:endParaRPr lang="en-US" sz="1600" dirty="0">
              <a:solidFill>
                <a:schemeClr val="tx1"/>
              </a:solidFill>
            </a:endParaRPr>
          </a:p>
          <a:p>
            <a:r>
              <a:rPr lang="en-US" sz="1600" dirty="0">
                <a:solidFill>
                  <a:schemeClr val="tx1"/>
                </a:solidFill>
              </a:rPr>
              <a:t>	- </a:t>
            </a:r>
            <a:r>
              <a:rPr lang="en-US" sz="1600" dirty="0">
                <a:solidFill>
                  <a:schemeClr val="accent5">
                    <a:lumMod val="75000"/>
                  </a:schemeClr>
                </a:solidFill>
              </a:rPr>
              <a:t>Using the short set, you will identify the majority of persons with disability but 	you may 	find that 	you miss people as part of data collection efforts</a:t>
            </a:r>
          </a:p>
          <a:p>
            <a:endParaRPr lang="en-US" sz="1600" dirty="0">
              <a:solidFill>
                <a:schemeClr val="tx1"/>
              </a:solidFill>
            </a:endParaRPr>
          </a:p>
          <a:p>
            <a:r>
              <a:rPr lang="en-US" sz="1600" dirty="0">
                <a:solidFill>
                  <a:schemeClr val="tx1"/>
                </a:solidFill>
              </a:rPr>
              <a:t>	</a:t>
            </a:r>
            <a:endParaRPr lang="en-US" sz="1400" dirty="0">
              <a:solidFill>
                <a:schemeClr val="tx1"/>
              </a:solidFill>
            </a:endParaRPr>
          </a:p>
          <a:p>
            <a:pPr marL="285750" indent="-285750">
              <a:buFont typeface="Arial" panose="020B0604020202020204" pitchFamily="34" charset="0"/>
              <a:buChar char="•"/>
            </a:pPr>
            <a:r>
              <a:rPr lang="en-US" sz="1600" dirty="0">
                <a:solidFill>
                  <a:schemeClr val="tx1"/>
                </a:solidFill>
              </a:rPr>
              <a:t>Will we know the health condition or diagnosis of a particular person?</a:t>
            </a:r>
          </a:p>
          <a:p>
            <a:endParaRPr lang="en-US" sz="1600" dirty="0">
              <a:solidFill>
                <a:schemeClr val="tx1"/>
              </a:solidFill>
            </a:endParaRPr>
          </a:p>
          <a:p>
            <a:r>
              <a:rPr lang="en-US" sz="1600" dirty="0">
                <a:solidFill>
                  <a:schemeClr val="tx1"/>
                </a:solidFill>
              </a:rPr>
              <a:t>	- </a:t>
            </a:r>
            <a:r>
              <a:rPr lang="en-US" sz="1600" dirty="0">
                <a:solidFill>
                  <a:schemeClr val="accent5">
                    <a:lumMod val="75000"/>
                  </a:schemeClr>
                </a:solidFill>
              </a:rPr>
              <a:t>No; but rather captures the possible impact of these conditions on functional 	abilities</a:t>
            </a:r>
          </a:p>
          <a:p>
            <a:endParaRPr lang="en-US" sz="1400" dirty="0">
              <a:solidFill>
                <a:schemeClr val="tx1"/>
              </a:solidFill>
            </a:endParaRPr>
          </a:p>
        </p:txBody>
      </p:sp>
      <p:sp>
        <p:nvSpPr>
          <p:cNvPr id="4" name="Date Placeholder 3">
            <a:extLst>
              <a:ext uri="{FF2B5EF4-FFF2-40B4-BE49-F238E27FC236}">
                <a16:creationId xmlns:a16="http://schemas.microsoft.com/office/drawing/2014/main" id="{2CA22128-DC6E-408A-B0AB-F65D15828710}"/>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1857E7BA-E64F-4C5E-AA49-B2E319D2116D}"/>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214AC3C2-AF7A-4684-BF75-BA82A52E2125}"/>
              </a:ext>
            </a:extLst>
          </p:cNvPr>
          <p:cNvSpPr>
            <a:spLocks noGrp="1"/>
          </p:cNvSpPr>
          <p:nvPr>
            <p:ph type="sldNum" sz="quarter" idx="4294967295"/>
          </p:nvPr>
        </p:nvSpPr>
        <p:spPr/>
        <p:txBody>
          <a:bodyPr/>
          <a:lstStyle/>
          <a:p>
            <a:fld id="{C3FDE51E-0052-334C-A4B2-C567FE9F326F}" type="slidenum">
              <a:rPr lang="en-US" smtClean="0"/>
              <a:t>168</a:t>
            </a:fld>
            <a:endParaRPr lang="en-US"/>
          </a:p>
        </p:txBody>
      </p:sp>
      <p:sp>
        <p:nvSpPr>
          <p:cNvPr id="7" name="Text Placeholder 6">
            <a:extLst>
              <a:ext uri="{FF2B5EF4-FFF2-40B4-BE49-F238E27FC236}">
                <a16:creationId xmlns:a16="http://schemas.microsoft.com/office/drawing/2014/main" id="{8891B8B9-18C8-4731-8504-E1DB569BAB5C}"/>
              </a:ext>
            </a:extLst>
          </p:cNvPr>
          <p:cNvSpPr>
            <a:spLocks noGrp="1"/>
          </p:cNvSpPr>
          <p:nvPr>
            <p:ph type="body" sz="quarter" idx="13"/>
          </p:nvPr>
        </p:nvSpPr>
        <p:spPr/>
        <p:txBody>
          <a:bodyPr/>
          <a:lstStyle/>
          <a:p>
            <a:r>
              <a:rPr lang="en-US" sz="1600"/>
              <a:t>Some answers to the questions</a:t>
            </a:r>
          </a:p>
        </p:txBody>
      </p:sp>
    </p:spTree>
    <p:extLst>
      <p:ext uri="{BB962C8B-B14F-4D97-AF65-F5344CB8AC3E}">
        <p14:creationId xmlns:p14="http://schemas.microsoft.com/office/powerpoint/2010/main" val="27583086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B452-8D1A-41BF-8969-9B42252B16D3}"/>
              </a:ext>
            </a:extLst>
          </p:cNvPr>
          <p:cNvSpPr>
            <a:spLocks noGrp="1"/>
          </p:cNvSpPr>
          <p:nvPr>
            <p:ph type="title"/>
          </p:nvPr>
        </p:nvSpPr>
        <p:spPr/>
        <p:txBody>
          <a:bodyPr>
            <a:normAutofit/>
          </a:bodyPr>
          <a:lstStyle/>
          <a:p>
            <a:r>
              <a:rPr lang="en-US" sz="1800">
                <a:solidFill>
                  <a:srgbClr val="0070C0"/>
                </a:solidFill>
              </a:rPr>
              <a:t>Most frequently asked questions (Continued)</a:t>
            </a:r>
          </a:p>
        </p:txBody>
      </p:sp>
      <p:sp>
        <p:nvSpPr>
          <p:cNvPr id="3" name="Content Placeholder 2">
            <a:extLst>
              <a:ext uri="{FF2B5EF4-FFF2-40B4-BE49-F238E27FC236}">
                <a16:creationId xmlns:a16="http://schemas.microsoft.com/office/drawing/2014/main" id="{E0EAA0F7-BE50-47CF-8FAF-39F2439EDCE5}"/>
              </a:ext>
            </a:extLst>
          </p:cNvPr>
          <p:cNvSpPr>
            <a:spLocks noGrp="1"/>
          </p:cNvSpPr>
          <p:nvPr>
            <p:ph idx="1"/>
          </p:nvPr>
        </p:nvSpPr>
        <p:spPr/>
        <p:txBody>
          <a:bodyPr/>
          <a:lstStyle/>
          <a:p>
            <a:pPr marL="285750" indent="-285750">
              <a:buFont typeface="Arial" panose="020B0604020202020204" pitchFamily="34" charset="0"/>
              <a:buChar char="•"/>
            </a:pPr>
            <a:r>
              <a:rPr lang="en-US" sz="2000" dirty="0">
                <a:solidFill>
                  <a:schemeClr val="tx1"/>
                </a:solidFill>
              </a:rPr>
              <a:t>If the questions are simple, do we need to train the enumerators?</a:t>
            </a:r>
          </a:p>
          <a:p>
            <a:r>
              <a:rPr lang="en-US" dirty="0">
                <a:solidFill>
                  <a:schemeClr val="tx1"/>
                </a:solidFill>
              </a:rPr>
              <a:t>	- important for enumerators to be trained on how to administer the 	questions</a:t>
            </a:r>
          </a:p>
          <a:p>
            <a:endParaRPr lang="en-US" dirty="0">
              <a:solidFill>
                <a:schemeClr val="tx1"/>
              </a:solidFill>
            </a:endParaRPr>
          </a:p>
          <a:p>
            <a:r>
              <a:rPr lang="en-US" dirty="0">
                <a:solidFill>
                  <a:schemeClr val="tx1"/>
                </a:solidFill>
              </a:rPr>
              <a:t>	- </a:t>
            </a:r>
            <a:r>
              <a:rPr lang="en-US" dirty="0">
                <a:solidFill>
                  <a:schemeClr val="accent5">
                    <a:lumMod val="75000"/>
                  </a:schemeClr>
                </a:solidFill>
              </a:rPr>
              <a:t>Training facilitates WGQ administration, translation, and removes 	error in data collection</a:t>
            </a:r>
          </a:p>
          <a:p>
            <a:endParaRPr lang="en-US" dirty="0">
              <a:solidFill>
                <a:schemeClr val="tx1"/>
              </a:solidFill>
            </a:endParaRPr>
          </a:p>
          <a:p>
            <a:pPr marL="285750" indent="-285750">
              <a:buFont typeface="Arial" panose="020B0604020202020204" pitchFamily="34" charset="0"/>
              <a:buChar char="•"/>
            </a:pPr>
            <a:r>
              <a:rPr lang="en-US" sz="2000" dirty="0">
                <a:solidFill>
                  <a:schemeClr val="tx1"/>
                </a:solidFill>
              </a:rPr>
              <a:t>Will we identify the barriers faced by persons with disabilities using the WGQs?</a:t>
            </a:r>
          </a:p>
          <a:p>
            <a:endParaRPr lang="en-US" sz="2000" dirty="0">
              <a:solidFill>
                <a:schemeClr val="tx1"/>
              </a:solidFill>
            </a:endParaRPr>
          </a:p>
          <a:p>
            <a:r>
              <a:rPr lang="en-US" dirty="0">
                <a:solidFill>
                  <a:schemeClr val="tx1"/>
                </a:solidFill>
              </a:rPr>
              <a:t>	- </a:t>
            </a:r>
            <a:r>
              <a:rPr lang="en-US" dirty="0">
                <a:solidFill>
                  <a:schemeClr val="accent5">
                    <a:lumMod val="75000"/>
                  </a:schemeClr>
                </a:solidFill>
              </a:rPr>
              <a:t>No; more questions will need to be added to identify barriers</a:t>
            </a:r>
          </a:p>
          <a:p>
            <a:endParaRPr lang="en-US" dirty="0">
              <a:solidFill>
                <a:schemeClr val="tx1"/>
              </a:solidFill>
            </a:endParaRPr>
          </a:p>
          <a:p>
            <a:endParaRPr lang="en-US" dirty="0"/>
          </a:p>
        </p:txBody>
      </p:sp>
      <p:sp>
        <p:nvSpPr>
          <p:cNvPr id="4" name="Date Placeholder 3">
            <a:extLst>
              <a:ext uri="{FF2B5EF4-FFF2-40B4-BE49-F238E27FC236}">
                <a16:creationId xmlns:a16="http://schemas.microsoft.com/office/drawing/2014/main" id="{51819E3E-C4C2-4AD2-86B5-C8DBB1F47F00}"/>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64F23BFC-8769-4469-85D9-0604D2EC0CF1}"/>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534AAAF9-6F57-4462-ADED-F8F1116BD1E7}"/>
              </a:ext>
            </a:extLst>
          </p:cNvPr>
          <p:cNvSpPr>
            <a:spLocks noGrp="1"/>
          </p:cNvSpPr>
          <p:nvPr>
            <p:ph type="sldNum" sz="quarter" idx="4294967295"/>
          </p:nvPr>
        </p:nvSpPr>
        <p:spPr/>
        <p:txBody>
          <a:bodyPr/>
          <a:lstStyle/>
          <a:p>
            <a:fld id="{C3FDE51E-0052-334C-A4B2-C567FE9F326F}" type="slidenum">
              <a:rPr lang="en-US" smtClean="0"/>
              <a:t>169</a:t>
            </a:fld>
            <a:endParaRPr lang="en-US"/>
          </a:p>
        </p:txBody>
      </p:sp>
      <p:sp>
        <p:nvSpPr>
          <p:cNvPr id="7" name="Text Placeholder 6">
            <a:extLst>
              <a:ext uri="{FF2B5EF4-FFF2-40B4-BE49-F238E27FC236}">
                <a16:creationId xmlns:a16="http://schemas.microsoft.com/office/drawing/2014/main" id="{41235449-8CC0-4474-B324-1A0BEC0C6073}"/>
              </a:ext>
            </a:extLst>
          </p:cNvPr>
          <p:cNvSpPr>
            <a:spLocks noGrp="1"/>
          </p:cNvSpPr>
          <p:nvPr>
            <p:ph type="body" sz="quarter" idx="13"/>
          </p:nvPr>
        </p:nvSpPr>
        <p:spPr/>
        <p:txBody>
          <a:bodyPr/>
          <a:lstStyle/>
          <a:p>
            <a:r>
              <a:rPr lang="en-US" sz="1600"/>
              <a:t>Some answers to the questions</a:t>
            </a:r>
          </a:p>
          <a:p>
            <a:endParaRPr lang="en-US"/>
          </a:p>
        </p:txBody>
      </p:sp>
    </p:spTree>
    <p:extLst>
      <p:ext uri="{BB962C8B-B14F-4D97-AF65-F5344CB8AC3E}">
        <p14:creationId xmlns:p14="http://schemas.microsoft.com/office/powerpoint/2010/main" val="24576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456445"/>
            <a:ext cx="8282640" cy="506900"/>
          </a:xfrm>
        </p:spPr>
        <p:txBody>
          <a:bodyPr/>
          <a:lstStyle/>
          <a:p>
            <a:r>
              <a:rPr lang="sv-SE" dirty="0" err="1"/>
              <a:t>Where</a:t>
            </a:r>
            <a:r>
              <a:rPr lang="sv-SE" dirty="0"/>
              <a:t> </a:t>
            </a:r>
            <a:r>
              <a:rPr lang="sv-SE" dirty="0" err="1"/>
              <a:t>you</a:t>
            </a:r>
            <a:r>
              <a:rPr lang="sv-SE" dirty="0"/>
              <a:t> </a:t>
            </a:r>
            <a:r>
              <a:rPr lang="sv-SE" dirty="0" err="1"/>
              <a:t>find</a:t>
            </a:r>
            <a:r>
              <a:rPr lang="sv-SE" dirty="0"/>
              <a:t> </a:t>
            </a:r>
            <a:r>
              <a:rPr lang="sv-SE" dirty="0" err="1"/>
              <a:t>more</a:t>
            </a:r>
            <a:r>
              <a:rPr lang="sv-SE" dirty="0"/>
              <a:t> on Disability </a:t>
            </a:r>
            <a:r>
              <a:rPr lang="sv-SE" dirty="0" err="1"/>
              <a:t>Inclusion</a:t>
            </a:r>
            <a:r>
              <a:rPr lang="sv-SE" dirty="0"/>
              <a:t>! </a:t>
            </a:r>
          </a:p>
        </p:txBody>
      </p:sp>
      <p:sp>
        <p:nvSpPr>
          <p:cNvPr id="6" name="Platshållare för bildnummer 5"/>
          <p:cNvSpPr>
            <a:spLocks noGrp="1"/>
          </p:cNvSpPr>
          <p:nvPr>
            <p:ph type="sldNum" sz="quarter" idx="12"/>
          </p:nvPr>
        </p:nvSpPr>
        <p:spPr/>
        <p:txBody>
          <a:bodyPr/>
          <a:lstStyle/>
          <a:p>
            <a:fld id="{C3FDE51E-0052-334C-A4B2-C567FE9F326F}" type="slidenum">
              <a:rPr lang="en-US" smtClean="0"/>
              <a:t>17</a:t>
            </a:fld>
            <a:endParaRPr lang="en-US"/>
          </a:p>
        </p:txBody>
      </p:sp>
      <p:sp>
        <p:nvSpPr>
          <p:cNvPr id="8" name="Rectangle: Rounded Corners 9">
            <a:extLst>
              <a:ext uri="{FF2B5EF4-FFF2-40B4-BE49-F238E27FC236}">
                <a16:creationId xmlns:a16="http://schemas.microsoft.com/office/drawing/2014/main" id="{E5827DA2-B29C-2C4B-8066-7DDCB1DA2A40}"/>
              </a:ext>
            </a:extLst>
          </p:cNvPr>
          <p:cNvSpPr>
            <a:spLocks noGrp="1"/>
          </p:cNvSpPr>
          <p:nvPr>
            <p:ph idx="1"/>
          </p:nvPr>
        </p:nvSpPr>
        <p:spPr>
          <a:xfrm>
            <a:off x="431147" y="1212500"/>
            <a:ext cx="8276127" cy="5094638"/>
          </a:xfrm>
          <a:prstGeom prst="roundRect">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US" sz="1850" dirty="0">
              <a:solidFill>
                <a:schemeClr val="bg1"/>
              </a:solidFill>
              <a:latin typeface="Gill Sans Infant Std"/>
              <a:cs typeface="Gill Sans Infant Std"/>
            </a:endParaRPr>
          </a:p>
          <a:p>
            <a:pPr algn="ctr"/>
            <a:endParaRPr lang="en-US" sz="1850" dirty="0">
              <a:solidFill>
                <a:schemeClr val="tx1"/>
              </a:solidFill>
              <a:latin typeface="Gill Sans Infant Std"/>
              <a:cs typeface="Gill Sans Infant Std"/>
              <a:hlinkClick r:id="" action="ppaction://noaction"/>
            </a:endParaRPr>
          </a:p>
          <a:p>
            <a:pPr algn="ctr"/>
            <a:r>
              <a:rPr lang="en-US" sz="1850" dirty="0">
                <a:solidFill>
                  <a:schemeClr val="tx1"/>
                </a:solidFill>
                <a:latin typeface="Gill Sans Infant Std"/>
                <a:cs typeface="Gill Sans Infant Std"/>
                <a:hlinkClick r:id="" action="ppaction://noaction"/>
              </a:rPr>
              <a:t>Link to Policies </a:t>
            </a:r>
            <a:endParaRPr lang="en-US" sz="1850" dirty="0">
              <a:solidFill>
                <a:schemeClr val="tx1"/>
              </a:solidFill>
              <a:latin typeface="Gill Sans Infant Std"/>
              <a:cs typeface="Gill Sans Infant Std"/>
              <a:hlinkClick r:id="" action="ppaction://noaction">
                <a:extLst>
                  <a:ext uri="{A12FA001-AC4F-418D-AE19-62706E023703}">
                    <ahyp:hlinkClr xmlns:ahyp="http://schemas.microsoft.com/office/drawing/2018/hyperlinkcolor" val="tx"/>
                  </a:ext>
                </a:extLst>
              </a:hlinkClick>
            </a:endParaRPr>
          </a:p>
          <a:p>
            <a:pPr algn="ctr"/>
            <a:endParaRPr lang="en-US" sz="1850" dirty="0">
              <a:solidFill>
                <a:schemeClr val="tx1"/>
              </a:solidFill>
              <a:latin typeface="Gill Sans Infant Std"/>
              <a:cs typeface="Gill Sans Infant Std"/>
              <a:hlinkClick r:id="" action="ppaction://noaction">
                <a:extLst>
                  <a:ext uri="{A12FA001-AC4F-418D-AE19-62706E023703}">
                    <ahyp:hlinkClr xmlns:ahyp="http://schemas.microsoft.com/office/drawing/2018/hyperlinkcolor" val="tx"/>
                  </a:ext>
                </a:extLst>
              </a:hlinkClick>
            </a:endParaRPr>
          </a:p>
          <a:p>
            <a:pPr algn="ctr"/>
            <a:r>
              <a:rPr lang="en-US" sz="1850" dirty="0">
                <a:solidFill>
                  <a:schemeClr val="tx1"/>
                </a:solidFill>
                <a:latin typeface="Gill Sans Infant Std"/>
                <a:cs typeface="Gill Sans Infant Std"/>
                <a:hlinkClick r:id="rId2"/>
              </a:rPr>
              <a:t>Disabilityinfo@savethechildren.org </a:t>
            </a:r>
            <a:endParaRPr lang="en-US" sz="1850" dirty="0">
              <a:solidFill>
                <a:schemeClr val="tx1"/>
              </a:solidFill>
              <a:latin typeface="Gill Sans Infant Std"/>
              <a:cs typeface="Gill Sans Infant Std"/>
            </a:endParaRPr>
          </a:p>
          <a:p>
            <a:pPr algn="ctr"/>
            <a:endParaRPr lang="en-US" sz="1850" dirty="0">
              <a:solidFill>
                <a:schemeClr val="tx1"/>
              </a:solidFill>
              <a:latin typeface="Gill Sans Infant Std"/>
              <a:cs typeface="Gill Sans Infant Std"/>
              <a:hlinkClick r:id="rId3"/>
            </a:endParaRPr>
          </a:p>
          <a:p>
            <a:pPr algn="ctr"/>
            <a:r>
              <a:rPr lang="en-US" sz="1850" dirty="0">
                <a:solidFill>
                  <a:schemeClr val="tx1"/>
                </a:solidFill>
                <a:latin typeface="Gill Sans Infant Std"/>
                <a:cs typeface="Gill Sans Infant Std"/>
                <a:hlinkClick r:id="rId4"/>
              </a:rPr>
              <a:t>Disability Inclusion Resources and webinars</a:t>
            </a:r>
            <a:endParaRPr lang="en-GB" sz="1850" dirty="0">
              <a:solidFill>
                <a:schemeClr val="tx1"/>
              </a:solidFill>
              <a:latin typeface="Gill Sans Infant Std"/>
              <a:cs typeface="Gill Sans Infant Std"/>
            </a:endParaRPr>
          </a:p>
          <a:p>
            <a:pPr algn="ctr"/>
            <a:endParaRPr lang="en-US" sz="1850" dirty="0">
              <a:solidFill>
                <a:schemeClr val="tx1"/>
              </a:solidFill>
              <a:latin typeface="Gill Sans Infant Std"/>
            </a:endParaRPr>
          </a:p>
          <a:p>
            <a:pPr algn="ctr"/>
            <a:r>
              <a:rPr lang="en-US" sz="1850" dirty="0">
                <a:solidFill>
                  <a:schemeClr val="tx1"/>
                </a:solidFill>
                <a:latin typeface="Gill Sans Infant Std"/>
                <a:hlinkClick r:id="rId5">
                  <a:extLst>
                    <a:ext uri="{A12FA001-AC4F-418D-AE19-62706E023703}">
                      <ahyp:hlinkClr xmlns:ahyp="http://schemas.microsoft.com/office/drawing/2018/hyperlinkcolor" val="tx"/>
                    </a:ext>
                  </a:extLst>
                </a:hlinkClick>
              </a:rPr>
              <a:t>SCI Global Community for Children with Disabilities on Workplace</a:t>
            </a:r>
            <a:endParaRPr lang="en-US" sz="1850" dirty="0">
              <a:solidFill>
                <a:schemeClr val="tx1"/>
              </a:solidFill>
              <a:latin typeface="Gill Sans Infant Std"/>
            </a:endParaRPr>
          </a:p>
          <a:p>
            <a:pPr algn="ctr"/>
            <a:endParaRPr lang="en-US" sz="1850" dirty="0">
              <a:solidFill>
                <a:schemeClr val="tx1"/>
              </a:solidFill>
              <a:latin typeface="Gill Sans Infant Std"/>
            </a:endParaRPr>
          </a:p>
          <a:p>
            <a:pPr algn="ctr"/>
            <a:r>
              <a:rPr lang="en-US" sz="1850" dirty="0">
                <a:solidFill>
                  <a:schemeClr val="tx1"/>
                </a:solidFill>
                <a:latin typeface="Gill Sans Infant Std"/>
                <a:hlinkClick r:id="rId6">
                  <a:extLst>
                    <a:ext uri="{A12FA001-AC4F-418D-AE19-62706E023703}">
                      <ahyp:hlinkClr xmlns:ahyp="http://schemas.microsoft.com/office/drawing/2018/hyperlinkcolor" val="tx"/>
                    </a:ext>
                  </a:extLst>
                </a:hlinkClick>
              </a:rPr>
              <a:t>Disability Inclusion on </a:t>
            </a:r>
            <a:r>
              <a:rPr lang="en-US" sz="1850" dirty="0" err="1">
                <a:solidFill>
                  <a:schemeClr val="tx1"/>
                </a:solidFill>
                <a:latin typeface="Gill Sans Infant Std"/>
                <a:hlinkClick r:id="rId6">
                  <a:extLst>
                    <a:ext uri="{A12FA001-AC4F-418D-AE19-62706E023703}">
                      <ahyp:hlinkClr xmlns:ahyp="http://schemas.microsoft.com/office/drawing/2018/hyperlinkcolor" val="tx"/>
                    </a:ext>
                  </a:extLst>
                </a:hlinkClick>
              </a:rPr>
              <a:t>OneNet</a:t>
            </a:r>
            <a:endParaRPr lang="en-US" sz="1850" dirty="0">
              <a:solidFill>
                <a:schemeClr val="tx1"/>
              </a:solidFill>
              <a:latin typeface="Gill Sans Infant Std"/>
            </a:endParaRPr>
          </a:p>
          <a:p>
            <a:pPr algn="ctr"/>
            <a:endParaRPr lang="en-US" sz="1850" dirty="0">
              <a:solidFill>
                <a:schemeClr val="tx1"/>
              </a:solidFill>
              <a:latin typeface="Gill Sans Infant Std"/>
            </a:endParaRPr>
          </a:p>
          <a:p>
            <a:pPr algn="ctr"/>
            <a:r>
              <a:rPr lang="en-US" sz="1850" dirty="0">
                <a:solidFill>
                  <a:schemeClr val="tx1"/>
                </a:solidFill>
                <a:latin typeface="Gill Sans Infant Std"/>
                <a:hlinkClick r:id="rId7">
                  <a:extLst>
                    <a:ext uri="{A12FA001-AC4F-418D-AE19-62706E023703}">
                      <ahyp:hlinkClr xmlns:ahyp="http://schemas.microsoft.com/office/drawing/2018/hyperlinkcolor" val="tx"/>
                    </a:ext>
                  </a:extLst>
                </a:hlinkClick>
              </a:rPr>
              <a:t>SCI Inclusive Education Community of Practice on Workplace</a:t>
            </a:r>
          </a:p>
          <a:p>
            <a:pPr algn="ctr"/>
            <a:endParaRPr lang="en-US" sz="1850" dirty="0">
              <a:solidFill>
                <a:schemeClr val="tx1"/>
              </a:solidFill>
              <a:latin typeface="Gill Sans Infant Std"/>
            </a:endParaRPr>
          </a:p>
          <a:p>
            <a:pPr algn="ctr"/>
            <a:r>
              <a:rPr lang="en-US" sz="1850" dirty="0">
                <a:solidFill>
                  <a:schemeClr val="tx1"/>
                </a:solidFill>
                <a:latin typeface="Gill Sans Infant Std"/>
                <a:hlinkClick r:id="rId8">
                  <a:extLst>
                    <a:ext uri="{A12FA001-AC4F-418D-AE19-62706E023703}">
                      <ahyp:hlinkClr xmlns:ahyp="http://schemas.microsoft.com/office/drawing/2018/hyperlinkcolor" val="tx"/>
                    </a:ext>
                  </a:extLst>
                </a:hlinkClick>
              </a:rPr>
              <a:t>Inclusive Education on </a:t>
            </a:r>
            <a:r>
              <a:rPr lang="en-US" sz="1850" dirty="0" err="1">
                <a:solidFill>
                  <a:schemeClr val="tx1"/>
                </a:solidFill>
                <a:latin typeface="Gill Sans Infant Std"/>
                <a:hlinkClick r:id="rId8">
                  <a:extLst>
                    <a:ext uri="{A12FA001-AC4F-418D-AE19-62706E023703}">
                      <ahyp:hlinkClr xmlns:ahyp="http://schemas.microsoft.com/office/drawing/2018/hyperlinkcolor" val="tx"/>
                    </a:ext>
                  </a:extLst>
                </a:hlinkClick>
              </a:rPr>
              <a:t>OneNet</a:t>
            </a:r>
            <a:endParaRPr lang="en-US" sz="1850" dirty="0">
              <a:solidFill>
                <a:schemeClr val="tx1"/>
              </a:solidFill>
              <a:latin typeface="Gill Sans Infant Std"/>
              <a:hlinkClick r:id="rId8">
                <a:extLst>
                  <a:ext uri="{A12FA001-AC4F-418D-AE19-62706E023703}">
                    <ahyp:hlinkClr xmlns:ahyp="http://schemas.microsoft.com/office/drawing/2018/hyperlinkcolor" val="tx"/>
                  </a:ext>
                </a:extLst>
              </a:hlinkClick>
            </a:endParaRPr>
          </a:p>
          <a:p>
            <a:pPr algn="ctr"/>
            <a:endParaRPr lang="en-US" sz="1850" dirty="0">
              <a:solidFill>
                <a:schemeClr val="bg1"/>
              </a:solidFill>
              <a:latin typeface="Gill Sans Infant Std"/>
              <a:cs typeface="Gill Sans Infant Std"/>
            </a:endParaRPr>
          </a:p>
          <a:p>
            <a:pPr algn="ctr"/>
            <a:endParaRPr lang="en-US" dirty="0">
              <a:latin typeface="Gill Sans Infant Std"/>
            </a:endParaRPr>
          </a:p>
        </p:txBody>
      </p:sp>
      <p:sp>
        <p:nvSpPr>
          <p:cNvPr id="9"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0"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spTree>
    <p:extLst>
      <p:ext uri="{BB962C8B-B14F-4D97-AF65-F5344CB8AC3E}">
        <p14:creationId xmlns:p14="http://schemas.microsoft.com/office/powerpoint/2010/main" val="29621470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BAD6-DEA5-403C-B610-7F63D260F97A}"/>
              </a:ext>
            </a:extLst>
          </p:cNvPr>
          <p:cNvSpPr>
            <a:spLocks noGrp="1"/>
          </p:cNvSpPr>
          <p:nvPr>
            <p:ph type="title"/>
          </p:nvPr>
        </p:nvSpPr>
        <p:spPr/>
        <p:txBody>
          <a:bodyPr>
            <a:normAutofit/>
          </a:bodyPr>
          <a:lstStyle/>
          <a:p>
            <a:r>
              <a:rPr lang="en-US" sz="1800" dirty="0">
                <a:solidFill>
                  <a:srgbClr val="0070C0"/>
                </a:solidFill>
              </a:rPr>
              <a:t>How to select the WGQs set to use</a:t>
            </a:r>
            <a:endParaRPr lang="en-US" sz="1800" dirty="0"/>
          </a:p>
        </p:txBody>
      </p:sp>
      <p:graphicFrame>
        <p:nvGraphicFramePr>
          <p:cNvPr id="8" name="Table 8">
            <a:extLst>
              <a:ext uri="{FF2B5EF4-FFF2-40B4-BE49-F238E27FC236}">
                <a16:creationId xmlns:a16="http://schemas.microsoft.com/office/drawing/2014/main" id="{E30C3282-CC1F-4DD6-B1BE-11D1F79EDFE7}"/>
              </a:ext>
            </a:extLst>
          </p:cNvPr>
          <p:cNvGraphicFramePr>
            <a:graphicFrameLocks noGrp="1"/>
          </p:cNvGraphicFramePr>
          <p:nvPr>
            <p:ph idx="1"/>
          </p:nvPr>
        </p:nvGraphicFramePr>
        <p:xfrm>
          <a:off x="431800" y="1600200"/>
          <a:ext cx="8275635" cy="3657600"/>
        </p:xfrm>
        <a:graphic>
          <a:graphicData uri="http://schemas.openxmlformats.org/drawingml/2006/table">
            <a:tbl>
              <a:tblPr firstRow="1" bandRow="1">
                <a:tableStyleId>{16D9F66E-5EB9-4882-86FB-DCBF35E3C3E4}</a:tableStyleId>
              </a:tblPr>
              <a:tblGrid>
                <a:gridCol w="1655127">
                  <a:extLst>
                    <a:ext uri="{9D8B030D-6E8A-4147-A177-3AD203B41FA5}">
                      <a16:colId xmlns:a16="http://schemas.microsoft.com/office/drawing/2014/main" val="3287423209"/>
                    </a:ext>
                  </a:extLst>
                </a:gridCol>
                <a:gridCol w="1655127">
                  <a:extLst>
                    <a:ext uri="{9D8B030D-6E8A-4147-A177-3AD203B41FA5}">
                      <a16:colId xmlns:a16="http://schemas.microsoft.com/office/drawing/2014/main" val="2050600470"/>
                    </a:ext>
                  </a:extLst>
                </a:gridCol>
                <a:gridCol w="1655127">
                  <a:extLst>
                    <a:ext uri="{9D8B030D-6E8A-4147-A177-3AD203B41FA5}">
                      <a16:colId xmlns:a16="http://schemas.microsoft.com/office/drawing/2014/main" val="3379497026"/>
                    </a:ext>
                  </a:extLst>
                </a:gridCol>
                <a:gridCol w="2095301">
                  <a:extLst>
                    <a:ext uri="{9D8B030D-6E8A-4147-A177-3AD203B41FA5}">
                      <a16:colId xmlns:a16="http://schemas.microsoft.com/office/drawing/2014/main" val="771596213"/>
                    </a:ext>
                  </a:extLst>
                </a:gridCol>
                <a:gridCol w="1214953">
                  <a:extLst>
                    <a:ext uri="{9D8B030D-6E8A-4147-A177-3AD203B41FA5}">
                      <a16:colId xmlns:a16="http://schemas.microsoft.com/office/drawing/2014/main" val="1065417757"/>
                    </a:ext>
                  </a:extLst>
                </a:gridCol>
              </a:tblGrid>
              <a:tr h="370840">
                <a:tc>
                  <a:txBody>
                    <a:bodyPr/>
                    <a:lstStyle/>
                    <a:p>
                      <a:r>
                        <a:rPr lang="en-US" dirty="0"/>
                        <a:t>What is age of population of interest?</a:t>
                      </a:r>
                    </a:p>
                  </a:txBody>
                  <a:tcPr/>
                </a:tc>
                <a:tc>
                  <a:txBody>
                    <a:bodyPr/>
                    <a:lstStyle/>
                    <a:p>
                      <a:r>
                        <a:rPr lang="en-US" dirty="0"/>
                        <a:t>Is adult available as respondent?</a:t>
                      </a:r>
                    </a:p>
                  </a:txBody>
                  <a:tcPr/>
                </a:tc>
                <a:tc>
                  <a:txBody>
                    <a:bodyPr/>
                    <a:lstStyle/>
                    <a:p>
                      <a:r>
                        <a:rPr lang="en-US"/>
                        <a:t>Is child asked directly as respondent?</a:t>
                      </a:r>
                    </a:p>
                  </a:txBody>
                  <a:tcPr/>
                </a:tc>
                <a:tc>
                  <a:txBody>
                    <a:bodyPr/>
                    <a:lstStyle/>
                    <a:p>
                      <a:r>
                        <a:rPr lang="en-US"/>
                        <a:t>Where is data collection setting?</a:t>
                      </a:r>
                    </a:p>
                  </a:txBody>
                  <a:tcPr/>
                </a:tc>
                <a:tc>
                  <a:txBody>
                    <a:bodyPr/>
                    <a:lstStyle/>
                    <a:p>
                      <a:r>
                        <a:rPr lang="en-US"/>
                        <a:t>WGQ set to use is:</a:t>
                      </a:r>
                    </a:p>
                  </a:txBody>
                  <a:tcPr/>
                </a:tc>
                <a:extLst>
                  <a:ext uri="{0D108BD9-81ED-4DB2-BD59-A6C34878D82A}">
                    <a16:rowId xmlns:a16="http://schemas.microsoft.com/office/drawing/2014/main" val="3267531074"/>
                  </a:ext>
                </a:extLst>
              </a:tr>
              <a:tr h="370840">
                <a:tc>
                  <a:txBody>
                    <a:bodyPr/>
                    <a:lstStyle/>
                    <a:p>
                      <a:pPr algn="ctr"/>
                      <a:r>
                        <a:rPr lang="en-US" b="0" dirty="0"/>
                        <a:t>2 – 4 </a:t>
                      </a:r>
                    </a:p>
                  </a:txBody>
                  <a:tcPr/>
                </a:tc>
                <a:tc>
                  <a:txBody>
                    <a:bodyPr/>
                    <a:lstStyle/>
                    <a:p>
                      <a:pPr algn="ctr"/>
                      <a:r>
                        <a:rPr lang="en-US" b="0" dirty="0"/>
                        <a:t>Yes</a:t>
                      </a:r>
                    </a:p>
                  </a:txBody>
                  <a:tcPr/>
                </a:tc>
                <a:tc>
                  <a:txBody>
                    <a:bodyPr/>
                    <a:lstStyle/>
                    <a:p>
                      <a:pPr algn="ctr"/>
                      <a:r>
                        <a:rPr lang="en-US" b="0" dirty="0"/>
                        <a:t>No</a:t>
                      </a:r>
                    </a:p>
                  </a:txBody>
                  <a:tcPr/>
                </a:tc>
                <a:tc>
                  <a:txBody>
                    <a:bodyPr/>
                    <a:lstStyle/>
                    <a:p>
                      <a:pPr algn="ctr"/>
                      <a:r>
                        <a:rPr lang="en-US" b="0" dirty="0"/>
                        <a:t>Community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0" dirty="0"/>
                        <a:t>CFM Set for 2-4 year-old</a:t>
                      </a:r>
                    </a:p>
                    <a:p>
                      <a:pPr algn="ctr"/>
                      <a:endParaRPr lang="en-US" b="0" dirty="0"/>
                    </a:p>
                  </a:txBody>
                  <a:tcPr/>
                </a:tc>
                <a:extLst>
                  <a:ext uri="{0D108BD9-81ED-4DB2-BD59-A6C34878D82A}">
                    <a16:rowId xmlns:a16="http://schemas.microsoft.com/office/drawing/2014/main" val="106856806"/>
                  </a:ext>
                </a:extLst>
              </a:tr>
              <a:tr h="370840">
                <a:tc>
                  <a:txBody>
                    <a:bodyPr/>
                    <a:lstStyle/>
                    <a:p>
                      <a:pPr algn="ctr"/>
                      <a:r>
                        <a:rPr lang="en-US"/>
                        <a:t>5 - 17</a:t>
                      </a:r>
                      <a:endParaRPr lang="en-US" b="1"/>
                    </a:p>
                  </a:txBody>
                  <a:tcPr/>
                </a:tc>
                <a:tc>
                  <a:txBody>
                    <a:bodyPr/>
                    <a:lstStyle/>
                    <a:p>
                      <a:pPr algn="ctr"/>
                      <a:r>
                        <a:rPr lang="en-US"/>
                        <a:t>Yes</a:t>
                      </a:r>
                      <a:endParaRPr lang="en-US" b="1"/>
                    </a:p>
                  </a:txBody>
                  <a:tcPr/>
                </a:tc>
                <a:tc>
                  <a:txBody>
                    <a:bodyPr/>
                    <a:lstStyle/>
                    <a:p>
                      <a:pPr algn="ctr"/>
                      <a:r>
                        <a:rPr lang="en-US" dirty="0"/>
                        <a:t>No</a:t>
                      </a:r>
                      <a:endParaRPr lang="en-US" b="1" dirty="0"/>
                    </a:p>
                  </a:txBody>
                  <a:tcPr/>
                </a:tc>
                <a:tc>
                  <a:txBody>
                    <a:bodyPr/>
                    <a:lstStyle/>
                    <a:p>
                      <a:pPr algn="ctr"/>
                      <a:r>
                        <a:rPr lang="en-US"/>
                        <a:t>Community</a:t>
                      </a:r>
                      <a:endParaRPr lang="en-US" b="1"/>
                    </a:p>
                  </a:txBody>
                  <a:tcPr/>
                </a:tc>
                <a:tc>
                  <a:txBody>
                    <a:bodyPr/>
                    <a:lstStyle/>
                    <a:p>
                      <a:pPr algn="ctr"/>
                      <a:r>
                        <a:rPr lang="en-US" dirty="0"/>
                        <a:t>CFM Set for 5-17 year-old</a:t>
                      </a:r>
                      <a:endParaRPr lang="en-US" b="1" dirty="0"/>
                    </a:p>
                  </a:txBody>
                  <a:tcPr/>
                </a:tc>
                <a:extLst>
                  <a:ext uri="{0D108BD9-81ED-4DB2-BD59-A6C34878D82A}">
                    <a16:rowId xmlns:a16="http://schemas.microsoft.com/office/drawing/2014/main" val="787589771"/>
                  </a:ext>
                </a:extLst>
              </a:tr>
              <a:tr h="370840">
                <a:tc>
                  <a:txBody>
                    <a:bodyPr/>
                    <a:lstStyle/>
                    <a:p>
                      <a:pPr algn="ctr"/>
                      <a:r>
                        <a:rPr lang="en-US"/>
                        <a:t>&gt;= 18</a:t>
                      </a:r>
                      <a:endParaRPr lang="en-US" b="1"/>
                    </a:p>
                  </a:txBody>
                  <a:tcPr/>
                </a:tc>
                <a:tc>
                  <a:txBody>
                    <a:bodyPr/>
                    <a:lstStyle/>
                    <a:p>
                      <a:pPr algn="ctr"/>
                      <a:r>
                        <a:rPr lang="en-US"/>
                        <a:t>Yes</a:t>
                      </a:r>
                      <a:endParaRPr lang="en-US" b="1"/>
                    </a:p>
                  </a:txBody>
                  <a:tcPr/>
                </a:tc>
                <a:tc>
                  <a:txBody>
                    <a:bodyPr/>
                    <a:lstStyle/>
                    <a:p>
                      <a:pPr algn="ctr"/>
                      <a:r>
                        <a:rPr lang="en-US" b="0"/>
                        <a:t>Not applicable</a:t>
                      </a:r>
                    </a:p>
                  </a:txBody>
                  <a:tcPr/>
                </a:tc>
                <a:tc>
                  <a:txBody>
                    <a:bodyPr/>
                    <a:lstStyle/>
                    <a:p>
                      <a:pPr algn="ctr"/>
                      <a:r>
                        <a:rPr lang="en-US"/>
                        <a:t>Community</a:t>
                      </a:r>
                      <a:endParaRPr lang="en-US" b="1"/>
                    </a:p>
                  </a:txBody>
                  <a:tcPr/>
                </a:tc>
                <a:tc>
                  <a:txBody>
                    <a:bodyPr/>
                    <a:lstStyle/>
                    <a:p>
                      <a:pPr algn="ctr"/>
                      <a:r>
                        <a:rPr lang="en-US" dirty="0"/>
                        <a:t>WGSS</a:t>
                      </a:r>
                    </a:p>
                    <a:p>
                      <a:pPr algn="ctr"/>
                      <a:endParaRPr lang="en-US" b="1" dirty="0"/>
                    </a:p>
                  </a:txBody>
                  <a:tcPr/>
                </a:tc>
                <a:extLst>
                  <a:ext uri="{0D108BD9-81ED-4DB2-BD59-A6C34878D82A}">
                    <a16:rowId xmlns:a16="http://schemas.microsoft.com/office/drawing/2014/main" val="1009893241"/>
                  </a:ext>
                </a:extLst>
              </a:tr>
            </a:tbl>
          </a:graphicData>
        </a:graphic>
      </p:graphicFrame>
      <p:sp>
        <p:nvSpPr>
          <p:cNvPr id="4" name="Date Placeholder 3">
            <a:extLst>
              <a:ext uri="{FF2B5EF4-FFF2-40B4-BE49-F238E27FC236}">
                <a16:creationId xmlns:a16="http://schemas.microsoft.com/office/drawing/2014/main" id="{D62969DC-E29C-4D5B-91B2-6592A6EE39B3}"/>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D8892DC6-3AFC-4AB1-84DF-FAD485C421B9}"/>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7D5D7307-4168-4F6A-AC51-8DBBBB7D154A}"/>
              </a:ext>
            </a:extLst>
          </p:cNvPr>
          <p:cNvSpPr>
            <a:spLocks noGrp="1"/>
          </p:cNvSpPr>
          <p:nvPr>
            <p:ph type="sldNum" sz="quarter" idx="4294967295"/>
          </p:nvPr>
        </p:nvSpPr>
        <p:spPr/>
        <p:txBody>
          <a:bodyPr/>
          <a:lstStyle/>
          <a:p>
            <a:fld id="{C3FDE51E-0052-334C-A4B2-C567FE9F326F}" type="slidenum">
              <a:rPr lang="en-US" smtClean="0"/>
              <a:t>170</a:t>
            </a:fld>
            <a:endParaRPr lang="en-US"/>
          </a:p>
        </p:txBody>
      </p:sp>
      <p:sp>
        <p:nvSpPr>
          <p:cNvPr id="13" name="TextBox 12">
            <a:extLst>
              <a:ext uri="{FF2B5EF4-FFF2-40B4-BE49-F238E27FC236}">
                <a16:creationId xmlns:a16="http://schemas.microsoft.com/office/drawing/2014/main" id="{C3343E39-796A-44B8-89BE-83F3FE2FB3DD}"/>
              </a:ext>
            </a:extLst>
          </p:cNvPr>
          <p:cNvSpPr txBox="1"/>
          <p:nvPr/>
        </p:nvSpPr>
        <p:spPr>
          <a:xfrm>
            <a:off x="631197" y="4877705"/>
            <a:ext cx="7893698" cy="230832"/>
          </a:xfrm>
          <a:prstGeom prst="rect">
            <a:avLst/>
          </a:prstGeom>
          <a:noFill/>
        </p:spPr>
        <p:txBody>
          <a:bodyPr wrap="square" lIns="0" tIns="0" rIns="0" bIns="0" rtlCol="0">
            <a:spAutoFit/>
          </a:bodyPr>
          <a:lstStyle/>
          <a:p>
            <a:r>
              <a:rPr lang="en-US" sz="1500">
                <a:latin typeface="Gill Sans Infant Std"/>
                <a:cs typeface="Gill Sans Infant Std"/>
              </a:rPr>
              <a:t>  </a:t>
            </a:r>
          </a:p>
        </p:txBody>
      </p:sp>
    </p:spTree>
    <p:extLst>
      <p:ext uri="{BB962C8B-B14F-4D97-AF65-F5344CB8AC3E}">
        <p14:creationId xmlns:p14="http://schemas.microsoft.com/office/powerpoint/2010/main" val="3332452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654F-650A-45FF-9CBE-EF5B2D2C4E05}"/>
              </a:ext>
            </a:extLst>
          </p:cNvPr>
          <p:cNvSpPr>
            <a:spLocks noGrp="1"/>
          </p:cNvSpPr>
          <p:nvPr>
            <p:ph type="title"/>
          </p:nvPr>
        </p:nvSpPr>
        <p:spPr>
          <a:xfrm>
            <a:off x="424634" y="202995"/>
            <a:ext cx="8282640" cy="702074"/>
          </a:xfrm>
        </p:spPr>
        <p:txBody>
          <a:bodyPr>
            <a:noAutofit/>
          </a:bodyPr>
          <a:lstStyle/>
          <a:p>
            <a:r>
              <a:rPr lang="en-US" sz="1800" dirty="0">
                <a:solidFill>
                  <a:srgbClr val="0070C0"/>
                </a:solidFill>
              </a:rPr>
              <a:t>3. Improving administration of  WGQs</a:t>
            </a:r>
          </a:p>
        </p:txBody>
      </p:sp>
      <p:graphicFrame>
        <p:nvGraphicFramePr>
          <p:cNvPr id="7" name="Table 7">
            <a:extLst>
              <a:ext uri="{FF2B5EF4-FFF2-40B4-BE49-F238E27FC236}">
                <a16:creationId xmlns:a16="http://schemas.microsoft.com/office/drawing/2014/main" id="{EC312BB7-7061-4DE9-A2F7-01B1F22F87F7}"/>
              </a:ext>
            </a:extLst>
          </p:cNvPr>
          <p:cNvGraphicFramePr>
            <a:graphicFrameLocks noGrp="1"/>
          </p:cNvGraphicFramePr>
          <p:nvPr>
            <p:ph idx="1"/>
          </p:nvPr>
        </p:nvGraphicFramePr>
        <p:xfrm>
          <a:off x="431800" y="1371600"/>
          <a:ext cx="8275636" cy="4470399"/>
        </p:xfrm>
        <a:graphic>
          <a:graphicData uri="http://schemas.openxmlformats.org/drawingml/2006/table">
            <a:tbl>
              <a:tblPr firstRow="1" bandRow="1">
                <a:tableStyleId>{5C22544A-7EE6-4342-B048-85BDC9FD1C3A}</a:tableStyleId>
              </a:tblPr>
              <a:tblGrid>
                <a:gridCol w="2068909">
                  <a:extLst>
                    <a:ext uri="{9D8B030D-6E8A-4147-A177-3AD203B41FA5}">
                      <a16:colId xmlns:a16="http://schemas.microsoft.com/office/drawing/2014/main" val="2849719757"/>
                    </a:ext>
                  </a:extLst>
                </a:gridCol>
                <a:gridCol w="2068909">
                  <a:extLst>
                    <a:ext uri="{9D8B030D-6E8A-4147-A177-3AD203B41FA5}">
                      <a16:colId xmlns:a16="http://schemas.microsoft.com/office/drawing/2014/main" val="4129983238"/>
                    </a:ext>
                  </a:extLst>
                </a:gridCol>
                <a:gridCol w="2068909">
                  <a:extLst>
                    <a:ext uri="{9D8B030D-6E8A-4147-A177-3AD203B41FA5}">
                      <a16:colId xmlns:a16="http://schemas.microsoft.com/office/drawing/2014/main" val="1772720151"/>
                    </a:ext>
                  </a:extLst>
                </a:gridCol>
                <a:gridCol w="2068909">
                  <a:extLst>
                    <a:ext uri="{9D8B030D-6E8A-4147-A177-3AD203B41FA5}">
                      <a16:colId xmlns:a16="http://schemas.microsoft.com/office/drawing/2014/main" val="1619380540"/>
                    </a:ext>
                  </a:extLst>
                </a:gridCol>
              </a:tblGrid>
              <a:tr h="390825">
                <a:tc gridSpan="4">
                  <a:txBody>
                    <a:bodyPr/>
                    <a:lstStyle/>
                    <a:p>
                      <a:pPr algn="ctr"/>
                      <a:r>
                        <a:rPr lang="en-US" sz="1600" b="1" kern="1200">
                          <a:solidFill>
                            <a:schemeClr val="tx1"/>
                          </a:solidFill>
                          <a:effectLst/>
                          <a:latin typeface="+mn-lt"/>
                          <a:ea typeface="+mn-ea"/>
                          <a:cs typeface="+mn-cs"/>
                        </a:rPr>
                        <a:t>Key Considerations for Data Collection, Data Analysis and Dissemination</a:t>
                      </a:r>
                      <a:endParaRPr lang="en-US" sz="1600" b="1">
                        <a:solidFill>
                          <a:schemeClr val="tx1"/>
                        </a:solidFill>
                      </a:endParaRPr>
                    </a:p>
                  </a:txBody>
                  <a:tcPr>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5215387"/>
                  </a:ext>
                </a:extLst>
              </a:tr>
              <a:tr h="1124292">
                <a:tc>
                  <a:txBody>
                    <a:bodyPr/>
                    <a:lstStyle/>
                    <a:p>
                      <a:r>
                        <a:rPr lang="en-US" sz="1600" b="1"/>
                        <a:t>Planning</a:t>
                      </a:r>
                    </a:p>
                  </a:txBody>
                  <a:tcPr>
                    <a:solidFill>
                      <a:schemeClr val="accent3">
                        <a:lumMod val="20000"/>
                        <a:lumOff val="80000"/>
                      </a:schemeClr>
                    </a:solidFill>
                  </a:tcPr>
                </a:tc>
                <a:tc>
                  <a:txBody>
                    <a:bodyPr/>
                    <a:lstStyle/>
                    <a:p>
                      <a:r>
                        <a:rPr lang="en-US" sz="1600" b="1"/>
                        <a:t>Design</a:t>
                      </a:r>
                    </a:p>
                  </a:txBody>
                  <a:tcPr>
                    <a:solidFill>
                      <a:schemeClr val="accent3">
                        <a:lumMod val="20000"/>
                        <a:lumOff val="80000"/>
                      </a:schemeClr>
                    </a:solidFill>
                  </a:tcPr>
                </a:tc>
                <a:tc>
                  <a:txBody>
                    <a:bodyPr/>
                    <a:lstStyle/>
                    <a:p>
                      <a:r>
                        <a:rPr lang="en-US" sz="1600" b="1"/>
                        <a:t>Implementation</a:t>
                      </a:r>
                    </a:p>
                  </a:txBody>
                  <a:tcPr>
                    <a:solidFill>
                      <a:schemeClr val="accent3">
                        <a:lumMod val="20000"/>
                        <a:lumOff val="80000"/>
                      </a:schemeClr>
                    </a:solidFill>
                  </a:tcPr>
                </a:tc>
                <a:tc>
                  <a:txBody>
                    <a:bodyPr/>
                    <a:lstStyle/>
                    <a:p>
                      <a:r>
                        <a:rPr lang="en-US" sz="1600" b="1"/>
                        <a:t>Analysis, Reporting &amp; Use of Disability Disaggregated Results</a:t>
                      </a:r>
                    </a:p>
                  </a:txBody>
                  <a:tcPr>
                    <a:solidFill>
                      <a:schemeClr val="accent3">
                        <a:lumMod val="20000"/>
                        <a:lumOff val="80000"/>
                      </a:schemeClr>
                    </a:solidFill>
                  </a:tcPr>
                </a:tc>
                <a:extLst>
                  <a:ext uri="{0D108BD9-81ED-4DB2-BD59-A6C34878D82A}">
                    <a16:rowId xmlns:a16="http://schemas.microsoft.com/office/drawing/2014/main" val="3560485612"/>
                  </a:ext>
                </a:extLst>
              </a:tr>
              <a:tr h="867311">
                <a:tc>
                  <a:txBody>
                    <a:bodyPr/>
                    <a:lstStyle/>
                    <a:p>
                      <a:r>
                        <a:rPr lang="en-US" sz="1600"/>
                        <a:t>Define scope &amp; objectives</a:t>
                      </a:r>
                    </a:p>
                  </a:txBody>
                  <a:tcPr>
                    <a:solidFill>
                      <a:schemeClr val="accent5">
                        <a:lumMod val="20000"/>
                        <a:lumOff val="80000"/>
                      </a:schemeClr>
                    </a:solidFill>
                  </a:tcPr>
                </a:tc>
                <a:tc>
                  <a:txBody>
                    <a:bodyPr/>
                    <a:lstStyle/>
                    <a:p>
                      <a:r>
                        <a:rPr lang="en-US" sz="1600"/>
                        <a:t>Determine method (quantitative, qualitative, or both)</a:t>
                      </a:r>
                    </a:p>
                  </a:txBody>
                  <a:tcPr>
                    <a:solidFill>
                      <a:schemeClr val="accent5">
                        <a:lumMod val="20000"/>
                        <a:lumOff val="80000"/>
                      </a:schemeClr>
                    </a:solidFill>
                  </a:tcPr>
                </a:tc>
                <a:tc>
                  <a:txBody>
                    <a:bodyPr/>
                    <a:lstStyle/>
                    <a:p>
                      <a:r>
                        <a:rPr lang="en-US" sz="1600"/>
                        <a:t>Train data collection team</a:t>
                      </a:r>
                    </a:p>
                  </a:txBody>
                  <a:tcPr>
                    <a:solidFill>
                      <a:schemeClr val="accent5">
                        <a:lumMod val="20000"/>
                        <a:lumOff val="80000"/>
                      </a:schemeClr>
                    </a:solidFill>
                  </a:tcPr>
                </a:tc>
                <a:tc>
                  <a:txBody>
                    <a:bodyPr/>
                    <a:lstStyle/>
                    <a:p>
                      <a:r>
                        <a:rPr lang="en-US" sz="1600"/>
                        <a:t>Compare children with &amp; without disabilities</a:t>
                      </a:r>
                    </a:p>
                  </a:txBody>
                  <a:tcPr>
                    <a:solidFill>
                      <a:schemeClr val="accent5">
                        <a:lumMod val="20000"/>
                        <a:lumOff val="80000"/>
                      </a:schemeClr>
                    </a:solidFill>
                  </a:tcPr>
                </a:tc>
                <a:extLst>
                  <a:ext uri="{0D108BD9-81ED-4DB2-BD59-A6C34878D82A}">
                    <a16:rowId xmlns:a16="http://schemas.microsoft.com/office/drawing/2014/main" val="3793416885"/>
                  </a:ext>
                </a:extLst>
              </a:tr>
              <a:tr h="867311">
                <a:tc>
                  <a:txBody>
                    <a:bodyPr/>
                    <a:lstStyle/>
                    <a:p>
                      <a:r>
                        <a:rPr lang="en-US" sz="1600"/>
                        <a:t>Select indicators</a:t>
                      </a:r>
                    </a:p>
                  </a:txBody>
                  <a:tcPr>
                    <a:solidFill>
                      <a:schemeClr val="accent6">
                        <a:lumMod val="40000"/>
                        <a:lumOff val="60000"/>
                      </a:schemeClr>
                    </a:solidFill>
                  </a:tcPr>
                </a:tc>
                <a:tc>
                  <a:txBody>
                    <a:bodyPr/>
                    <a:lstStyle/>
                    <a:p>
                      <a:r>
                        <a:rPr lang="en-US" sz="1600"/>
                        <a:t>Select main data collection tool</a:t>
                      </a:r>
                    </a:p>
                  </a:txBody>
                  <a:tcP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Carry out public awareness raising campaign</a:t>
                      </a:r>
                    </a:p>
                  </a:txBody>
                  <a:tcPr>
                    <a:solidFill>
                      <a:schemeClr val="accent6">
                        <a:lumMod val="40000"/>
                        <a:lumOff val="60000"/>
                      </a:schemeClr>
                    </a:solidFill>
                  </a:tcPr>
                </a:tc>
                <a:tc rowSpan="3">
                  <a:txBody>
                    <a:bodyPr/>
                    <a:lstStyle/>
                    <a:p>
                      <a:r>
                        <a:rPr lang="en-US" sz="1600"/>
                        <a:t>Use disability disaggregated results in thematic &amp; cross-thematic program development &amp; revision, including results target revision</a:t>
                      </a:r>
                    </a:p>
                  </a:txBody>
                  <a:tcPr>
                    <a:solidFill>
                      <a:schemeClr val="accent6">
                        <a:lumMod val="40000"/>
                        <a:lumOff val="60000"/>
                      </a:schemeClr>
                    </a:solidFill>
                  </a:tcPr>
                </a:tc>
                <a:extLst>
                  <a:ext uri="{0D108BD9-81ED-4DB2-BD59-A6C34878D82A}">
                    <a16:rowId xmlns:a16="http://schemas.microsoft.com/office/drawing/2014/main" val="2725637066"/>
                  </a:ext>
                </a:extLst>
              </a:tr>
              <a:tr h="610330">
                <a:tc>
                  <a:txBody>
                    <a:bodyPr/>
                    <a:lstStyle/>
                    <a:p>
                      <a:r>
                        <a:rPr lang="en-US" sz="1600"/>
                        <a:t>Identify relevant content</a:t>
                      </a:r>
                    </a:p>
                  </a:txBody>
                  <a:tcPr>
                    <a:solidFill>
                      <a:schemeClr val="accent5">
                        <a:lumMod val="20000"/>
                        <a:lumOff val="80000"/>
                      </a:schemeClr>
                    </a:solidFill>
                  </a:tcPr>
                </a:tc>
                <a:tc>
                  <a:txBody>
                    <a:bodyPr/>
                    <a:lstStyle/>
                    <a:p>
                      <a:r>
                        <a:rPr lang="en-US" sz="1600"/>
                        <a:t>Select WGQs Set</a:t>
                      </a:r>
                    </a:p>
                  </a:txBody>
                  <a:tcPr>
                    <a:solidFill>
                      <a:schemeClr val="accent5">
                        <a:lumMod val="20000"/>
                        <a:lumOff val="80000"/>
                      </a:schemeClr>
                    </a:solidFill>
                  </a:tcPr>
                </a:tc>
                <a:tc>
                  <a:txBody>
                    <a:bodyPr/>
                    <a:lstStyle/>
                    <a:p>
                      <a:r>
                        <a:rPr lang="en-US" sz="1600"/>
                        <a:t>Pilot-test tools and enumerators</a:t>
                      </a:r>
                    </a:p>
                  </a:txBody>
                  <a:tcPr>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113148520"/>
                  </a:ext>
                </a:extLst>
              </a:tr>
              <a:tr h="610330">
                <a:tc>
                  <a:txBody>
                    <a:bodyPr/>
                    <a:lstStyle/>
                    <a:p>
                      <a:r>
                        <a:rPr lang="en-US" sz="1600"/>
                        <a:t>Explore ethical implications</a:t>
                      </a:r>
                    </a:p>
                  </a:txBody>
                  <a:tcPr>
                    <a:solidFill>
                      <a:schemeClr val="accent6">
                        <a:lumMod val="40000"/>
                        <a:lumOff val="60000"/>
                      </a:schemeClr>
                    </a:solidFill>
                  </a:tcPr>
                </a:tc>
                <a:tc>
                  <a:txBody>
                    <a:bodyPr/>
                    <a:lstStyle/>
                    <a:p>
                      <a:r>
                        <a:rPr lang="en-US" sz="1600"/>
                        <a:t>Design sample</a:t>
                      </a:r>
                    </a:p>
                  </a:txBody>
                  <a:tcPr>
                    <a:solidFill>
                      <a:schemeClr val="accent6">
                        <a:lumMod val="40000"/>
                        <a:lumOff val="60000"/>
                      </a:schemeClr>
                    </a:solidFill>
                  </a:tcPr>
                </a:tc>
                <a:tc>
                  <a:txBody>
                    <a:bodyPr/>
                    <a:lstStyle/>
                    <a:p>
                      <a:r>
                        <a:rPr lang="en-US" sz="1600"/>
                        <a:t>Carry out data collection</a:t>
                      </a:r>
                    </a:p>
                  </a:txBody>
                  <a:tcPr>
                    <a:solidFill>
                      <a:schemeClr val="accent6">
                        <a:lumMod val="40000"/>
                        <a:lumOff val="60000"/>
                      </a:schemeClr>
                    </a:solidFill>
                  </a:tcPr>
                </a:tc>
                <a:tc vMerge="1">
                  <a:txBody>
                    <a:bodyPr/>
                    <a:lstStyle/>
                    <a:p>
                      <a:endParaRPr lang="en-US"/>
                    </a:p>
                  </a:txBody>
                  <a:tcPr/>
                </a:tc>
                <a:extLst>
                  <a:ext uri="{0D108BD9-81ED-4DB2-BD59-A6C34878D82A}">
                    <a16:rowId xmlns:a16="http://schemas.microsoft.com/office/drawing/2014/main" val="2358042315"/>
                  </a:ext>
                </a:extLst>
              </a:tr>
            </a:tbl>
          </a:graphicData>
        </a:graphic>
      </p:graphicFrame>
      <p:sp>
        <p:nvSpPr>
          <p:cNvPr id="4" name="Date Placeholder 3">
            <a:extLst>
              <a:ext uri="{FF2B5EF4-FFF2-40B4-BE49-F238E27FC236}">
                <a16:creationId xmlns:a16="http://schemas.microsoft.com/office/drawing/2014/main" id="{D0E7650E-2F74-4DD0-A352-FADA3A51E075}"/>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AA5ED862-68B8-47BF-9F84-99E2F5590D66}"/>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126E1470-3F50-4765-A63B-2D17979B1432}"/>
              </a:ext>
            </a:extLst>
          </p:cNvPr>
          <p:cNvSpPr>
            <a:spLocks noGrp="1"/>
          </p:cNvSpPr>
          <p:nvPr>
            <p:ph type="sldNum" sz="quarter" idx="4294967295"/>
          </p:nvPr>
        </p:nvSpPr>
        <p:spPr/>
        <p:txBody>
          <a:bodyPr/>
          <a:lstStyle/>
          <a:p>
            <a:fld id="{C3FDE51E-0052-334C-A4B2-C567FE9F326F}" type="slidenum">
              <a:rPr lang="en-US" smtClean="0"/>
              <a:t>171</a:t>
            </a:fld>
            <a:endParaRPr lang="en-US"/>
          </a:p>
        </p:txBody>
      </p:sp>
    </p:spTree>
    <p:extLst>
      <p:ext uri="{BB962C8B-B14F-4D97-AF65-F5344CB8AC3E}">
        <p14:creationId xmlns:p14="http://schemas.microsoft.com/office/powerpoint/2010/main" val="32019834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654F-650A-45FF-9CBE-EF5B2D2C4E05}"/>
              </a:ext>
            </a:extLst>
          </p:cNvPr>
          <p:cNvSpPr>
            <a:spLocks noGrp="1"/>
          </p:cNvSpPr>
          <p:nvPr>
            <p:ph type="title"/>
          </p:nvPr>
        </p:nvSpPr>
        <p:spPr>
          <a:xfrm>
            <a:off x="424634" y="202995"/>
            <a:ext cx="8282640" cy="702074"/>
          </a:xfrm>
        </p:spPr>
        <p:txBody>
          <a:bodyPr>
            <a:noAutofit/>
          </a:bodyPr>
          <a:lstStyle/>
          <a:p>
            <a:r>
              <a:rPr lang="en-US" sz="1800">
                <a:solidFill>
                  <a:srgbClr val="0070C0"/>
                </a:solidFill>
              </a:rPr>
              <a:t>Improving how to administer the questions (cont’d)</a:t>
            </a:r>
          </a:p>
        </p:txBody>
      </p:sp>
      <p:sp>
        <p:nvSpPr>
          <p:cNvPr id="3" name="Content Placeholder 2">
            <a:extLst>
              <a:ext uri="{FF2B5EF4-FFF2-40B4-BE49-F238E27FC236}">
                <a16:creationId xmlns:a16="http://schemas.microsoft.com/office/drawing/2014/main" id="{3DCA2573-F3E0-4F2A-BE74-DB841C3D5666}"/>
              </a:ext>
            </a:extLst>
          </p:cNvPr>
          <p:cNvSpPr>
            <a:spLocks noGrp="1"/>
          </p:cNvSpPr>
          <p:nvPr>
            <p:ph idx="1"/>
          </p:nvPr>
        </p:nvSpPr>
        <p:spPr>
          <a:xfrm>
            <a:off x="431147" y="1352939"/>
            <a:ext cx="8276127" cy="4954199"/>
          </a:xfrm>
        </p:spPr>
        <p:txBody>
          <a:bodyPr/>
          <a:lstStyle/>
          <a:p>
            <a:pPr marL="285750" indent="-285750">
              <a:buFont typeface="Arial" panose="020B0604020202020204" pitchFamily="34" charset="0"/>
              <a:buChar char="•"/>
            </a:pPr>
            <a:r>
              <a:rPr lang="en-US" sz="1600" dirty="0">
                <a:solidFill>
                  <a:schemeClr val="tx1"/>
                </a:solidFill>
              </a:rPr>
              <a:t>Ensure that enumerators are properly trained on using the WGQs, and that they feel confident administering the questions in the language the questions will be administered</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Provide enumerators with a brief written guide regarding </a:t>
            </a:r>
            <a:r>
              <a:rPr lang="en-US" sz="1600" dirty="0">
                <a:solidFill>
                  <a:schemeClr val="tx1"/>
                </a:solidFill>
                <a:highlight>
                  <a:srgbClr val="FFFF00"/>
                </a:highlight>
              </a:rPr>
              <a:t>“what to do and not to do” </a:t>
            </a:r>
            <a:r>
              <a:rPr lang="en-US" sz="1600" dirty="0">
                <a:solidFill>
                  <a:schemeClr val="tx1"/>
                </a:solidFill>
              </a:rPr>
              <a:t>when they are in the field to collect data. Guideline available at this </a:t>
            </a:r>
            <a:r>
              <a:rPr lang="en-US" sz="1600" dirty="0">
                <a:solidFill>
                  <a:srgbClr val="00B0F0"/>
                </a:solidFill>
                <a:hlinkClick r:id="rId2"/>
              </a:rPr>
              <a:t>link</a:t>
            </a:r>
            <a:r>
              <a:rPr lang="en-US" sz="1600" dirty="0">
                <a:solidFill>
                  <a:schemeClr val="tx1"/>
                </a:solidFill>
              </a:rPr>
              <a:t>.  </a:t>
            </a:r>
            <a:r>
              <a:rPr lang="en-US" sz="1600" dirty="0">
                <a:solidFill>
                  <a:srgbClr val="FF0000"/>
                </a:solidFill>
              </a:rPr>
              <a:t>Also in slides 38-40 in Enumerators’ Training Pack</a:t>
            </a:r>
            <a:r>
              <a:rPr lang="en-US" sz="1600" dirty="0">
                <a:solidFill>
                  <a:schemeClr val="tx1"/>
                </a:solidFill>
              </a:rPr>
              <a:t>.</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Review the questions in advance to make sure the translations are accurate</a:t>
            </a:r>
          </a:p>
          <a:p>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Insist on asking the questions exactly as they are and recording the responses that the respondent gives without interpreting them or second-guessing.</a:t>
            </a:r>
          </a:p>
          <a:p>
            <a:endParaRPr lang="en-US" sz="1600" dirty="0">
              <a:solidFill>
                <a:schemeClr val="tx1"/>
              </a:solidFill>
            </a:endParaRPr>
          </a:p>
          <a:p>
            <a:endParaRPr lang="en-US" dirty="0"/>
          </a:p>
        </p:txBody>
      </p:sp>
      <p:sp>
        <p:nvSpPr>
          <p:cNvPr id="4" name="Date Placeholder 3">
            <a:extLst>
              <a:ext uri="{FF2B5EF4-FFF2-40B4-BE49-F238E27FC236}">
                <a16:creationId xmlns:a16="http://schemas.microsoft.com/office/drawing/2014/main" id="{D0E7650E-2F74-4DD0-A352-FADA3A51E075}"/>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AA5ED862-68B8-47BF-9F84-99E2F5590D66}"/>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126E1470-3F50-4765-A63B-2D17979B1432}"/>
              </a:ext>
            </a:extLst>
          </p:cNvPr>
          <p:cNvSpPr>
            <a:spLocks noGrp="1"/>
          </p:cNvSpPr>
          <p:nvPr>
            <p:ph type="sldNum" sz="quarter" idx="4294967295"/>
          </p:nvPr>
        </p:nvSpPr>
        <p:spPr/>
        <p:txBody>
          <a:bodyPr/>
          <a:lstStyle/>
          <a:p>
            <a:fld id="{C3FDE51E-0052-334C-A4B2-C567FE9F326F}" type="slidenum">
              <a:rPr lang="en-US" smtClean="0"/>
              <a:t>172</a:t>
            </a:fld>
            <a:endParaRPr lang="en-US"/>
          </a:p>
        </p:txBody>
      </p:sp>
    </p:spTree>
    <p:extLst>
      <p:ext uri="{BB962C8B-B14F-4D97-AF65-F5344CB8AC3E}">
        <p14:creationId xmlns:p14="http://schemas.microsoft.com/office/powerpoint/2010/main" val="19062849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90DF-A772-424E-A07C-40CC75C24F6C}"/>
              </a:ext>
            </a:extLst>
          </p:cNvPr>
          <p:cNvSpPr>
            <a:spLocks noGrp="1"/>
          </p:cNvSpPr>
          <p:nvPr>
            <p:ph type="title"/>
          </p:nvPr>
        </p:nvSpPr>
        <p:spPr/>
        <p:txBody>
          <a:bodyPr>
            <a:normAutofit/>
          </a:bodyPr>
          <a:lstStyle/>
          <a:p>
            <a:r>
              <a:rPr lang="en-US" sz="1800" dirty="0">
                <a:solidFill>
                  <a:srgbClr val="0070C0"/>
                </a:solidFill>
              </a:rPr>
              <a:t>4. Challenges in translation and understanding of a WGQ</a:t>
            </a:r>
          </a:p>
        </p:txBody>
      </p:sp>
      <p:graphicFrame>
        <p:nvGraphicFramePr>
          <p:cNvPr id="9" name="Content Placeholder 8">
            <a:extLst>
              <a:ext uri="{FF2B5EF4-FFF2-40B4-BE49-F238E27FC236}">
                <a16:creationId xmlns:a16="http://schemas.microsoft.com/office/drawing/2014/main" id="{920259D5-AA23-4A03-B019-EA01F74F3397}"/>
              </a:ext>
            </a:extLst>
          </p:cNvPr>
          <p:cNvGraphicFramePr>
            <a:graphicFrameLocks noGrp="1"/>
          </p:cNvGraphicFramePr>
          <p:nvPr>
            <p:ph idx="1"/>
          </p:nvPr>
        </p:nvGraphicFramePr>
        <p:xfrm>
          <a:off x="431800" y="1600200"/>
          <a:ext cx="8275638" cy="470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5D4E01C-ECE0-4952-818B-FCBDE71D60A1}"/>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38C764B8-5E29-455A-A2B7-657C4F65064C}"/>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4DF779DB-B276-471C-9032-9051EC5CE64C}"/>
              </a:ext>
            </a:extLst>
          </p:cNvPr>
          <p:cNvSpPr>
            <a:spLocks noGrp="1"/>
          </p:cNvSpPr>
          <p:nvPr>
            <p:ph type="sldNum" sz="quarter" idx="4294967295"/>
          </p:nvPr>
        </p:nvSpPr>
        <p:spPr/>
        <p:txBody>
          <a:bodyPr/>
          <a:lstStyle/>
          <a:p>
            <a:fld id="{C3FDE51E-0052-334C-A4B2-C567FE9F326F}" type="slidenum">
              <a:rPr lang="en-US" smtClean="0"/>
              <a:t>173</a:t>
            </a:fld>
            <a:endParaRPr lang="en-US"/>
          </a:p>
        </p:txBody>
      </p:sp>
    </p:spTree>
    <p:extLst>
      <p:ext uri="{BB962C8B-B14F-4D97-AF65-F5344CB8AC3E}">
        <p14:creationId xmlns:p14="http://schemas.microsoft.com/office/powerpoint/2010/main" val="37057878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5991-C4A2-4D7F-9AEE-B736A528CDFD}"/>
              </a:ext>
            </a:extLst>
          </p:cNvPr>
          <p:cNvSpPr>
            <a:spLocks noGrp="1"/>
          </p:cNvSpPr>
          <p:nvPr>
            <p:ph type="title"/>
          </p:nvPr>
        </p:nvSpPr>
        <p:spPr/>
        <p:txBody>
          <a:bodyPr>
            <a:normAutofit/>
          </a:bodyPr>
          <a:lstStyle/>
          <a:p>
            <a:r>
              <a:rPr lang="en-US" sz="1800">
                <a:solidFill>
                  <a:srgbClr val="0070C0"/>
                </a:solidFill>
              </a:rPr>
              <a:t>Translation card</a:t>
            </a:r>
          </a:p>
        </p:txBody>
      </p:sp>
      <p:graphicFrame>
        <p:nvGraphicFramePr>
          <p:cNvPr id="8" name="Content Placeholder 7">
            <a:extLst>
              <a:ext uri="{FF2B5EF4-FFF2-40B4-BE49-F238E27FC236}">
                <a16:creationId xmlns:a16="http://schemas.microsoft.com/office/drawing/2014/main" id="{AD46578D-FCC8-4725-A536-120BBADB223C}"/>
              </a:ext>
            </a:extLst>
          </p:cNvPr>
          <p:cNvGraphicFramePr>
            <a:graphicFrameLocks noGrp="1"/>
          </p:cNvGraphicFramePr>
          <p:nvPr>
            <p:ph idx="1"/>
          </p:nvPr>
        </p:nvGraphicFramePr>
        <p:xfrm>
          <a:off x="431800" y="1212501"/>
          <a:ext cx="8275638" cy="5094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C79F7C1-A7FB-4A30-8772-FAF791EA7DE9}"/>
              </a:ext>
            </a:extLst>
          </p:cNvPr>
          <p:cNvSpPr>
            <a:spLocks noGrp="1"/>
          </p:cNvSpPr>
          <p:nvPr>
            <p:ph type="dt" sz="half" idx="4294967295"/>
          </p:nvPr>
        </p:nvSpPr>
        <p:spPr/>
        <p:txBody>
          <a:bodyPr/>
          <a:lstStyle/>
          <a:p>
            <a:r>
              <a:rPr lang="en-US"/>
              <a:t>8/18/2020</a:t>
            </a:r>
          </a:p>
        </p:txBody>
      </p:sp>
      <p:sp>
        <p:nvSpPr>
          <p:cNvPr id="5" name="Footer Placeholder 4">
            <a:extLst>
              <a:ext uri="{FF2B5EF4-FFF2-40B4-BE49-F238E27FC236}">
                <a16:creationId xmlns:a16="http://schemas.microsoft.com/office/drawing/2014/main" id="{5D748889-3D03-4EC4-BC0D-E845CD9503E5}"/>
              </a:ext>
            </a:extLst>
          </p:cNvPr>
          <p:cNvSpPr>
            <a:spLocks noGrp="1"/>
          </p:cNvSpPr>
          <p:nvPr>
            <p:ph type="ftr" sz="quarter" idx="4294967295"/>
          </p:nvPr>
        </p:nvSpPr>
        <p:spPr/>
        <p:txBody>
          <a:bodyPr/>
          <a:lstStyle/>
          <a:p>
            <a:r>
              <a:rPr lang="en-US"/>
              <a:t>Capacity Building for Administering Washington Group Questions</a:t>
            </a:r>
          </a:p>
        </p:txBody>
      </p:sp>
      <p:sp>
        <p:nvSpPr>
          <p:cNvPr id="6" name="Slide Number Placeholder 5">
            <a:extLst>
              <a:ext uri="{FF2B5EF4-FFF2-40B4-BE49-F238E27FC236}">
                <a16:creationId xmlns:a16="http://schemas.microsoft.com/office/drawing/2014/main" id="{4D3ABE1F-EE2C-4B15-AB73-4D228536F361}"/>
              </a:ext>
            </a:extLst>
          </p:cNvPr>
          <p:cNvSpPr>
            <a:spLocks noGrp="1"/>
          </p:cNvSpPr>
          <p:nvPr>
            <p:ph type="sldNum" sz="quarter" idx="4294967295"/>
          </p:nvPr>
        </p:nvSpPr>
        <p:spPr/>
        <p:txBody>
          <a:bodyPr/>
          <a:lstStyle/>
          <a:p>
            <a:fld id="{C3FDE51E-0052-334C-A4B2-C567FE9F326F}" type="slidenum">
              <a:rPr lang="en-US" smtClean="0"/>
              <a:t>174</a:t>
            </a:fld>
            <a:endParaRPr lang="en-US"/>
          </a:p>
        </p:txBody>
      </p:sp>
      <p:sp>
        <p:nvSpPr>
          <p:cNvPr id="7" name="Text Placeholder 6">
            <a:extLst>
              <a:ext uri="{FF2B5EF4-FFF2-40B4-BE49-F238E27FC236}">
                <a16:creationId xmlns:a16="http://schemas.microsoft.com/office/drawing/2014/main" id="{D140C7AA-0BEE-4CFF-81EF-3A6F5D20A671}"/>
              </a:ext>
            </a:extLst>
          </p:cNvPr>
          <p:cNvSpPr>
            <a:spLocks noGrp="1"/>
          </p:cNvSpPr>
          <p:nvPr>
            <p:ph type="body" sz="quarter" idx="13"/>
          </p:nvPr>
        </p:nvSpPr>
        <p:spPr/>
        <p:txBody>
          <a:bodyPr/>
          <a:lstStyle/>
          <a:p>
            <a:r>
              <a:rPr lang="en-US" sz="1600"/>
              <a:t>Below is an example of translation card</a:t>
            </a:r>
          </a:p>
        </p:txBody>
      </p:sp>
    </p:spTree>
    <p:extLst>
      <p:ext uri="{BB962C8B-B14F-4D97-AF65-F5344CB8AC3E}">
        <p14:creationId xmlns:p14="http://schemas.microsoft.com/office/powerpoint/2010/main" val="6832378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1270-17A4-42D6-98AC-9768BD81483D}"/>
              </a:ext>
            </a:extLst>
          </p:cNvPr>
          <p:cNvSpPr>
            <a:spLocks noGrp="1"/>
          </p:cNvSpPr>
          <p:nvPr>
            <p:ph type="ctrTitle"/>
          </p:nvPr>
        </p:nvSpPr>
        <p:spPr>
          <a:xfrm>
            <a:off x="372485" y="1726163"/>
            <a:ext cx="8075613" cy="2724539"/>
          </a:xfrm>
        </p:spPr>
        <p:style>
          <a:lnRef idx="2">
            <a:schemeClr val="accent1"/>
          </a:lnRef>
          <a:fillRef idx="1">
            <a:schemeClr val="lt1"/>
          </a:fillRef>
          <a:effectRef idx="0">
            <a:schemeClr val="accent1"/>
          </a:effectRef>
          <a:fontRef idx="minor">
            <a:schemeClr val="dk1"/>
          </a:fontRef>
        </p:style>
        <p:txBody>
          <a:bodyPr>
            <a:normAutofit/>
            <a:scene3d>
              <a:camera prst="orthographicFront"/>
              <a:lightRig rig="soft" dir="t">
                <a:rot lat="0" lon="0" rev="15600000"/>
              </a:lightRig>
            </a:scene3d>
            <a:sp3d extrusionH="57150" prstMaterial="softEdge">
              <a:bevelT w="25400" h="38100"/>
            </a:sp3d>
          </a:bodyPr>
          <a:lstStyle/>
          <a:p>
            <a:pPr algn="ctr"/>
            <a:r>
              <a:rPr lang="en-US" b="1" dirty="0">
                <a:ln/>
                <a:solidFill>
                  <a:schemeClr val="accent4"/>
                </a:solidFill>
              </a:rPr>
              <a:t>End of Part 1</a:t>
            </a:r>
            <a:br>
              <a:rPr lang="en-US" b="1" dirty="0">
                <a:ln/>
                <a:solidFill>
                  <a:schemeClr val="accent4"/>
                </a:solidFill>
              </a:rPr>
            </a:br>
            <a:br>
              <a:rPr lang="en-US" b="1" dirty="0">
                <a:ln/>
                <a:solidFill>
                  <a:schemeClr val="accent4"/>
                </a:solidFill>
              </a:rPr>
            </a:br>
            <a:r>
              <a:rPr lang="en-US" b="1" dirty="0">
                <a:ln/>
                <a:solidFill>
                  <a:schemeClr val="accent4"/>
                </a:solidFill>
              </a:rPr>
              <a:t>Q &amp; A Session</a:t>
            </a:r>
          </a:p>
        </p:txBody>
      </p:sp>
    </p:spTree>
    <p:extLst>
      <p:ext uri="{BB962C8B-B14F-4D97-AF65-F5344CB8AC3E}">
        <p14:creationId xmlns:p14="http://schemas.microsoft.com/office/powerpoint/2010/main" val="26599521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26 April 2016</a:t>
            </a:r>
          </a:p>
        </p:txBody>
      </p:sp>
      <p:sp>
        <p:nvSpPr>
          <p:cNvPr id="3" name="Footer Placeholder 2"/>
          <p:cNvSpPr>
            <a:spLocks noGrp="1"/>
          </p:cNvSpPr>
          <p:nvPr>
            <p:ph type="ftr" sz="quarter" idx="11"/>
          </p:nvPr>
        </p:nvSpPr>
        <p:spPr/>
        <p:txBody>
          <a:bodyPr/>
          <a:lstStyle/>
          <a:p>
            <a:r>
              <a:rPr lang="en-US"/>
              <a:t>Amend presentation name in Footer and Apply to All</a:t>
            </a:r>
          </a:p>
        </p:txBody>
      </p:sp>
      <p:sp>
        <p:nvSpPr>
          <p:cNvPr id="4" name="Slide Number Placeholder 3"/>
          <p:cNvSpPr>
            <a:spLocks noGrp="1"/>
          </p:cNvSpPr>
          <p:nvPr>
            <p:ph type="sldNum" sz="quarter" idx="12"/>
          </p:nvPr>
        </p:nvSpPr>
        <p:spPr/>
        <p:txBody>
          <a:bodyPr/>
          <a:lstStyle/>
          <a:p>
            <a:fld id="{C3FDE51E-0052-334C-A4B2-C567FE9F326F}" type="slidenum">
              <a:rPr lang="en-US" smtClean="0"/>
              <a:pPr/>
              <a:t>176</a:t>
            </a:fld>
            <a:endParaRPr lang="en-US"/>
          </a:p>
        </p:txBody>
      </p:sp>
      <p:sp>
        <p:nvSpPr>
          <p:cNvPr id="5" name="Title 4"/>
          <p:cNvSpPr>
            <a:spLocks noGrp="1"/>
          </p:cNvSpPr>
          <p:nvPr>
            <p:ph type="title"/>
          </p:nvPr>
        </p:nvSpPr>
        <p:spPr/>
        <p:txBody>
          <a:bodyPr>
            <a:normAutofit/>
          </a:bodyPr>
          <a:lstStyle/>
          <a:p>
            <a:r>
              <a:rPr lang="en-US" dirty="0"/>
              <a:t>Accessibility Audit</a:t>
            </a:r>
          </a:p>
        </p:txBody>
      </p:sp>
      <p:sp>
        <p:nvSpPr>
          <p:cNvPr id="6" name="Text Placeholder 5"/>
          <p:cNvSpPr>
            <a:spLocks noGrp="1"/>
          </p:cNvSpPr>
          <p:nvPr>
            <p:ph type="body" idx="1"/>
          </p:nvPr>
        </p:nvSpPr>
        <p:spPr/>
        <p:txBody>
          <a:bodyPr/>
          <a:lstStyle/>
          <a:p>
            <a:endParaRPr lang="en-US" dirty="0"/>
          </a:p>
        </p:txBody>
      </p:sp>
      <p:sp>
        <p:nvSpPr>
          <p:cNvPr id="7" name="Picture Placeholder 6"/>
          <p:cNvSpPr>
            <a:spLocks noGrp="1"/>
          </p:cNvSpPr>
          <p:nvPr>
            <p:ph type="pic" sz="quarter" idx="13"/>
          </p:nvPr>
        </p:nvSpPr>
        <p:spPr/>
      </p:sp>
    </p:spTree>
    <p:extLst>
      <p:ext uri="{BB962C8B-B14F-4D97-AF65-F5344CB8AC3E}">
        <p14:creationId xmlns:p14="http://schemas.microsoft.com/office/powerpoint/2010/main" val="36137051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608437"/>
            <a:ext cx="8282640" cy="506900"/>
          </a:xfrm>
        </p:spPr>
        <p:txBody>
          <a:bodyPr/>
          <a:lstStyle/>
          <a:p>
            <a:r>
              <a:rPr lang="en-US" dirty="0"/>
              <a:t>Accessibility – RECU principle</a:t>
            </a:r>
          </a:p>
        </p:txBody>
      </p:sp>
      <p:sp>
        <p:nvSpPr>
          <p:cNvPr id="3" name="Platshållare för innehåll 2"/>
          <p:cNvSpPr>
            <a:spLocks noGrp="1"/>
          </p:cNvSpPr>
          <p:nvPr>
            <p:ph idx="1"/>
          </p:nvPr>
        </p:nvSpPr>
        <p:spPr>
          <a:xfrm>
            <a:off x="286768" y="1407695"/>
            <a:ext cx="8276127" cy="4706938"/>
          </a:xfrm>
        </p:spPr>
        <p:txBody>
          <a:bodyPr/>
          <a:lstStyle/>
          <a:p>
            <a:pPr marL="1074738"/>
            <a:r>
              <a:rPr lang="en-AU" sz="2800" b="0" dirty="0">
                <a:latin typeface="Gill Sans Infant Std" panose="020B0502020104020203" pitchFamily="34" charset="0"/>
              </a:rPr>
              <a:t>REACH: </a:t>
            </a:r>
            <a:r>
              <a:rPr lang="en-AU" sz="2800" b="0" dirty="0">
                <a:solidFill>
                  <a:schemeClr val="tx1"/>
                </a:solidFill>
                <a:latin typeface="Gill Sans Infant Std" panose="020B0502020104020203" pitchFamily="34" charset="0"/>
              </a:rPr>
              <a:t>How easy is it to reach? </a:t>
            </a:r>
            <a:r>
              <a:rPr lang="en-US" b="0" dirty="0">
                <a:solidFill>
                  <a:schemeClr val="tx1"/>
                </a:solidFill>
              </a:rPr>
              <a:t>Persons with Disability can reach this place from their home with dignity and independence.</a:t>
            </a:r>
            <a:endParaRPr lang="en-AU" sz="2800" b="0" dirty="0">
              <a:solidFill>
                <a:schemeClr val="tx1"/>
              </a:solidFill>
              <a:latin typeface="Gill Sans Infant Std" panose="020B0502020104020203" pitchFamily="34" charset="0"/>
            </a:endParaRPr>
          </a:p>
          <a:p>
            <a:pPr marL="1074738"/>
            <a:r>
              <a:rPr lang="en-AU" sz="2800" b="0" dirty="0">
                <a:latin typeface="Gill Sans Infant Std" panose="020B0502020104020203" pitchFamily="34" charset="0"/>
              </a:rPr>
              <a:t>ENTRE: </a:t>
            </a:r>
            <a:r>
              <a:rPr lang="en-AU" sz="2800" b="0" dirty="0">
                <a:solidFill>
                  <a:schemeClr val="tx1"/>
                </a:solidFill>
                <a:latin typeface="Gill Sans Infant Std" panose="020B0502020104020203" pitchFamily="34" charset="0"/>
              </a:rPr>
              <a:t>How easy it is to enter? </a:t>
            </a:r>
          </a:p>
          <a:p>
            <a:pPr marL="1074738"/>
            <a:r>
              <a:rPr lang="en-AU" sz="2800" b="0" dirty="0">
                <a:latin typeface="Gill Sans Infant Std" panose="020B0502020104020203" pitchFamily="34" charset="0"/>
              </a:rPr>
              <a:t>CIRCULATE: </a:t>
            </a:r>
            <a:r>
              <a:rPr lang="en-AU" sz="2800" b="0" dirty="0">
                <a:solidFill>
                  <a:schemeClr val="tx1"/>
                </a:solidFill>
                <a:latin typeface="Gill Sans Infant Std" panose="020B0502020104020203" pitchFamily="34" charset="0"/>
              </a:rPr>
              <a:t>How easy is it to move around?</a:t>
            </a:r>
            <a:r>
              <a:rPr lang="en-US" b="0" dirty="0">
                <a:solidFill>
                  <a:schemeClr val="tx1"/>
                </a:solidFill>
              </a:rPr>
              <a:t> People with disability can move around this place with dignity and independence e.g.  moving around a shop to find what you need or moving around an office to talk to colleagues or attend a meeting </a:t>
            </a:r>
            <a:r>
              <a:rPr lang="en-AU" sz="2800" b="0" dirty="0">
                <a:solidFill>
                  <a:schemeClr val="tx1"/>
                </a:solidFill>
                <a:latin typeface="Gill Sans Infant Std" panose="020B0502020104020203" pitchFamily="34" charset="0"/>
              </a:rPr>
              <a:t>  </a:t>
            </a:r>
          </a:p>
          <a:p>
            <a:pPr marL="1074738"/>
            <a:r>
              <a:rPr lang="en-AU" sz="2800" b="0" dirty="0">
                <a:latin typeface="Gill Sans Infant Std" panose="020B0502020104020203" pitchFamily="34" charset="0"/>
              </a:rPr>
              <a:t>USE: </a:t>
            </a:r>
            <a:r>
              <a:rPr lang="en-AU" sz="2800" b="0" dirty="0">
                <a:solidFill>
                  <a:schemeClr val="tx1"/>
                </a:solidFill>
                <a:latin typeface="Gill Sans Infant Std" panose="020B0502020104020203" pitchFamily="34" charset="0"/>
              </a:rPr>
              <a:t>How easy is it to use the services? </a:t>
            </a:r>
          </a:p>
          <a:p>
            <a:pPr marL="1074738"/>
            <a:r>
              <a:rPr lang="en-AU" b="0" dirty="0">
                <a:solidFill>
                  <a:schemeClr val="tx1"/>
                </a:solidFill>
              </a:rPr>
              <a:t>People with disability can use the essential facilities in this place with dignity and independence e.g. the toilet, the wash facilities, the lunch area</a:t>
            </a:r>
            <a:endParaRPr lang="en-AU" sz="2800" b="0" dirty="0">
              <a:solidFill>
                <a:schemeClr val="tx1"/>
              </a:solidFill>
              <a:latin typeface="Gill Sans Infant Std" panose="020B0502020104020203" pitchFamily="34" charset="0"/>
            </a:endParaRPr>
          </a:p>
          <a:p>
            <a:pPr marL="457200" indent="-457200">
              <a:buFont typeface="+mj-lt"/>
              <a:buAutoNum type="arabicPeriod"/>
            </a:pPr>
            <a:endParaRPr lang="en-AU" sz="2000" b="0" dirty="0"/>
          </a:p>
        </p:txBody>
      </p:sp>
      <p:sp>
        <p:nvSpPr>
          <p:cNvPr id="4" name="Rektangel 3"/>
          <p:cNvSpPr/>
          <p:nvPr/>
        </p:nvSpPr>
        <p:spPr>
          <a:xfrm>
            <a:off x="4437511" y="360023"/>
            <a:ext cx="4224233" cy="369332"/>
          </a:xfrm>
          <a:prstGeom prst="rect">
            <a:avLst/>
          </a:prstGeom>
        </p:spPr>
        <p:txBody>
          <a:bodyPr wrap="none">
            <a:spAutoFit/>
          </a:bodyPr>
          <a:lstStyle/>
          <a:p>
            <a:r>
              <a:rPr lang="en-AU" dirty="0"/>
              <a:t>Principle 3 Making activities accessible </a:t>
            </a:r>
            <a:endParaRPr lang="en-US" dirty="0"/>
          </a:p>
        </p:txBody>
      </p:sp>
    </p:spTree>
    <p:extLst>
      <p:ext uri="{BB962C8B-B14F-4D97-AF65-F5344CB8AC3E}">
        <p14:creationId xmlns:p14="http://schemas.microsoft.com/office/powerpoint/2010/main" val="23772919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Each group needs to help your peers with disabilities to complete four tasks:</a:t>
            </a:r>
          </a:p>
          <a:p>
            <a:pPr marL="285750" indent="-285750">
              <a:buFontTx/>
              <a:buChar char="-"/>
            </a:pPr>
            <a:r>
              <a:rPr lang="en-US" dirty="0"/>
              <a:t>Cross the street and take a group picture</a:t>
            </a:r>
          </a:p>
          <a:p>
            <a:pPr marL="285750" indent="-285750">
              <a:buFontTx/>
              <a:buChar char="-"/>
            </a:pPr>
            <a:r>
              <a:rPr lang="en-US" dirty="0"/>
              <a:t>Take some refreshments</a:t>
            </a:r>
          </a:p>
          <a:p>
            <a:pPr marL="285750" indent="-285750">
              <a:buFontTx/>
              <a:buChar char="-"/>
            </a:pPr>
            <a:r>
              <a:rPr lang="en-US" dirty="0"/>
              <a:t>Use the toilet</a:t>
            </a:r>
          </a:p>
          <a:p>
            <a:pPr marL="285750" indent="-285750">
              <a:buFontTx/>
              <a:buChar char="-"/>
            </a:pPr>
            <a:r>
              <a:rPr lang="en-US" dirty="0"/>
              <a:t>Wash your hands after using the toilet</a:t>
            </a:r>
          </a:p>
          <a:p>
            <a:endParaRPr lang="en-US" dirty="0"/>
          </a:p>
          <a:p>
            <a:r>
              <a:rPr lang="en-US" dirty="0"/>
              <a:t>Group member using wheelchair have to be in the wheelchair all the time.</a:t>
            </a:r>
          </a:p>
          <a:p>
            <a:r>
              <a:rPr lang="en-US" dirty="0"/>
              <a:t>Group member using eye mask can’t take it off.  </a:t>
            </a:r>
          </a:p>
          <a:p>
            <a:r>
              <a:rPr lang="en-US" dirty="0"/>
              <a:t>Group member who are playing deaf person can’t talk. </a:t>
            </a:r>
          </a:p>
          <a:p>
            <a:endParaRPr lang="en-US" dirty="0"/>
          </a:p>
          <a:p>
            <a:r>
              <a:rPr lang="en-US" dirty="0"/>
              <a:t>PLEASE STAY SAFE!!</a:t>
            </a:r>
          </a:p>
        </p:txBody>
      </p:sp>
      <p:sp>
        <p:nvSpPr>
          <p:cNvPr id="4" name="Text Placeholder 3"/>
          <p:cNvSpPr>
            <a:spLocks noGrp="1"/>
          </p:cNvSpPr>
          <p:nvPr>
            <p:ph type="body" sz="quarter" idx="13"/>
          </p:nvPr>
        </p:nvSpPr>
        <p:spPr/>
        <p:txBody>
          <a:bodyPr/>
          <a:lstStyle/>
          <a:p>
            <a:r>
              <a:rPr lang="en-US" dirty="0"/>
              <a:t>FUN time</a:t>
            </a:r>
          </a:p>
        </p:txBody>
      </p:sp>
    </p:spTree>
    <p:extLst>
      <p:ext uri="{BB962C8B-B14F-4D97-AF65-F5344CB8AC3E}">
        <p14:creationId xmlns:p14="http://schemas.microsoft.com/office/powerpoint/2010/main" val="1259440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did you feel?</a:t>
            </a:r>
          </a:p>
          <a:p>
            <a:r>
              <a:rPr lang="en-US" dirty="0"/>
              <a:t>How easy it is to REACH, ENTRE, Circulate and USE the facilities?</a:t>
            </a:r>
          </a:p>
          <a:p>
            <a:endParaRPr lang="en-US" dirty="0"/>
          </a:p>
          <a:p>
            <a:r>
              <a:rPr lang="en-US" dirty="0"/>
              <a:t>What are some of the recommendations you have for the venue and supporters?</a:t>
            </a:r>
          </a:p>
          <a:p>
            <a:endParaRPr lang="en-US" dirty="0"/>
          </a:p>
          <a:p>
            <a:endParaRPr lang="en-US" dirty="0"/>
          </a:p>
        </p:txBody>
      </p:sp>
      <p:sp>
        <p:nvSpPr>
          <p:cNvPr id="4" name="Text Placeholder 3"/>
          <p:cNvSpPr>
            <a:spLocks noGrp="1"/>
          </p:cNvSpPr>
          <p:nvPr>
            <p:ph type="body" sz="quarter" idx="13"/>
          </p:nvPr>
        </p:nvSpPr>
        <p:spPr/>
        <p:txBody>
          <a:bodyPr/>
          <a:lstStyle/>
          <a:p>
            <a:r>
              <a:rPr lang="en-US" dirty="0"/>
              <a:t>Reflections</a:t>
            </a:r>
          </a:p>
        </p:txBody>
      </p:sp>
    </p:spTree>
    <p:extLst>
      <p:ext uri="{BB962C8B-B14F-4D97-AF65-F5344CB8AC3E}">
        <p14:creationId xmlns:p14="http://schemas.microsoft.com/office/powerpoint/2010/main" val="353041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BEF3ED-7CF6-404B-A710-26B67B165B1C}"/>
              </a:ext>
            </a:extLst>
          </p:cNvPr>
          <p:cNvSpPr>
            <a:spLocks noGrp="1"/>
          </p:cNvSpPr>
          <p:nvPr>
            <p:ph type="sldNum" sz="quarter" idx="12"/>
          </p:nvPr>
        </p:nvSpPr>
        <p:spPr/>
        <p:txBody>
          <a:bodyPr/>
          <a:lstStyle/>
          <a:p>
            <a:pPr defTabSz="342900"/>
            <a:fld id="{C3FDE51E-0052-334C-A4B2-C567FE9F326F}" type="slidenum">
              <a:rPr lang="en-US">
                <a:solidFill>
                  <a:srgbClr val="222221"/>
                </a:solidFill>
              </a:rPr>
              <a:pPr defTabSz="342900"/>
              <a:t>18</a:t>
            </a:fld>
            <a:endParaRPr lang="en-US">
              <a:solidFill>
                <a:srgbClr val="222221"/>
              </a:solidFill>
            </a:endParaRPr>
          </a:p>
        </p:txBody>
      </p:sp>
      <p:sp>
        <p:nvSpPr>
          <p:cNvPr id="5" name="TextBox 4">
            <a:extLst>
              <a:ext uri="{FF2B5EF4-FFF2-40B4-BE49-F238E27FC236}">
                <a16:creationId xmlns:a16="http://schemas.microsoft.com/office/drawing/2014/main" id="{29A01F13-6885-429B-A312-1BA78E3C0FC0}"/>
              </a:ext>
            </a:extLst>
          </p:cNvPr>
          <p:cNvSpPr txBox="1"/>
          <p:nvPr/>
        </p:nvSpPr>
        <p:spPr>
          <a:xfrm>
            <a:off x="1172311" y="4576133"/>
            <a:ext cx="6857999" cy="461665"/>
          </a:xfrm>
          <a:prstGeom prst="rect">
            <a:avLst/>
          </a:prstGeom>
          <a:noFill/>
        </p:spPr>
        <p:txBody>
          <a:bodyPr wrap="square" lIns="0" tIns="0" rIns="0" bIns="0" rtlCol="0">
            <a:spAutoFit/>
          </a:bodyPr>
          <a:lstStyle/>
          <a:p>
            <a:pPr algn="ctr" defTabSz="342900"/>
            <a:r>
              <a:rPr lang="en-AU" sz="3000">
                <a:solidFill>
                  <a:srgbClr val="FFFFFF"/>
                </a:solidFill>
                <a:latin typeface="Gill Sans Infant Std"/>
                <a:cs typeface="Gill Sans Infant Std"/>
              </a:rPr>
              <a:t>Lets </a:t>
            </a:r>
            <a:r>
              <a:rPr lang="en-AU" sz="3000" dirty="0">
                <a:solidFill>
                  <a:srgbClr val="FFFFFF"/>
                </a:solidFill>
                <a:latin typeface="Gill Sans Infant Std"/>
                <a:cs typeface="Gill Sans Infant Std"/>
              </a:rPr>
              <a:t>Understand Disability</a:t>
            </a:r>
          </a:p>
        </p:txBody>
      </p:sp>
      <p:pic>
        <p:nvPicPr>
          <p:cNvPr id="6" name="Bildobjekt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43372" y="359074"/>
            <a:ext cx="5715875" cy="3810584"/>
          </a:xfrm>
          <a:prstGeom prst="rect">
            <a:avLst/>
          </a:prstGeom>
        </p:spPr>
      </p:pic>
    </p:spTree>
    <p:extLst>
      <p:ext uri="{BB962C8B-B14F-4D97-AF65-F5344CB8AC3E}">
        <p14:creationId xmlns:p14="http://schemas.microsoft.com/office/powerpoint/2010/main" val="26640075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en-US"/>
              <a:t>26 April 2016</a:t>
            </a:r>
          </a:p>
        </p:txBody>
      </p:sp>
      <p:sp>
        <p:nvSpPr>
          <p:cNvPr id="3" name="Platshållare för sidfot 2"/>
          <p:cNvSpPr>
            <a:spLocks noGrp="1"/>
          </p:cNvSpPr>
          <p:nvPr>
            <p:ph type="ftr" sz="quarter" idx="11"/>
          </p:nvPr>
        </p:nvSpPr>
        <p:spPr/>
        <p:txBody>
          <a:bodyPr/>
          <a:lstStyle/>
          <a:p>
            <a:r>
              <a:rPr lang="en-US"/>
              <a:t>Amend presentation name in Footer and Apply to All</a:t>
            </a:r>
          </a:p>
        </p:txBody>
      </p:sp>
      <p:sp>
        <p:nvSpPr>
          <p:cNvPr id="4" name="Platshållare för bildnummer 3"/>
          <p:cNvSpPr>
            <a:spLocks noGrp="1"/>
          </p:cNvSpPr>
          <p:nvPr>
            <p:ph type="sldNum" sz="quarter" idx="12"/>
          </p:nvPr>
        </p:nvSpPr>
        <p:spPr/>
        <p:txBody>
          <a:bodyPr/>
          <a:lstStyle/>
          <a:p>
            <a:fld id="{C3FDE51E-0052-334C-A4B2-C567FE9F326F}" type="slidenum">
              <a:rPr lang="en-US" smtClean="0"/>
              <a:pPr/>
              <a:t>180</a:t>
            </a:fld>
            <a:endParaRPr lang="en-US"/>
          </a:p>
        </p:txBody>
      </p:sp>
      <p:sp>
        <p:nvSpPr>
          <p:cNvPr id="5" name="Rubrik 4"/>
          <p:cNvSpPr>
            <a:spLocks noGrp="1"/>
          </p:cNvSpPr>
          <p:nvPr>
            <p:ph type="title"/>
          </p:nvPr>
        </p:nvSpPr>
        <p:spPr/>
        <p:txBody>
          <a:bodyPr/>
          <a:lstStyle/>
          <a:p>
            <a:r>
              <a:rPr lang="en-US" dirty="0"/>
              <a:t>Day 8</a:t>
            </a:r>
          </a:p>
        </p:txBody>
      </p:sp>
      <p:sp>
        <p:nvSpPr>
          <p:cNvPr id="7" name="Platshållare för bild 6"/>
          <p:cNvSpPr>
            <a:spLocks noGrp="1"/>
          </p:cNvSpPr>
          <p:nvPr>
            <p:ph type="pic" sz="quarter" idx="13"/>
          </p:nvPr>
        </p:nvSpPr>
        <p:spPr/>
      </p:sp>
      <p:sp>
        <p:nvSpPr>
          <p:cNvPr id="8" name="Platshållare för text 7"/>
          <p:cNvSpPr>
            <a:spLocks noGrp="1"/>
          </p:cNvSpPr>
          <p:nvPr>
            <p:ph type="body" idx="1"/>
          </p:nvPr>
        </p:nvSpPr>
        <p:spPr/>
        <p:txBody>
          <a:bodyPr/>
          <a:lstStyle/>
          <a:p>
            <a:r>
              <a:rPr lang="en-US" dirty="0"/>
              <a:t>Develop my inclusive </a:t>
            </a:r>
            <a:r>
              <a:rPr lang="en-US" dirty="0" err="1"/>
              <a:t>programme</a:t>
            </a:r>
            <a:r>
              <a:rPr lang="en-US" dirty="0"/>
              <a:t>. </a:t>
            </a:r>
          </a:p>
        </p:txBody>
      </p:sp>
    </p:spTree>
    <p:extLst>
      <p:ext uri="{BB962C8B-B14F-4D97-AF65-F5344CB8AC3E}">
        <p14:creationId xmlns:p14="http://schemas.microsoft.com/office/powerpoint/2010/main" val="20942864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699951"/>
            <a:ext cx="8282640" cy="506900"/>
          </a:xfrm>
        </p:spPr>
        <p:txBody>
          <a:bodyPr/>
          <a:lstStyle/>
          <a:p>
            <a:r>
              <a:rPr lang="en-US" dirty="0"/>
              <a:t>GROUP WORK  Create your inclusive plan </a:t>
            </a:r>
          </a:p>
        </p:txBody>
      </p:sp>
      <p:sp>
        <p:nvSpPr>
          <p:cNvPr id="3" name="Platshållare för innehåll 2"/>
          <p:cNvSpPr>
            <a:spLocks noGrp="1"/>
          </p:cNvSpPr>
          <p:nvPr>
            <p:ph idx="1"/>
          </p:nvPr>
        </p:nvSpPr>
        <p:spPr/>
        <p:txBody>
          <a:bodyPr/>
          <a:lstStyle/>
          <a:p>
            <a:r>
              <a:rPr lang="en-US" dirty="0"/>
              <a:t>Each group should for their thematic area: </a:t>
            </a:r>
          </a:p>
          <a:p>
            <a:r>
              <a:rPr lang="en-US" dirty="0"/>
              <a:t> </a:t>
            </a:r>
          </a:p>
          <a:p>
            <a:pPr marL="285750" indent="-285750">
              <a:buFontTx/>
              <a:buChar char="-"/>
            </a:pPr>
            <a:r>
              <a:rPr lang="sv-SE" dirty="0"/>
              <a:t>Come </a:t>
            </a:r>
            <a:r>
              <a:rPr lang="sv-SE" dirty="0" err="1"/>
              <a:t>up</a:t>
            </a:r>
            <a:r>
              <a:rPr lang="sv-SE" dirty="0"/>
              <a:t> </a:t>
            </a:r>
            <a:r>
              <a:rPr lang="sv-SE" dirty="0" err="1"/>
              <a:t>with</a:t>
            </a:r>
            <a:r>
              <a:rPr lang="sv-SE" dirty="0"/>
              <a:t> </a:t>
            </a:r>
            <a:r>
              <a:rPr lang="sv-SE" dirty="0" err="1"/>
              <a:t>activiites</a:t>
            </a:r>
            <a:r>
              <a:rPr lang="sv-SE" dirty="0"/>
              <a:t> to make </a:t>
            </a:r>
            <a:r>
              <a:rPr lang="sv-SE" dirty="0" err="1"/>
              <a:t>their</a:t>
            </a:r>
            <a:r>
              <a:rPr lang="sv-SE" dirty="0"/>
              <a:t> </a:t>
            </a:r>
            <a:r>
              <a:rPr lang="sv-SE" dirty="0" err="1"/>
              <a:t>project</a:t>
            </a:r>
            <a:r>
              <a:rPr lang="sv-SE" dirty="0"/>
              <a:t> </a:t>
            </a:r>
            <a:r>
              <a:rPr lang="sv-SE" dirty="0" err="1"/>
              <a:t>inclusive</a:t>
            </a:r>
            <a:r>
              <a:rPr lang="sv-SE" dirty="0"/>
              <a:t>,  </a:t>
            </a:r>
            <a:r>
              <a:rPr lang="sv-SE" dirty="0" err="1"/>
              <a:t>they</a:t>
            </a:r>
            <a:r>
              <a:rPr lang="sv-SE" dirty="0"/>
              <a:t> </a:t>
            </a:r>
            <a:r>
              <a:rPr lang="sv-SE" dirty="0" err="1"/>
              <a:t>should</a:t>
            </a:r>
            <a:r>
              <a:rPr lang="sv-SE" dirty="0"/>
              <a:t> </a:t>
            </a:r>
            <a:r>
              <a:rPr lang="sv-SE" dirty="0" err="1"/>
              <a:t>base</a:t>
            </a:r>
            <a:r>
              <a:rPr lang="sv-SE" dirty="0"/>
              <a:t> in on </a:t>
            </a:r>
            <a:r>
              <a:rPr lang="sv-SE" dirty="0" err="1"/>
              <a:t>exisiting</a:t>
            </a:r>
            <a:r>
              <a:rPr lang="sv-SE" dirty="0"/>
              <a:t> </a:t>
            </a:r>
            <a:r>
              <a:rPr lang="sv-SE" dirty="0" err="1"/>
              <a:t>projetcs</a:t>
            </a:r>
            <a:r>
              <a:rPr lang="sv-SE" dirty="0"/>
              <a:t> </a:t>
            </a:r>
            <a:r>
              <a:rPr lang="sv-SE" dirty="0" err="1"/>
              <a:t>they</a:t>
            </a:r>
            <a:r>
              <a:rPr lang="sv-SE" dirty="0"/>
              <a:t> </a:t>
            </a:r>
            <a:r>
              <a:rPr lang="sv-SE" dirty="0" err="1"/>
              <a:t>work</a:t>
            </a:r>
            <a:r>
              <a:rPr lang="sv-SE" dirty="0"/>
              <a:t> on and </a:t>
            </a:r>
            <a:r>
              <a:rPr lang="sv-SE" dirty="0" err="1"/>
              <a:t>brainstorm</a:t>
            </a:r>
            <a:r>
              <a:rPr lang="sv-SE" dirty="0"/>
              <a:t> </a:t>
            </a:r>
            <a:r>
              <a:rPr lang="sv-SE" dirty="0" err="1"/>
              <a:t>how</a:t>
            </a:r>
            <a:r>
              <a:rPr lang="sv-SE" dirty="0"/>
              <a:t> to make it </a:t>
            </a:r>
            <a:r>
              <a:rPr lang="sv-SE" dirty="0" err="1"/>
              <a:t>more</a:t>
            </a:r>
            <a:r>
              <a:rPr lang="sv-SE" dirty="0"/>
              <a:t> </a:t>
            </a:r>
            <a:r>
              <a:rPr lang="sv-SE" dirty="0" err="1"/>
              <a:t>inclusive</a:t>
            </a:r>
            <a:r>
              <a:rPr lang="sv-SE" dirty="0"/>
              <a:t>. </a:t>
            </a:r>
            <a:r>
              <a:rPr lang="en-GB" dirty="0"/>
              <a:t>. </a:t>
            </a:r>
            <a:endParaRPr lang="en-US" dirty="0"/>
          </a:p>
          <a:p>
            <a:r>
              <a:rPr lang="en-GB" dirty="0"/>
              <a:t> </a:t>
            </a:r>
            <a:endParaRPr lang="en-US" dirty="0"/>
          </a:p>
          <a:p>
            <a:endParaRPr lang="en-US" dirty="0"/>
          </a:p>
        </p:txBody>
      </p:sp>
    </p:spTree>
    <p:extLst>
      <p:ext uri="{BB962C8B-B14F-4D97-AF65-F5344CB8AC3E}">
        <p14:creationId xmlns:p14="http://schemas.microsoft.com/office/powerpoint/2010/main" val="22258872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605331"/>
            <a:ext cx="8282640" cy="506900"/>
          </a:xfrm>
        </p:spPr>
        <p:txBody>
          <a:bodyPr/>
          <a:lstStyle/>
          <a:p>
            <a:r>
              <a:rPr lang="sv-SE" dirty="0"/>
              <a:t>N. </a:t>
            </a:r>
            <a:r>
              <a:rPr lang="sv-SE" dirty="0" err="1"/>
              <a:t>Programming</a:t>
            </a:r>
            <a:r>
              <a:rPr lang="sv-SE" dirty="0"/>
              <a:t> </a:t>
            </a:r>
            <a:r>
              <a:rPr lang="sv-SE" dirty="0" err="1"/>
              <a:t>Next</a:t>
            </a:r>
            <a:r>
              <a:rPr lang="sv-SE" dirty="0"/>
              <a:t> Steps</a:t>
            </a:r>
            <a:endParaRPr lang="en-GB" dirty="0"/>
          </a:p>
        </p:txBody>
      </p:sp>
      <p:sp>
        <p:nvSpPr>
          <p:cNvPr id="3" name="Platshållare för innehåll 2"/>
          <p:cNvSpPr>
            <a:spLocks noGrp="1"/>
          </p:cNvSpPr>
          <p:nvPr>
            <p:ph idx="1"/>
          </p:nvPr>
        </p:nvSpPr>
        <p:spPr>
          <a:xfrm>
            <a:off x="431147" y="1189201"/>
            <a:ext cx="8276127" cy="4706938"/>
          </a:xfrm>
        </p:spPr>
        <p:txBody>
          <a:bodyPr/>
          <a:lstStyle/>
          <a:p>
            <a:r>
              <a:rPr lang="en-US" sz="2000" dirty="0"/>
              <a:t>Divide into groups and choose a </a:t>
            </a:r>
            <a:r>
              <a:rPr lang="en-US" sz="2000" dirty="0" err="1"/>
              <a:t>programme</a:t>
            </a:r>
            <a:r>
              <a:rPr lang="en-US" sz="2000" dirty="0"/>
              <a:t> that is familiar to you and discuss in groups </a:t>
            </a:r>
          </a:p>
          <a:p>
            <a:r>
              <a:rPr lang="en-US" sz="2000" b="0" dirty="0">
                <a:solidFill>
                  <a:schemeClr val="tx1"/>
                </a:solidFill>
              </a:rPr>
              <a:t>How you can adapt it to be more inclusive of children and families with disabilities. </a:t>
            </a:r>
          </a:p>
          <a:p>
            <a:pPr marL="457200" indent="-457200">
              <a:buAutoNum type="arabicParenR"/>
            </a:pPr>
            <a:endParaRPr lang="en-US" dirty="0"/>
          </a:p>
          <a:p>
            <a:r>
              <a:rPr lang="en-US" dirty="0"/>
              <a:t>Think about</a:t>
            </a:r>
          </a:p>
          <a:p>
            <a:pPr marL="285750" indent="-285750">
              <a:buFont typeface="Arial" panose="020B0604020202020204" pitchFamily="34" charset="0"/>
              <a:buChar char="•"/>
            </a:pPr>
            <a:r>
              <a:rPr lang="en-US" sz="1600" dirty="0">
                <a:solidFill>
                  <a:schemeClr val="tx1"/>
                </a:solidFill>
              </a:rPr>
              <a:t>Design and situation analysis</a:t>
            </a:r>
          </a:p>
          <a:p>
            <a:pPr marL="285750" indent="-285750">
              <a:buFont typeface="Arial" panose="020B0604020202020204" pitchFamily="34" charset="0"/>
              <a:buChar char="•"/>
            </a:pPr>
            <a:r>
              <a:rPr lang="en-US" sz="1600" dirty="0">
                <a:solidFill>
                  <a:schemeClr val="tx1"/>
                </a:solidFill>
              </a:rPr>
              <a:t>Rights holder involvement (participation of persons with disabilities/OPDs)</a:t>
            </a:r>
          </a:p>
          <a:p>
            <a:pPr marL="285750" indent="-285750">
              <a:buFont typeface="Arial" panose="020B0604020202020204" pitchFamily="34" charset="0"/>
              <a:buChar char="•"/>
            </a:pPr>
            <a:r>
              <a:rPr lang="en-US" sz="1600" dirty="0">
                <a:solidFill>
                  <a:schemeClr val="tx1"/>
                </a:solidFill>
              </a:rPr>
              <a:t>Capacity building (staff/community/partners) </a:t>
            </a:r>
          </a:p>
          <a:p>
            <a:pPr marL="285750" indent="-285750">
              <a:buFont typeface="Arial" panose="020B0604020202020204" pitchFamily="34" charset="0"/>
              <a:buChar char="•"/>
            </a:pPr>
            <a:r>
              <a:rPr lang="en-US" sz="1600" dirty="0">
                <a:solidFill>
                  <a:schemeClr val="tx1"/>
                </a:solidFill>
              </a:rPr>
              <a:t>Inclusion in activities </a:t>
            </a:r>
          </a:p>
          <a:p>
            <a:pPr marL="285750" indent="-285750">
              <a:buFont typeface="Arial" panose="020B0604020202020204" pitchFamily="34" charset="0"/>
              <a:buChar char="•"/>
            </a:pPr>
            <a:r>
              <a:rPr lang="en-US" sz="1600" dirty="0">
                <a:solidFill>
                  <a:schemeClr val="tx1"/>
                </a:solidFill>
              </a:rPr>
              <a:t>Data and MEAL</a:t>
            </a:r>
          </a:p>
          <a:p>
            <a:pPr marL="285750" indent="-285750">
              <a:buFont typeface="Arial" panose="020B0604020202020204" pitchFamily="34" charset="0"/>
              <a:buChar char="•"/>
            </a:pPr>
            <a:r>
              <a:rPr lang="en-US" sz="1600" dirty="0">
                <a:solidFill>
                  <a:schemeClr val="tx1"/>
                </a:solidFill>
              </a:rPr>
              <a:t>Advocacy</a:t>
            </a:r>
          </a:p>
          <a:p>
            <a:pPr marL="285750" indent="-285750">
              <a:buFont typeface="Arial" panose="020B0604020202020204" pitchFamily="34" charset="0"/>
              <a:buChar char="•"/>
            </a:pPr>
            <a:r>
              <a:rPr lang="en-US" sz="1600" dirty="0">
                <a:solidFill>
                  <a:schemeClr val="tx1"/>
                </a:solidFill>
              </a:rPr>
              <a:t>Resource allocation </a:t>
            </a:r>
          </a:p>
          <a:p>
            <a:pPr marL="285750" indent="-285750">
              <a:buFont typeface="Arial" panose="020B0604020202020204" pitchFamily="34" charset="0"/>
              <a:buChar char="•"/>
            </a:pPr>
            <a:r>
              <a:rPr lang="en-US" sz="1600" dirty="0">
                <a:solidFill>
                  <a:schemeClr val="tx1"/>
                </a:solidFill>
              </a:rPr>
              <a:t>Support from DIWG </a:t>
            </a:r>
          </a:p>
          <a:p>
            <a:endParaRPr lang="en-US" sz="2000" dirty="0"/>
          </a:p>
        </p:txBody>
      </p:sp>
    </p:spTree>
    <p:extLst>
      <p:ext uri="{BB962C8B-B14F-4D97-AF65-F5344CB8AC3E}">
        <p14:creationId xmlns:p14="http://schemas.microsoft.com/office/powerpoint/2010/main" val="12419248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20212194"/>
              </p:ext>
            </p:extLst>
          </p:nvPr>
        </p:nvGraphicFramePr>
        <p:xfrm>
          <a:off x="396240" y="296977"/>
          <a:ext cx="8483600" cy="5626303"/>
        </p:xfrm>
        <a:graphic>
          <a:graphicData uri="http://schemas.openxmlformats.org/drawingml/2006/table">
            <a:tbl>
              <a:tblPr firstRow="1" bandRow="1">
                <a:tableStyleId>{5C22544A-7EE6-4342-B048-85BDC9FD1C3A}</a:tableStyleId>
              </a:tblPr>
              <a:tblGrid>
                <a:gridCol w="2120901">
                  <a:extLst>
                    <a:ext uri="{9D8B030D-6E8A-4147-A177-3AD203B41FA5}">
                      <a16:colId xmlns:a16="http://schemas.microsoft.com/office/drawing/2014/main" val="2714440683"/>
                    </a:ext>
                  </a:extLst>
                </a:gridCol>
                <a:gridCol w="3406139">
                  <a:extLst>
                    <a:ext uri="{9D8B030D-6E8A-4147-A177-3AD203B41FA5}">
                      <a16:colId xmlns:a16="http://schemas.microsoft.com/office/drawing/2014/main" val="872338991"/>
                    </a:ext>
                  </a:extLst>
                </a:gridCol>
                <a:gridCol w="1421450">
                  <a:extLst>
                    <a:ext uri="{9D8B030D-6E8A-4147-A177-3AD203B41FA5}">
                      <a16:colId xmlns:a16="http://schemas.microsoft.com/office/drawing/2014/main" val="1563176290"/>
                    </a:ext>
                  </a:extLst>
                </a:gridCol>
                <a:gridCol w="1535110">
                  <a:extLst>
                    <a:ext uri="{9D8B030D-6E8A-4147-A177-3AD203B41FA5}">
                      <a16:colId xmlns:a16="http://schemas.microsoft.com/office/drawing/2014/main" val="3676348109"/>
                    </a:ext>
                  </a:extLst>
                </a:gridCol>
              </a:tblGrid>
              <a:tr h="892712">
                <a:tc>
                  <a:txBody>
                    <a:bodyPr/>
                    <a:lstStyle/>
                    <a:p>
                      <a:r>
                        <a:rPr lang="en-US" dirty="0"/>
                        <a:t>Results 1</a:t>
                      </a:r>
                    </a:p>
                  </a:txBody>
                  <a:tcPr>
                    <a:lnR w="12700" cap="flat" cmpd="sng" algn="ctr">
                      <a:solidFill>
                        <a:schemeClr val="tx1"/>
                      </a:solidFill>
                      <a:prstDash val="solid"/>
                      <a:round/>
                      <a:headEnd type="none" w="med" len="med"/>
                      <a:tailEnd type="none" w="med" len="med"/>
                    </a:lnR>
                  </a:tcPr>
                </a:tc>
                <a:tc>
                  <a:txBody>
                    <a:bodyPr/>
                    <a:lstStyle/>
                    <a:p>
                      <a:r>
                        <a:rPr lang="en-US" dirty="0"/>
                        <a:t>Adaptation</a:t>
                      </a:r>
                      <a:r>
                        <a:rPr lang="en-US" baseline="0" dirty="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Time frame to achieve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Resources</a:t>
                      </a:r>
                      <a:r>
                        <a:rPr lang="en-US" baseline="0" dirty="0"/>
                        <a:t> needed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697148"/>
                  </a:ext>
                </a:extLst>
              </a:tr>
              <a:tr h="1562303">
                <a:tc>
                  <a:txBody>
                    <a:bodyPr/>
                    <a:lstStyle/>
                    <a:p>
                      <a:r>
                        <a:rPr lang="en-US" sz="1400" dirty="0"/>
                        <a:t>Activity1.</a:t>
                      </a:r>
                      <a:r>
                        <a:rPr lang="en-US" sz="1400" baseline="0" dirty="0"/>
                        <a:t> Training civil society organizations on DRR</a:t>
                      </a:r>
                      <a:endParaRPr lang="en-US" sz="1400" dirty="0"/>
                    </a:p>
                  </a:txBody>
                  <a:tcPr/>
                </a:tc>
                <a:tc>
                  <a:txBody>
                    <a:bodyPr/>
                    <a:lstStyle/>
                    <a:p>
                      <a:pPr marL="285750" indent="-285750">
                        <a:buFontTx/>
                        <a:buChar char="-"/>
                      </a:pPr>
                      <a:r>
                        <a:rPr lang="en-US" sz="1400" dirty="0"/>
                        <a:t>Include a session on disability and</a:t>
                      </a:r>
                      <a:r>
                        <a:rPr lang="en-US" sz="1400" baseline="0" dirty="0"/>
                        <a:t> disability inclusive DRR</a:t>
                      </a:r>
                    </a:p>
                    <a:p>
                      <a:pPr marL="285750" indent="-285750">
                        <a:buFontTx/>
                        <a:buChar char="-"/>
                      </a:pPr>
                      <a:r>
                        <a:rPr lang="en-US" sz="1400" baseline="0" dirty="0"/>
                        <a:t>Invite OPDs to participate the training on DRR</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dirty="0"/>
                        <a:t>Short term (6-12 </a:t>
                      </a:r>
                      <a:r>
                        <a:rPr lang="en-US" sz="1400" dirty="0" err="1"/>
                        <a:t>mths</a:t>
                      </a:r>
                      <a:r>
                        <a:rPr lang="en-US" sz="1400" dirty="0"/>
                        <a:t>)</a:t>
                      </a:r>
                    </a:p>
                    <a:p>
                      <a:r>
                        <a:rPr lang="en-US" sz="1400" dirty="0"/>
                        <a:t>Mid</a:t>
                      </a:r>
                      <a:r>
                        <a:rPr lang="en-US" sz="1400" baseline="0" dirty="0"/>
                        <a:t> term (12-24 </a:t>
                      </a:r>
                      <a:r>
                        <a:rPr lang="en-US" sz="1400" baseline="0" dirty="0" err="1"/>
                        <a:t>mths</a:t>
                      </a:r>
                      <a:r>
                        <a:rPr lang="en-US" sz="1400" baseline="0" dirty="0"/>
                        <a:t>)</a:t>
                      </a:r>
                    </a:p>
                    <a:p>
                      <a:r>
                        <a:rPr lang="en-US" sz="1400" baseline="0" dirty="0"/>
                        <a:t>Long term ( 24-36 </a:t>
                      </a:r>
                      <a:r>
                        <a:rPr lang="en-US" sz="1400" baseline="0" dirty="0" err="1"/>
                        <a:t>mths</a:t>
                      </a:r>
                      <a:r>
                        <a:rPr lang="en-US" sz="1400" baseline="0" dirty="0"/>
                        <a:t>)</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dirty="0"/>
                        <a:t>Finance? Technical capacity? </a:t>
                      </a:r>
                    </a:p>
                    <a:p>
                      <a:r>
                        <a:rPr lang="en-US" sz="1400" dirty="0"/>
                        <a:t>External/internal</a:t>
                      </a:r>
                      <a:r>
                        <a:rPr lang="en-US" sz="1400" baseline="0" dirty="0"/>
                        <a:t>? DITWG?</a:t>
                      </a:r>
                      <a:endParaRPr 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4739536"/>
                  </a:ext>
                </a:extLst>
              </a:tr>
              <a:tr h="1259840">
                <a:tc>
                  <a:txBody>
                    <a:bodyPr/>
                    <a:lstStyle/>
                    <a:p>
                      <a:r>
                        <a:rPr lang="en-US" sz="1400" dirty="0"/>
                        <a:t>Activity 2. Educate</a:t>
                      </a:r>
                      <a:r>
                        <a:rPr lang="en-US" sz="1400" baseline="0" dirty="0"/>
                        <a:t> community members on disaster risks in community</a:t>
                      </a:r>
                      <a:endParaRPr lang="en-US" sz="1400" dirty="0"/>
                    </a:p>
                  </a:txBody>
                  <a:tcPr/>
                </a:tc>
                <a:tc>
                  <a:txBody>
                    <a:bodyPr/>
                    <a:lstStyle/>
                    <a:p>
                      <a:pPr marL="285750" indent="-285750">
                        <a:buFontTx/>
                        <a:buChar char="-"/>
                      </a:pPr>
                      <a:r>
                        <a:rPr lang="en-US" sz="1400" dirty="0"/>
                        <a:t>Work with OPDs</a:t>
                      </a:r>
                      <a:r>
                        <a:rPr lang="en-US" sz="1400" baseline="0" dirty="0"/>
                        <a:t> to identify persons with disabilities in community and invite them to activities, provide reasonable accommodation to them</a:t>
                      </a:r>
                    </a:p>
                    <a:p>
                      <a:pPr marL="285750" indent="-285750">
                        <a:buFontTx/>
                        <a:buChar char="-"/>
                      </a:pPr>
                      <a:r>
                        <a:rPr lang="en-US" sz="1400" baseline="0" dirty="0"/>
                        <a:t>Produce inclusive IEC materials</a:t>
                      </a:r>
                    </a:p>
                  </a:txBody>
                  <a:tcPr/>
                </a:tc>
                <a:tc>
                  <a:txBody>
                    <a:bodyPr/>
                    <a:lstStyle/>
                    <a:p>
                      <a:endParaRPr lang="en-US" sz="1400" dirty="0"/>
                    </a:p>
                  </a:txBody>
                  <a:tcPr/>
                </a:tc>
                <a:tc>
                  <a:txBody>
                    <a:bodyPr/>
                    <a:lstStyle/>
                    <a:p>
                      <a:endParaRPr lang="en-US" sz="1400"/>
                    </a:p>
                  </a:txBody>
                  <a:tcPr/>
                </a:tc>
                <a:extLst>
                  <a:ext uri="{0D108BD9-81ED-4DB2-BD59-A6C34878D82A}">
                    <a16:rowId xmlns:a16="http://schemas.microsoft.com/office/drawing/2014/main" val="233839176"/>
                  </a:ext>
                </a:extLst>
              </a:tr>
              <a:tr h="357085">
                <a:tc>
                  <a:txBody>
                    <a:bodyPr/>
                    <a:lstStyle/>
                    <a:p>
                      <a:r>
                        <a:rPr lang="en-US" sz="1400" b="1" dirty="0"/>
                        <a:t>Data and MEAL</a:t>
                      </a:r>
                    </a:p>
                  </a:txBody>
                  <a:tcPr/>
                </a:tc>
                <a:tc>
                  <a:txBody>
                    <a:bodyPr/>
                    <a:lstStyle/>
                    <a:p>
                      <a:pPr marL="285750" indent="-285750">
                        <a:buFontTx/>
                        <a:buChar char="-"/>
                      </a:pPr>
                      <a:r>
                        <a:rPr lang="en-US" sz="1400"/>
                        <a:t>Collect Disability</a:t>
                      </a:r>
                      <a:r>
                        <a:rPr lang="en-US" sz="1400" baseline="0"/>
                        <a:t> </a:t>
                      </a:r>
                      <a:r>
                        <a:rPr lang="en-US" sz="1400" baseline="0" dirty="0"/>
                        <a:t>data in mid line</a:t>
                      </a:r>
                    </a:p>
                    <a:p>
                      <a:pPr marL="285750" indent="-285750">
                        <a:buFontTx/>
                        <a:buChar char="-"/>
                      </a:pPr>
                      <a:r>
                        <a:rPr lang="en-US" sz="1400" baseline="0" dirty="0"/>
                        <a:t>Have disability component in final evaluation</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771872627"/>
                  </a:ext>
                </a:extLst>
              </a:tr>
              <a:tr h="357085">
                <a:tc>
                  <a:txBody>
                    <a:bodyPr/>
                    <a:lstStyle/>
                    <a:p>
                      <a:r>
                        <a:rPr lang="en-US" sz="1400" b="1" dirty="0"/>
                        <a:t>Advocacy</a:t>
                      </a:r>
                    </a:p>
                  </a:txBody>
                  <a:tcPr/>
                </a:tc>
                <a:tc>
                  <a:txBody>
                    <a:bodyPr/>
                    <a:lstStyle/>
                    <a:p>
                      <a:pPr marL="285750" indent="-285750">
                        <a:buFontTx/>
                        <a:buChar char="-"/>
                      </a:pPr>
                      <a:r>
                        <a:rPr lang="en-US" sz="1400" dirty="0"/>
                        <a:t>Use inclusive images</a:t>
                      </a:r>
                      <a:r>
                        <a:rPr lang="en-US" sz="1400" baseline="0" dirty="0"/>
                        <a:t> in communication materials</a:t>
                      </a:r>
                    </a:p>
                    <a:p>
                      <a:pPr marL="285750" indent="-285750">
                        <a:buFontTx/>
                        <a:buChar char="-"/>
                      </a:pPr>
                      <a:r>
                        <a:rPr lang="en-US" sz="1400" baseline="0" dirty="0"/>
                        <a:t>Have persons with disability in videos and make the video with captions and sign language interpretation</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595375298"/>
                  </a:ext>
                </a:extLst>
              </a:tr>
            </a:tbl>
          </a:graphicData>
        </a:graphic>
      </p:graphicFrame>
    </p:spTree>
    <p:extLst>
      <p:ext uri="{BB962C8B-B14F-4D97-AF65-F5344CB8AC3E}">
        <p14:creationId xmlns:p14="http://schemas.microsoft.com/office/powerpoint/2010/main" val="4596458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BEF3ED-7CF6-404B-A710-26B67B165B1C}"/>
              </a:ext>
            </a:extLst>
          </p:cNvPr>
          <p:cNvSpPr>
            <a:spLocks noGrp="1"/>
          </p:cNvSpPr>
          <p:nvPr>
            <p:ph type="sldNum" sz="quarter" idx="12"/>
          </p:nvPr>
        </p:nvSpPr>
        <p:spPr/>
        <p:txBody>
          <a:bodyPr/>
          <a:lstStyle/>
          <a:p>
            <a:pPr defTabSz="342900"/>
            <a:fld id="{C3FDE51E-0052-334C-A4B2-C567FE9F326F}" type="slidenum">
              <a:rPr lang="en-US">
                <a:solidFill>
                  <a:srgbClr val="222221"/>
                </a:solidFill>
              </a:rPr>
              <a:pPr defTabSz="342900"/>
              <a:t>184</a:t>
            </a:fld>
            <a:endParaRPr lang="en-US">
              <a:solidFill>
                <a:srgbClr val="222221"/>
              </a:solidFill>
            </a:endParaRPr>
          </a:p>
        </p:txBody>
      </p:sp>
      <p:sp>
        <p:nvSpPr>
          <p:cNvPr id="5" name="TextBox 4">
            <a:extLst>
              <a:ext uri="{FF2B5EF4-FFF2-40B4-BE49-F238E27FC236}">
                <a16:creationId xmlns:a16="http://schemas.microsoft.com/office/drawing/2014/main" id="{29A01F13-6885-429B-A312-1BA78E3C0FC0}"/>
              </a:ext>
            </a:extLst>
          </p:cNvPr>
          <p:cNvSpPr txBox="1"/>
          <p:nvPr/>
        </p:nvSpPr>
        <p:spPr>
          <a:xfrm>
            <a:off x="1143001" y="2583576"/>
            <a:ext cx="6857999" cy="923330"/>
          </a:xfrm>
          <a:prstGeom prst="rect">
            <a:avLst/>
          </a:prstGeom>
          <a:noFill/>
        </p:spPr>
        <p:txBody>
          <a:bodyPr wrap="square" lIns="0" tIns="0" rIns="0" bIns="0" rtlCol="0">
            <a:spAutoFit/>
          </a:bodyPr>
          <a:lstStyle/>
          <a:p>
            <a:pPr algn="ctr" defTabSz="342900"/>
            <a:endParaRPr lang="en-AU" sz="3000" dirty="0">
              <a:solidFill>
                <a:srgbClr val="FFFFFF"/>
              </a:solidFill>
              <a:latin typeface="Gill Sans Infant Std"/>
              <a:cs typeface="Gill Sans Infant Std"/>
            </a:endParaRPr>
          </a:p>
          <a:p>
            <a:pPr algn="ctr" defTabSz="342900"/>
            <a:r>
              <a:rPr lang="en-AU" sz="3000" dirty="0">
                <a:solidFill>
                  <a:srgbClr val="FFFFFF"/>
                </a:solidFill>
                <a:latin typeface="Gill Sans Infant Std"/>
                <a:cs typeface="Gill Sans Infant Std"/>
              </a:rPr>
              <a:t>Take Home Messages &amp; Resources</a:t>
            </a:r>
          </a:p>
        </p:txBody>
      </p:sp>
    </p:spTree>
    <p:extLst>
      <p:ext uri="{BB962C8B-B14F-4D97-AF65-F5344CB8AC3E}">
        <p14:creationId xmlns:p14="http://schemas.microsoft.com/office/powerpoint/2010/main" val="12804496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560804"/>
            <a:ext cx="8282640" cy="506900"/>
          </a:xfrm>
        </p:spPr>
        <p:txBody>
          <a:bodyPr/>
          <a:lstStyle/>
          <a:p>
            <a:r>
              <a:rPr lang="sv-SE" dirty="0" err="1"/>
              <a:t>Take</a:t>
            </a:r>
            <a:r>
              <a:rPr lang="sv-SE" dirty="0"/>
              <a:t> </a:t>
            </a:r>
            <a:r>
              <a:rPr lang="sv-SE" dirty="0" err="1"/>
              <a:t>Home</a:t>
            </a:r>
            <a:r>
              <a:rPr lang="sv-SE" dirty="0"/>
              <a:t> </a:t>
            </a:r>
            <a:r>
              <a:rPr lang="sv-SE" dirty="0" err="1"/>
              <a:t>Messages</a:t>
            </a:r>
            <a:r>
              <a:rPr lang="sv-SE" dirty="0"/>
              <a:t> 				Resources: </a:t>
            </a:r>
            <a:endParaRPr lang="en-US" dirty="0"/>
          </a:p>
        </p:txBody>
      </p:sp>
      <p:sp>
        <p:nvSpPr>
          <p:cNvPr id="3" name="Platshållare för innehåll 2"/>
          <p:cNvSpPr>
            <a:spLocks noGrp="1"/>
          </p:cNvSpPr>
          <p:nvPr>
            <p:ph idx="1"/>
          </p:nvPr>
        </p:nvSpPr>
        <p:spPr>
          <a:xfrm>
            <a:off x="272121" y="1201585"/>
            <a:ext cx="3997571" cy="4706938"/>
          </a:xfrm>
        </p:spPr>
        <p:txBody>
          <a:bodyPr/>
          <a:lstStyle/>
          <a:p>
            <a:pPr marL="214313" indent="-214313">
              <a:buFont typeface="Arial" panose="020B0604020202020204" pitchFamily="34" charset="0"/>
              <a:buChar char="•"/>
            </a:pPr>
            <a:r>
              <a:rPr lang="en-AU" sz="2000" b="0" dirty="0">
                <a:solidFill>
                  <a:schemeClr val="tx1"/>
                </a:solidFill>
              </a:rPr>
              <a:t>Disability is part of the </a:t>
            </a:r>
            <a:r>
              <a:rPr lang="en-AU" sz="2000" dirty="0">
                <a:solidFill>
                  <a:schemeClr val="tx1"/>
                </a:solidFill>
              </a:rPr>
              <a:t>normal human experience</a:t>
            </a:r>
          </a:p>
          <a:p>
            <a:pPr marL="214313" indent="-214313">
              <a:buFont typeface="Arial" panose="020B0604020202020204" pitchFamily="34" charset="0"/>
              <a:buChar char="•"/>
            </a:pPr>
            <a:endParaRPr lang="en-AU" sz="2000" dirty="0">
              <a:solidFill>
                <a:schemeClr val="tx1"/>
              </a:solidFill>
            </a:endParaRPr>
          </a:p>
          <a:p>
            <a:pPr marL="214313" indent="-214313">
              <a:buFont typeface="Arial" panose="020B0604020202020204" pitchFamily="34" charset="0"/>
              <a:buChar char="•"/>
            </a:pPr>
            <a:r>
              <a:rPr lang="en-AU" sz="2000" b="0" dirty="0">
                <a:solidFill>
                  <a:schemeClr val="tx1"/>
                </a:solidFill>
              </a:rPr>
              <a:t>Disability = </a:t>
            </a:r>
            <a:r>
              <a:rPr lang="en-AU" sz="2000" dirty="0">
                <a:solidFill>
                  <a:schemeClr val="tx1"/>
                </a:solidFill>
              </a:rPr>
              <a:t>impairments PLUS barriers </a:t>
            </a:r>
            <a:r>
              <a:rPr lang="en-AU" sz="2000" b="0" dirty="0">
                <a:solidFill>
                  <a:schemeClr val="tx1"/>
                </a:solidFill>
              </a:rPr>
              <a:t>in society that effect participation in everyday life.</a:t>
            </a:r>
          </a:p>
          <a:p>
            <a:pPr marL="214313" indent="-214313">
              <a:buFont typeface="Arial" panose="020B0604020202020204" pitchFamily="34" charset="0"/>
              <a:buChar char="•"/>
            </a:pPr>
            <a:endParaRPr lang="en-AU" sz="2000" b="0" dirty="0">
              <a:solidFill>
                <a:schemeClr val="tx1"/>
              </a:solidFill>
            </a:endParaRPr>
          </a:p>
          <a:p>
            <a:pPr marL="214313" indent="-214313">
              <a:buFont typeface="Arial" panose="020B0604020202020204" pitchFamily="34" charset="0"/>
              <a:buChar char="•"/>
            </a:pPr>
            <a:r>
              <a:rPr lang="en-AU" sz="2000" b="0" dirty="0">
                <a:solidFill>
                  <a:schemeClr val="tx1"/>
                </a:solidFill>
              </a:rPr>
              <a:t>Excluding children with disabilities is discrimination – </a:t>
            </a:r>
            <a:r>
              <a:rPr lang="en-AU" sz="2000" dirty="0">
                <a:solidFill>
                  <a:schemeClr val="tx1"/>
                </a:solidFill>
              </a:rPr>
              <a:t>all children have rights</a:t>
            </a:r>
          </a:p>
          <a:p>
            <a:pPr marL="214313" indent="-214313">
              <a:buFont typeface="Arial" panose="020B0604020202020204" pitchFamily="34" charset="0"/>
              <a:buChar char="•"/>
            </a:pPr>
            <a:endParaRPr lang="en-AU" sz="2000" dirty="0">
              <a:solidFill>
                <a:schemeClr val="tx1"/>
              </a:solidFill>
            </a:endParaRPr>
          </a:p>
          <a:p>
            <a:pPr marL="214313" indent="-214313">
              <a:buFont typeface="Arial" panose="020B0604020202020204" pitchFamily="34" charset="0"/>
              <a:buChar char="•"/>
            </a:pPr>
            <a:r>
              <a:rPr lang="en-AU" sz="2000" b="0" dirty="0">
                <a:solidFill>
                  <a:schemeClr val="tx1"/>
                </a:solidFill>
              </a:rPr>
              <a:t>Save the Children must change the way we program to </a:t>
            </a:r>
            <a:r>
              <a:rPr lang="en-AU" sz="2000" dirty="0">
                <a:solidFill>
                  <a:schemeClr val="tx1"/>
                </a:solidFill>
              </a:rPr>
              <a:t>reduce the barriers to participation </a:t>
            </a:r>
            <a:r>
              <a:rPr lang="en-AU" sz="2000" b="0" dirty="0">
                <a:solidFill>
                  <a:schemeClr val="tx1"/>
                </a:solidFill>
              </a:rPr>
              <a:t>– only then can we achieve our ambition</a:t>
            </a:r>
            <a:endParaRPr lang="en-AU" sz="2000" dirty="0"/>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185</a:t>
            </a:fld>
            <a:endParaRPr lang="en-US"/>
          </a:p>
        </p:txBody>
      </p:sp>
      <p:sp>
        <p:nvSpPr>
          <p:cNvPr id="8" name="Platshållare för innehåll 7"/>
          <p:cNvSpPr>
            <a:spLocks noGrp="1"/>
          </p:cNvSpPr>
          <p:nvPr>
            <p:ph idx="14"/>
          </p:nvPr>
        </p:nvSpPr>
        <p:spPr>
          <a:xfrm>
            <a:off x="4572468" y="1201585"/>
            <a:ext cx="4231566" cy="5239434"/>
          </a:xfrm>
        </p:spPr>
        <p:txBody>
          <a:bodyPr/>
          <a:lstStyle/>
          <a:p>
            <a:pPr marL="214313" indent="-214313">
              <a:buFont typeface="Arial" panose="020B0604020202020204" pitchFamily="34" charset="0"/>
              <a:buChar char="•"/>
            </a:pPr>
            <a:r>
              <a:rPr lang="en-AU" b="0" dirty="0">
                <a:solidFill>
                  <a:schemeClr val="tx1"/>
                </a:solidFill>
              </a:rPr>
              <a:t>SCI Disability Inclusion Lead – Martina Orsander – </a:t>
            </a:r>
            <a:r>
              <a:rPr lang="en-AU" b="0" dirty="0">
                <a:solidFill>
                  <a:schemeClr val="tx1"/>
                </a:solidFill>
                <a:hlinkClick r:id="rId2"/>
              </a:rPr>
              <a:t>martina.orsander@savethechildren.org</a:t>
            </a:r>
            <a:endParaRPr lang="en-AU" b="0" dirty="0">
              <a:solidFill>
                <a:schemeClr val="tx1"/>
              </a:solidFill>
            </a:endParaRPr>
          </a:p>
          <a:p>
            <a:pPr marL="214313" indent="-214313">
              <a:buFont typeface="Arial" panose="020B0604020202020204" pitchFamily="34" charset="0"/>
              <a:buChar char="•"/>
            </a:pPr>
            <a:endParaRPr lang="en-AU" b="0" dirty="0">
              <a:solidFill>
                <a:schemeClr val="tx1"/>
              </a:solidFill>
            </a:endParaRPr>
          </a:p>
          <a:p>
            <a:pPr marL="214313" indent="-214313">
              <a:buFont typeface="Arial" panose="020B0604020202020204" pitchFamily="34" charset="0"/>
              <a:buChar char="•"/>
            </a:pPr>
            <a:r>
              <a:rPr lang="en-AU" b="0" dirty="0">
                <a:solidFill>
                  <a:schemeClr val="tx1"/>
                </a:solidFill>
              </a:rPr>
              <a:t>SCI Children with Disabilities Community of Practice - </a:t>
            </a:r>
            <a:r>
              <a:rPr lang="en-AU" b="0" dirty="0">
                <a:solidFill>
                  <a:schemeClr val="tx1"/>
                </a:solidFill>
                <a:hlinkClick r:id="rId3"/>
              </a:rPr>
              <a:t>https://savethechildren.workplace.com/groups/753059565031777/</a:t>
            </a:r>
            <a:br>
              <a:rPr lang="en-AU" b="0" dirty="0">
                <a:solidFill>
                  <a:schemeClr val="tx1"/>
                </a:solidFill>
              </a:rPr>
            </a:br>
            <a:endParaRPr lang="en-AU" b="0" dirty="0">
              <a:solidFill>
                <a:schemeClr val="tx1"/>
              </a:solidFill>
            </a:endParaRPr>
          </a:p>
          <a:p>
            <a:pPr marL="214313" indent="-214313">
              <a:buFont typeface="Arial" panose="020B0604020202020204" pitchFamily="34" charset="0"/>
              <a:buChar char="•"/>
            </a:pPr>
            <a:r>
              <a:rPr lang="en-AU" b="0" dirty="0" err="1">
                <a:solidFill>
                  <a:schemeClr val="tx1"/>
                </a:solidFill>
              </a:rPr>
              <a:t>OneNet</a:t>
            </a:r>
            <a:endParaRPr lang="en-AU" b="0" dirty="0">
              <a:solidFill>
                <a:schemeClr val="tx1"/>
              </a:solidFill>
            </a:endParaRPr>
          </a:p>
          <a:p>
            <a:pPr marL="268288"/>
            <a:r>
              <a:rPr lang="en-AU" b="0" dirty="0">
                <a:solidFill>
                  <a:schemeClr val="tx1"/>
                </a:solidFill>
                <a:hlinkClick r:id="rId4"/>
              </a:rPr>
              <a:t>https://savethechildren1.sharepoint.com/what/disability/Pages/default.aspx</a:t>
            </a:r>
            <a:endParaRPr lang="en-AU" b="0" dirty="0">
              <a:solidFill>
                <a:schemeClr val="tx1"/>
              </a:solidFill>
            </a:endParaRPr>
          </a:p>
          <a:p>
            <a:endParaRPr lang="en-AU" b="0" dirty="0">
              <a:solidFill>
                <a:schemeClr val="tx1"/>
              </a:solidFill>
            </a:endParaRPr>
          </a:p>
          <a:p>
            <a:pPr marL="214313" indent="-214313">
              <a:buFont typeface="Arial" panose="020B0604020202020204" pitchFamily="34" charset="0"/>
              <a:buChar char="•"/>
            </a:pPr>
            <a:r>
              <a:rPr lang="en-AU" b="0" dirty="0">
                <a:solidFill>
                  <a:schemeClr val="tx1"/>
                </a:solidFill>
              </a:rPr>
              <a:t>Resource </a:t>
            </a:r>
            <a:r>
              <a:rPr lang="en-AU" b="0" dirty="0" err="1">
                <a:solidFill>
                  <a:schemeClr val="tx1"/>
                </a:solidFill>
              </a:rPr>
              <a:t>Center</a:t>
            </a:r>
            <a:r>
              <a:rPr lang="en-AU" b="0" dirty="0">
                <a:solidFill>
                  <a:schemeClr val="tx1"/>
                </a:solidFill>
              </a:rPr>
              <a:t>. Search disability </a:t>
            </a:r>
            <a:r>
              <a:rPr lang="en-US" b="0" dirty="0">
                <a:hlinkClick r:id="rId5"/>
              </a:rPr>
              <a:t>https://resourcecentre.savethechildren.net/</a:t>
            </a:r>
            <a:r>
              <a:rPr lang="en-US" b="0" dirty="0"/>
              <a:t> </a:t>
            </a:r>
          </a:p>
          <a:p>
            <a:endParaRPr lang="sv-SE" b="0" dirty="0">
              <a:solidFill>
                <a:schemeClr val="tx1"/>
              </a:solidFill>
              <a:hlinkClick r:id="rId6"/>
            </a:endParaRPr>
          </a:p>
          <a:p>
            <a:pPr marL="285750" indent="-285750">
              <a:buFont typeface="Arial" panose="020B0604020202020204" pitchFamily="34" charset="0"/>
              <a:buChar char="•"/>
            </a:pPr>
            <a:r>
              <a:rPr lang="sv-SE" b="0" dirty="0">
                <a:solidFill>
                  <a:schemeClr val="tx1"/>
                </a:solidFill>
                <a:hlinkClick r:id="rId6"/>
              </a:rPr>
              <a:t>DisabilityInfo@savethechildren.org</a:t>
            </a:r>
            <a:r>
              <a:rPr lang="sv-SE" b="0" dirty="0">
                <a:solidFill>
                  <a:schemeClr val="tx1"/>
                </a:solidFill>
              </a:rPr>
              <a:t> </a:t>
            </a:r>
          </a:p>
          <a:p>
            <a:endParaRPr lang="en-US" dirty="0"/>
          </a:p>
        </p:txBody>
      </p:sp>
    </p:spTree>
    <p:extLst>
      <p:ext uri="{BB962C8B-B14F-4D97-AF65-F5344CB8AC3E}">
        <p14:creationId xmlns:p14="http://schemas.microsoft.com/office/powerpoint/2010/main" val="4550698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549836"/>
            <a:ext cx="8282640" cy="506900"/>
          </a:xfrm>
        </p:spPr>
        <p:txBody>
          <a:bodyPr/>
          <a:lstStyle/>
          <a:p>
            <a:r>
              <a:rPr lang="en-US" dirty="0"/>
              <a:t>Covid-19 resources on disability  </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186</a:t>
            </a:fld>
            <a:endParaRPr lang="en-US"/>
          </a:p>
        </p:txBody>
      </p:sp>
      <p:sp>
        <p:nvSpPr>
          <p:cNvPr id="8" name="Platshållare för innehåll 7"/>
          <p:cNvSpPr>
            <a:spLocks noGrp="1"/>
          </p:cNvSpPr>
          <p:nvPr>
            <p:ph idx="14"/>
          </p:nvPr>
        </p:nvSpPr>
        <p:spPr>
          <a:xfrm>
            <a:off x="4806462" y="1190617"/>
            <a:ext cx="3997571" cy="4252651"/>
          </a:xfrm>
        </p:spPr>
        <p:txBody>
          <a:bodyPr/>
          <a:lstStyle/>
          <a:p>
            <a:pPr>
              <a:lnSpc>
                <a:spcPct val="115000"/>
              </a:lnSpc>
              <a:spcAft>
                <a:spcPts val="0"/>
              </a:spcAft>
            </a:pPr>
            <a:r>
              <a:rPr lang="en-US" sz="1600" u="sng" dirty="0">
                <a:solidFill>
                  <a:schemeClr val="bg1"/>
                </a:solidFill>
                <a:hlinkClick r:id="rId2"/>
              </a:rPr>
              <a:t>10 things you should know about COVID-19 and persons with </a:t>
            </a:r>
            <a:r>
              <a:rPr lang="en-US" sz="1600" u="sng" dirty="0">
                <a:solidFill>
                  <a:schemeClr val="accent1"/>
                </a:solidFill>
                <a:hlinkClick r:id="rId2"/>
              </a:rPr>
              <a:t>disabilities</a:t>
            </a:r>
            <a:r>
              <a:rPr lang="en-US" sz="1600" u="sng" dirty="0">
                <a:solidFill>
                  <a:schemeClr val="accent1"/>
                </a:solidFill>
              </a:rPr>
              <a:t> (all languages)</a:t>
            </a:r>
            <a:endParaRPr lang="en-US" sz="16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a:p>
            <a:endParaRPr lang="en-US" sz="1600" dirty="0"/>
          </a:p>
          <a:p>
            <a:r>
              <a:rPr lang="en-US" sz="1600" u="sng" dirty="0">
                <a:solidFill>
                  <a:schemeClr val="bg1"/>
                </a:solidFill>
                <a:hlinkClick r:id="rId3"/>
              </a:rPr>
              <a:t>COVID-19 Advice for families of children with disabilities</a:t>
            </a:r>
            <a:r>
              <a:rPr lang="en-US" sz="1600" dirty="0">
                <a:solidFill>
                  <a:schemeClr val="bg1"/>
                </a:solidFill>
              </a:rPr>
              <a:t> </a:t>
            </a:r>
            <a:endParaRPr lang="en-US" sz="16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r>
              <a:rPr lang="en-US" sz="1600" u="sng" dirty="0">
                <a:solidFill>
                  <a:schemeClr val="bg1"/>
                </a:solidFill>
                <a:hlinkClick r:id="rId4"/>
              </a:rPr>
              <a:t>Repository of resources on disability inclusion and COVID-19</a:t>
            </a:r>
            <a:endParaRPr lang="en-US" sz="16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r>
              <a:rPr lang="en-US" sz="1600" u="sng" dirty="0">
                <a:solidFill>
                  <a:schemeClr val="bg1"/>
                </a:solidFill>
                <a:hlinkClick r:id="rId5"/>
              </a:rPr>
              <a:t>Directory of examples of organizations of persons with disabilities</a:t>
            </a:r>
            <a:r>
              <a:rPr lang="en-US" sz="1600" dirty="0">
                <a:solidFill>
                  <a:schemeClr val="bg1"/>
                </a:solidFill>
                <a:hlinkClick r:id="rId5"/>
              </a:rPr>
              <a:t> </a:t>
            </a:r>
            <a:endParaRPr lang="en-US" sz="1600" dirty="0">
              <a:solidFill>
                <a:schemeClr val="bg1"/>
              </a:solidFill>
            </a:endParaRPr>
          </a:p>
          <a:p>
            <a:endParaRPr lang="en-US" sz="16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r>
              <a:rPr lang="en-US" sz="1600" u="sng" dirty="0">
                <a:solidFill>
                  <a:schemeClr val="bg1"/>
                </a:solidFill>
                <a:hlinkClick r:id="rId6"/>
              </a:rPr>
              <a:t>Directory of WASLI accredited Sign Language Interpretation Providers</a:t>
            </a:r>
            <a:endParaRPr lang="en-US" sz="16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fontAlgn="t"/>
            <a:endParaRPr lang="en-US" sz="1600" b="0" dirty="0"/>
          </a:p>
          <a:p>
            <a:pPr fontAlgn="t"/>
            <a:r>
              <a:rPr lang="en-US" sz="1600" u="sng" dirty="0">
                <a:hlinkClick r:id="rId7"/>
              </a:rPr>
              <a:t>Repository of resources on disability inclusion and COVID-19</a:t>
            </a:r>
            <a:endParaRPr lang="en-US" sz="1600" b="0" dirty="0">
              <a:solidFill>
                <a:schemeClr val="accent1"/>
              </a:solidFill>
            </a:endParaRPr>
          </a:p>
          <a:p>
            <a:r>
              <a:rPr lang="en-US" sz="1600" dirty="0">
                <a:solidFill>
                  <a:schemeClr val="accent1"/>
                </a:solidFill>
                <a:latin typeface="Gill Sans Infant Std" panose="020B0502020104020203" pitchFamily="34" charset="0"/>
                <a:ea typeface="Calibri" panose="020F0502020204030204" pitchFamily="34" charset="0"/>
                <a:cs typeface="Arial" panose="020B0604020202020204" pitchFamily="34" charset="0"/>
                <a:hlinkClick r:id="rId8"/>
              </a:rPr>
              <a:t>Thematic Tip Sheets on Covid-19 and Disability (all themes) </a:t>
            </a:r>
          </a:p>
          <a:p>
            <a:endParaRPr lang="en-US" sz="1600" dirty="0"/>
          </a:p>
        </p:txBody>
      </p:sp>
      <p:sp>
        <p:nvSpPr>
          <p:cNvPr id="10" name="Platshållare för innehåll 9"/>
          <p:cNvSpPr>
            <a:spLocks noGrp="1"/>
          </p:cNvSpPr>
          <p:nvPr>
            <p:ph idx="1"/>
          </p:nvPr>
        </p:nvSpPr>
        <p:spPr>
          <a:xfrm>
            <a:off x="226195" y="1190617"/>
            <a:ext cx="4266977" cy="5367838"/>
          </a:xfrm>
        </p:spPr>
        <p:txBody>
          <a:bodyPr/>
          <a:lstStyle/>
          <a:p>
            <a:r>
              <a:rPr lang="en-GB" sz="1600" dirty="0"/>
              <a:t>Protection of Children During the COVID-19 Pandemic: Children and Alternative Care: </a:t>
            </a:r>
            <a:r>
              <a:rPr lang="en-GB" sz="1600" u="sng" dirty="0">
                <a:hlinkClick r:id="rId9"/>
              </a:rPr>
              <a:t>https://resourcecentre.savethechildren.net/library/protection-children-during-covid-19-pandemic-children-and-alternative-care</a:t>
            </a:r>
            <a:endParaRPr lang="en-US" sz="1600" dirty="0"/>
          </a:p>
          <a:p>
            <a:r>
              <a:rPr lang="en-GB" sz="1600" dirty="0"/>
              <a:t> </a:t>
            </a:r>
            <a:endParaRPr lang="en-US" sz="1600" dirty="0"/>
          </a:p>
          <a:p>
            <a:r>
              <a:rPr lang="en-GB" sz="1600" dirty="0"/>
              <a:t>Save the Children: Guidance for Interim Care Centres: </a:t>
            </a:r>
            <a:r>
              <a:rPr lang="en-GB" sz="1600" u="sng" dirty="0">
                <a:hlinkClick r:id="rId10"/>
              </a:rPr>
              <a:t>https://resourcecentre.savethechildren.net/library/covid-19-guidance-interim-care-centres</a:t>
            </a:r>
            <a:endParaRPr lang="en-US" sz="1600" dirty="0"/>
          </a:p>
          <a:p>
            <a:r>
              <a:rPr lang="en-GB" sz="1600" dirty="0"/>
              <a:t> </a:t>
            </a:r>
            <a:endParaRPr lang="en-US" sz="1600" dirty="0"/>
          </a:p>
          <a:p>
            <a:r>
              <a:rPr lang="en-GB" sz="1600" dirty="0"/>
              <a:t>COVID-19 Child Protection Case Management Guidance: Save the Children</a:t>
            </a:r>
            <a:endParaRPr lang="en-US" sz="1600" dirty="0"/>
          </a:p>
          <a:p>
            <a:r>
              <a:rPr lang="en-GB" sz="1600" u="sng" dirty="0">
                <a:hlinkClick r:id="rId11"/>
              </a:rPr>
              <a:t>https://bettercarenetwork.org/sites/default/files/2020-04/Save%20the%20Children%27s%20COVID-19%20CP%20Case%20Management%20Guidance%20FINAL.pdf</a:t>
            </a:r>
            <a:endParaRPr lang="en-US" sz="1600" dirty="0"/>
          </a:p>
          <a:p>
            <a:endParaRPr lang="en-US" sz="1600" dirty="0"/>
          </a:p>
        </p:txBody>
      </p:sp>
    </p:spTree>
    <p:extLst>
      <p:ext uri="{BB962C8B-B14F-4D97-AF65-F5344CB8AC3E}">
        <p14:creationId xmlns:p14="http://schemas.microsoft.com/office/powerpoint/2010/main" val="40047068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9CD86F-09B3-4495-A2DE-FF047E3FE577}"/>
              </a:ext>
            </a:extLst>
          </p:cNvPr>
          <p:cNvSpPr>
            <a:spLocks noGrp="1"/>
          </p:cNvSpPr>
          <p:nvPr>
            <p:ph type="body" sz="quarter" idx="13"/>
          </p:nvPr>
        </p:nvSpPr>
        <p:spPr/>
        <p:txBody>
          <a:bodyPr>
            <a:normAutofit lnSpcReduction="10000"/>
          </a:bodyPr>
          <a:lstStyle/>
          <a:p>
            <a:r>
              <a:rPr lang="en-AU" b="1" dirty="0"/>
              <a:t>Resources</a:t>
            </a:r>
          </a:p>
        </p:txBody>
      </p:sp>
      <p:sp>
        <p:nvSpPr>
          <p:cNvPr id="8" name="Content Placeholder 7">
            <a:extLst>
              <a:ext uri="{FF2B5EF4-FFF2-40B4-BE49-F238E27FC236}">
                <a16:creationId xmlns:a16="http://schemas.microsoft.com/office/drawing/2014/main" id="{EEC398A1-3340-4A10-8BB7-9DC16C1DC803}"/>
              </a:ext>
            </a:extLst>
          </p:cNvPr>
          <p:cNvSpPr>
            <a:spLocks noGrp="1"/>
          </p:cNvSpPr>
          <p:nvPr>
            <p:ph idx="14"/>
          </p:nvPr>
        </p:nvSpPr>
        <p:spPr>
          <a:xfrm>
            <a:off x="188804" y="1297611"/>
            <a:ext cx="9097086" cy="3817217"/>
          </a:xfrm>
        </p:spPr>
        <p:txBody>
          <a:bodyPr/>
          <a:lstStyle/>
          <a:p>
            <a:r>
              <a:rPr lang="en-AU" dirty="0">
                <a:solidFill>
                  <a:schemeClr val="tx1"/>
                </a:solidFill>
              </a:rPr>
              <a:t>Accessibility</a:t>
            </a:r>
          </a:p>
          <a:p>
            <a:r>
              <a:rPr lang="en-AU" b="0" dirty="0">
                <a:solidFill>
                  <a:schemeClr val="tx1"/>
                </a:solidFill>
                <a:hlinkClick r:id="rId3"/>
              </a:rPr>
              <a:t>Accessibility Design Guide</a:t>
            </a:r>
            <a:endParaRPr lang="en-AU" b="0" dirty="0">
              <a:solidFill>
                <a:schemeClr val="tx1"/>
              </a:solidFill>
            </a:endParaRPr>
          </a:p>
          <a:p>
            <a:r>
              <a:rPr lang="en-AU" b="0" dirty="0">
                <a:solidFill>
                  <a:schemeClr val="tx1"/>
                </a:solidFill>
                <a:hlinkClick r:id="rId4"/>
              </a:rPr>
              <a:t>Handicap International Design Guidance</a:t>
            </a:r>
            <a:endParaRPr lang="en-AU" b="0" dirty="0">
              <a:solidFill>
                <a:schemeClr val="tx1"/>
              </a:solidFill>
            </a:endParaRPr>
          </a:p>
          <a:p>
            <a:r>
              <a:rPr lang="en-AU" b="0" dirty="0">
                <a:solidFill>
                  <a:schemeClr val="tx1"/>
                </a:solidFill>
              </a:rPr>
              <a:t>Liz Palmer. Global Lead on Construction  </a:t>
            </a:r>
            <a:r>
              <a:rPr lang="en-AU" b="0" dirty="0">
                <a:solidFill>
                  <a:schemeClr val="tx1"/>
                </a:solidFill>
                <a:hlinkClick r:id="rId5"/>
              </a:rPr>
              <a:t>Liz.Palmer@savethechildren.org</a:t>
            </a:r>
            <a:endParaRPr lang="en-AU" b="0" dirty="0">
              <a:solidFill>
                <a:schemeClr val="tx1"/>
              </a:solidFill>
            </a:endParaRPr>
          </a:p>
          <a:p>
            <a:endParaRPr lang="en-AU" dirty="0">
              <a:solidFill>
                <a:schemeClr val="tx1"/>
              </a:solidFill>
            </a:endParaRPr>
          </a:p>
          <a:p>
            <a:r>
              <a:rPr lang="en-AU" dirty="0">
                <a:solidFill>
                  <a:schemeClr val="tx1"/>
                </a:solidFill>
              </a:rPr>
              <a:t>Data Collection</a:t>
            </a:r>
            <a:endParaRPr lang="en-AU" b="0" dirty="0">
              <a:solidFill>
                <a:schemeClr val="tx1"/>
              </a:solidFill>
              <a:hlinkClick r:id="rId6"/>
            </a:endParaRPr>
          </a:p>
          <a:p>
            <a:pPr marL="361950" indent="-361950">
              <a:buFont typeface="+mj-lt"/>
              <a:buAutoNum type="arabicPeriod"/>
            </a:pPr>
            <a:r>
              <a:rPr lang="en-AU" b="0" dirty="0">
                <a:solidFill>
                  <a:schemeClr val="tx1"/>
                </a:solidFill>
                <a:hlinkClick r:id="rId6"/>
              </a:rPr>
              <a:t>Washington Group E Learning Package</a:t>
            </a:r>
            <a:r>
              <a:rPr lang="en-AU" b="0" dirty="0">
                <a:solidFill>
                  <a:schemeClr val="tx1"/>
                </a:solidFill>
              </a:rPr>
              <a:t>- on Kaya’s Humanitarian Curriculum under Disability </a:t>
            </a:r>
          </a:p>
          <a:p>
            <a:pPr marL="361950" indent="-361950">
              <a:buFont typeface="+mj-lt"/>
              <a:buAutoNum type="arabicPeriod"/>
            </a:pPr>
            <a:r>
              <a:rPr lang="en-AU" b="0" dirty="0">
                <a:solidFill>
                  <a:schemeClr val="tx1"/>
                </a:solidFill>
                <a:hlinkClick r:id="rId7"/>
              </a:rPr>
              <a:t>Washington Group Question Sets</a:t>
            </a:r>
            <a:endParaRPr lang="en-AU" b="0" dirty="0">
              <a:solidFill>
                <a:schemeClr val="tx1"/>
              </a:solidFill>
            </a:endParaRPr>
          </a:p>
          <a:p>
            <a:pPr marL="361950" indent="-361950">
              <a:buFont typeface="+mj-lt"/>
              <a:buAutoNum type="arabicPeriod"/>
            </a:pPr>
            <a:r>
              <a:rPr lang="en-AU" b="0" dirty="0">
                <a:solidFill>
                  <a:schemeClr val="tx1"/>
                </a:solidFill>
                <a:hlinkClick r:id="rId8"/>
              </a:rPr>
              <a:t>UNICEF Child Functioning Questions Sets</a:t>
            </a:r>
            <a:endParaRPr lang="en-AU" b="0" dirty="0">
              <a:solidFill>
                <a:schemeClr val="tx1"/>
              </a:solidFill>
            </a:endParaRPr>
          </a:p>
          <a:p>
            <a:pPr marL="361950" indent="-361950">
              <a:buFont typeface="+mj-lt"/>
              <a:buAutoNum type="arabicPeriod"/>
            </a:pPr>
            <a:r>
              <a:rPr lang="en-AU" b="0" dirty="0">
                <a:solidFill>
                  <a:schemeClr val="tx1"/>
                </a:solidFill>
                <a:hlinkClick r:id="rId9"/>
              </a:rPr>
              <a:t>Disability Data Portal</a:t>
            </a:r>
            <a:endParaRPr lang="en-AU" b="0" dirty="0">
              <a:solidFill>
                <a:schemeClr val="tx1"/>
              </a:solidFill>
            </a:endParaRPr>
          </a:p>
          <a:p>
            <a:pPr marL="342900" indent="-342900" fontAlgn="base">
              <a:buFont typeface="+mj-lt"/>
              <a:buAutoNum type="arabicPeriod"/>
            </a:pPr>
            <a:r>
              <a:rPr lang="en-GB" b="0" dirty="0">
                <a:solidFill>
                  <a:schemeClr val="tx1"/>
                </a:solidFill>
                <a:latin typeface="Gill Sans Infant Std" panose="020B0502020104020203" pitchFamily="34" charset="0"/>
                <a:hlinkClick r:id="rId10"/>
              </a:rPr>
              <a:t>Collecting Data for the Inclusion of Persons with Disabilities in Humanitarian Action: The Application of the Washington Group Questions</a:t>
            </a:r>
            <a:r>
              <a:rPr lang="en-GB" b="0" dirty="0">
                <a:solidFill>
                  <a:schemeClr val="tx1"/>
                </a:solidFill>
                <a:latin typeface="Gill Sans Infant Std" panose="020B0502020104020203" pitchFamily="34" charset="0"/>
              </a:rPr>
              <a:t>   </a:t>
            </a:r>
          </a:p>
          <a:p>
            <a:pPr marL="342900" indent="-342900" fontAlgn="base">
              <a:buFont typeface="+mj-lt"/>
              <a:buAutoNum type="arabicPeriod"/>
            </a:pPr>
            <a:r>
              <a:rPr lang="en-GB" b="0" dirty="0">
                <a:solidFill>
                  <a:schemeClr val="tx1"/>
                </a:solidFill>
                <a:latin typeface="Gill Sans Infant Std" panose="020B0502020104020203" pitchFamily="34" charset="0"/>
                <a:hlinkClick r:id="rId8"/>
              </a:rPr>
              <a:t>UNICEF Child Functioning Module for applying the Washington Group Question to </a:t>
            </a:r>
            <a:r>
              <a:rPr lang="en-GB" b="0" u="sng" dirty="0">
                <a:solidFill>
                  <a:schemeClr val="tx1"/>
                </a:solidFill>
                <a:latin typeface="Gill Sans Infant Std" panose="020B0502020104020203" pitchFamily="34" charset="0"/>
                <a:hlinkClick r:id="rId8"/>
              </a:rPr>
              <a:t>children</a:t>
            </a:r>
            <a:r>
              <a:rPr lang="en-GB" b="0" dirty="0">
                <a:solidFill>
                  <a:schemeClr val="tx1"/>
                </a:solidFill>
                <a:latin typeface="Gill Sans Infant Std" panose="020B0502020104020203" pitchFamily="34" charset="0"/>
                <a:hlinkClick r:id="rId8"/>
              </a:rPr>
              <a:t>  </a:t>
            </a:r>
            <a:endParaRPr lang="en-GB" b="0" dirty="0">
              <a:solidFill>
                <a:schemeClr val="tx1"/>
              </a:solidFill>
              <a:latin typeface="Gill Sans Infant Std" panose="020B0502020104020203" pitchFamily="34" charset="0"/>
            </a:endParaRPr>
          </a:p>
          <a:p>
            <a:pPr marL="257175" indent="-257175">
              <a:buFont typeface="+mj-lt"/>
              <a:buAutoNum type="arabicPeriod"/>
            </a:pPr>
            <a:endParaRPr lang="en-AU" b="0" dirty="0">
              <a:solidFill>
                <a:schemeClr val="tx1"/>
              </a:solidFill>
            </a:endParaRPr>
          </a:p>
        </p:txBody>
      </p:sp>
    </p:spTree>
    <p:extLst>
      <p:ext uri="{BB962C8B-B14F-4D97-AF65-F5344CB8AC3E}">
        <p14:creationId xmlns:p14="http://schemas.microsoft.com/office/powerpoint/2010/main" val="5769577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80CA1D5-FDEA-4212-BA0C-6B216AA6B6E8}"/>
              </a:ext>
            </a:extLst>
          </p:cNvPr>
          <p:cNvSpPr>
            <a:spLocks noGrp="1"/>
          </p:cNvSpPr>
          <p:nvPr>
            <p:ph type="body" sz="quarter" idx="13"/>
          </p:nvPr>
        </p:nvSpPr>
        <p:spPr/>
        <p:txBody>
          <a:bodyPr>
            <a:normAutofit lnSpcReduction="10000"/>
          </a:bodyPr>
          <a:lstStyle/>
          <a:p>
            <a:r>
              <a:rPr lang="en-AU" b="1" dirty="0"/>
              <a:t>Resources</a:t>
            </a:r>
          </a:p>
        </p:txBody>
      </p:sp>
      <p:sp>
        <p:nvSpPr>
          <p:cNvPr id="8" name="Content Placeholder 7">
            <a:extLst>
              <a:ext uri="{FF2B5EF4-FFF2-40B4-BE49-F238E27FC236}">
                <a16:creationId xmlns:a16="http://schemas.microsoft.com/office/drawing/2014/main" id="{B1A98A0B-9EDD-4F76-9613-B2B6F03B8581}"/>
              </a:ext>
            </a:extLst>
          </p:cNvPr>
          <p:cNvSpPr>
            <a:spLocks noGrp="1"/>
          </p:cNvSpPr>
          <p:nvPr>
            <p:ph idx="14"/>
          </p:nvPr>
        </p:nvSpPr>
        <p:spPr>
          <a:xfrm>
            <a:off x="4450205" y="1203018"/>
            <a:ext cx="3997571" cy="4706938"/>
          </a:xfrm>
        </p:spPr>
        <p:txBody>
          <a:bodyPr/>
          <a:lstStyle/>
          <a:p>
            <a:r>
              <a:rPr lang="en-AU" dirty="0">
                <a:solidFill>
                  <a:schemeClr val="tx1"/>
                </a:solidFill>
              </a:rPr>
              <a:t>Health</a:t>
            </a:r>
          </a:p>
          <a:p>
            <a:pPr marL="257175" indent="-257175">
              <a:buFont typeface="+mj-lt"/>
              <a:buAutoNum type="arabicPeriod"/>
            </a:pPr>
            <a:r>
              <a:rPr lang="en-AU" b="0" dirty="0">
                <a:solidFill>
                  <a:schemeClr val="tx1"/>
                </a:solidFill>
                <a:hlinkClick r:id="rId2">
                  <a:extLst>
                    <a:ext uri="{A12FA001-AC4F-418D-AE19-62706E023703}">
                      <ahyp:hlinkClr xmlns:ahyp="http://schemas.microsoft.com/office/drawing/2018/hyperlinkcolor" val="tx"/>
                    </a:ext>
                  </a:extLst>
                </a:hlinkClick>
              </a:rPr>
              <a:t>UNICEF Nutrition &amp; Disability Resource Page</a:t>
            </a:r>
            <a:endParaRPr lang="en-AU" b="0" dirty="0">
              <a:solidFill>
                <a:schemeClr val="tx1"/>
              </a:solidFill>
            </a:endParaRPr>
          </a:p>
          <a:p>
            <a:pPr marL="257175" indent="-257175">
              <a:buFont typeface="+mj-lt"/>
              <a:buAutoNum type="arabicPeriod"/>
            </a:pPr>
            <a:r>
              <a:rPr lang="en-AU" b="0" dirty="0">
                <a:solidFill>
                  <a:schemeClr val="tx1"/>
                </a:solidFill>
                <a:hlinkClick r:id="rId3">
                  <a:extLst>
                    <a:ext uri="{A12FA001-AC4F-418D-AE19-62706E023703}">
                      <ahyp:hlinkClr xmlns:ahyp="http://schemas.microsoft.com/office/drawing/2018/hyperlinkcolor" val="tx"/>
                    </a:ext>
                  </a:extLst>
                </a:hlinkClick>
              </a:rPr>
              <a:t>Including Children with Disabilities in Humanitarian Action - Nutrition</a:t>
            </a:r>
            <a:endParaRPr lang="en-AU" b="0" dirty="0">
              <a:solidFill>
                <a:schemeClr val="tx1"/>
              </a:solidFill>
            </a:endParaRPr>
          </a:p>
        </p:txBody>
      </p:sp>
      <p:sp>
        <p:nvSpPr>
          <p:cNvPr id="9" name="Content Placeholder 8">
            <a:extLst>
              <a:ext uri="{FF2B5EF4-FFF2-40B4-BE49-F238E27FC236}">
                <a16:creationId xmlns:a16="http://schemas.microsoft.com/office/drawing/2014/main" id="{1628AB41-D821-4C7B-8563-418B9F41E4EB}"/>
              </a:ext>
            </a:extLst>
          </p:cNvPr>
          <p:cNvSpPr>
            <a:spLocks noGrp="1"/>
          </p:cNvSpPr>
          <p:nvPr>
            <p:ph idx="1"/>
          </p:nvPr>
        </p:nvSpPr>
        <p:spPr>
          <a:xfrm>
            <a:off x="289257" y="1203018"/>
            <a:ext cx="3997571" cy="4706938"/>
          </a:xfrm>
        </p:spPr>
        <p:txBody>
          <a:bodyPr/>
          <a:lstStyle/>
          <a:p>
            <a:r>
              <a:rPr lang="en-AU" dirty="0">
                <a:solidFill>
                  <a:schemeClr val="tx1"/>
                </a:solidFill>
              </a:rPr>
              <a:t>Education</a:t>
            </a:r>
          </a:p>
          <a:p>
            <a:pPr marL="257175" indent="-257175">
              <a:buFont typeface="+mj-lt"/>
              <a:buAutoNum type="arabicPeriod"/>
            </a:pPr>
            <a:r>
              <a:rPr lang="en-AU" b="0" dirty="0">
                <a:solidFill>
                  <a:schemeClr val="tx1"/>
                </a:solidFill>
                <a:hlinkClick r:id="" action="ppaction://noaction"/>
              </a:rPr>
              <a:t>Special Needs Action Pack </a:t>
            </a:r>
            <a:endParaRPr lang="en-AU" b="0" dirty="0">
              <a:solidFill>
                <a:schemeClr val="tx1"/>
              </a:solidFill>
            </a:endParaRPr>
          </a:p>
          <a:p>
            <a:pPr marL="257175" indent="-257175">
              <a:buFont typeface="+mj-lt"/>
              <a:buAutoNum type="arabicPeriod"/>
            </a:pPr>
            <a:r>
              <a:rPr lang="en-AU" b="0" dirty="0">
                <a:solidFill>
                  <a:schemeClr val="tx1"/>
                </a:solidFill>
                <a:hlinkClick r:id="rId4"/>
              </a:rPr>
              <a:t>Save the Children E-Learning on Inclusive Education </a:t>
            </a:r>
            <a:endParaRPr lang="en-AU" b="0" dirty="0">
              <a:solidFill>
                <a:schemeClr val="tx1"/>
              </a:solidFill>
            </a:endParaRPr>
          </a:p>
          <a:p>
            <a:pPr marL="257175" indent="-257175">
              <a:buFont typeface="+mj-lt"/>
              <a:buAutoNum type="arabicPeriod"/>
            </a:pPr>
            <a:r>
              <a:rPr lang="en-AU" b="0" dirty="0">
                <a:solidFill>
                  <a:schemeClr val="tx1"/>
                </a:solidFill>
                <a:hlinkClick r:id="rId5"/>
              </a:rPr>
              <a:t>Inclusive Education Handbook</a:t>
            </a:r>
            <a:endParaRPr lang="en-AU" b="0" dirty="0">
              <a:solidFill>
                <a:schemeClr val="tx1"/>
              </a:solidFill>
            </a:endParaRPr>
          </a:p>
          <a:p>
            <a:pPr marL="257175" indent="-257175">
              <a:buFont typeface="+mj-lt"/>
              <a:buAutoNum type="arabicPeriod"/>
            </a:pPr>
            <a:r>
              <a:rPr lang="en-AU" b="0" dirty="0">
                <a:solidFill>
                  <a:schemeClr val="tx1"/>
                </a:solidFill>
                <a:hlinkClick r:id="rId6"/>
              </a:rPr>
              <a:t>Inclusive Education Community of Practice on Workplace </a:t>
            </a:r>
            <a:endParaRPr lang="en-AU" b="0" dirty="0">
              <a:solidFill>
                <a:schemeClr val="tx1"/>
              </a:solidFill>
            </a:endParaRPr>
          </a:p>
          <a:p>
            <a:pPr marL="257175" indent="-257175">
              <a:buFont typeface="+mj-lt"/>
              <a:buAutoNum type="arabicPeriod"/>
            </a:pPr>
            <a:r>
              <a:rPr lang="en-AU" b="0" dirty="0">
                <a:solidFill>
                  <a:schemeClr val="tx1"/>
                </a:solidFill>
              </a:rPr>
              <a:t>Key Inclusive Education Contacts </a:t>
            </a:r>
          </a:p>
          <a:p>
            <a:pPr marL="214313" indent="-214313">
              <a:buFontTx/>
              <a:buChar char="-"/>
            </a:pPr>
            <a:r>
              <a:rPr lang="en-AU" b="0" dirty="0">
                <a:solidFill>
                  <a:schemeClr val="tx1"/>
                </a:solidFill>
                <a:hlinkClick r:id="rId7"/>
              </a:rPr>
              <a:t>caylesbury@savethechildren.org</a:t>
            </a:r>
            <a:endParaRPr lang="en-AU" b="0" dirty="0">
              <a:solidFill>
                <a:schemeClr val="tx1"/>
              </a:solidFill>
            </a:endParaRPr>
          </a:p>
          <a:p>
            <a:pPr marL="214313" indent="-214313">
              <a:buFontTx/>
              <a:buChar char="-"/>
            </a:pPr>
            <a:r>
              <a:rPr lang="en-AU" b="0" dirty="0">
                <a:solidFill>
                  <a:schemeClr val="tx1"/>
                </a:solidFill>
                <a:hlinkClick r:id="rId8"/>
              </a:rPr>
              <a:t>Emily.joof@rb.se</a:t>
            </a:r>
            <a:endParaRPr lang="en-AU" b="0" dirty="0">
              <a:solidFill>
                <a:schemeClr val="tx1"/>
              </a:solidFill>
            </a:endParaRPr>
          </a:p>
          <a:p>
            <a:pPr marL="214313" indent="-214313">
              <a:buFontTx/>
              <a:buChar char="-"/>
            </a:pPr>
            <a:r>
              <a:rPr lang="en-AU" b="0" dirty="0">
                <a:solidFill>
                  <a:schemeClr val="tx1"/>
                </a:solidFill>
                <a:hlinkClick r:id="rId9"/>
              </a:rPr>
              <a:t>Gayane.Panosyan@savethechildren.org</a:t>
            </a:r>
            <a:endParaRPr lang="en-AU" b="0" dirty="0">
              <a:solidFill>
                <a:schemeClr val="tx1"/>
              </a:solidFill>
            </a:endParaRPr>
          </a:p>
          <a:p>
            <a:pPr marL="214313" indent="-214313">
              <a:buFontTx/>
              <a:buChar char="-"/>
            </a:pPr>
            <a:endParaRPr lang="en-AU" b="0" dirty="0">
              <a:solidFill>
                <a:schemeClr val="tx1"/>
              </a:solidFill>
            </a:endParaRPr>
          </a:p>
        </p:txBody>
      </p:sp>
      <p:sp>
        <p:nvSpPr>
          <p:cNvPr id="2" name="Rektangel 1"/>
          <p:cNvSpPr/>
          <p:nvPr/>
        </p:nvSpPr>
        <p:spPr>
          <a:xfrm>
            <a:off x="319679" y="5252158"/>
            <a:ext cx="4100103" cy="923330"/>
          </a:xfrm>
          <a:prstGeom prst="rect">
            <a:avLst/>
          </a:prstGeom>
        </p:spPr>
        <p:txBody>
          <a:bodyPr wrap="square">
            <a:spAutoFit/>
          </a:bodyPr>
          <a:lstStyle/>
          <a:p>
            <a:r>
              <a:rPr lang="en-AU" b="1" dirty="0">
                <a:latin typeface="Gill Sans Infant Std" panose="020B0502020104020203" pitchFamily="34" charset="0"/>
              </a:rPr>
              <a:t>Child Protection</a:t>
            </a:r>
          </a:p>
          <a:p>
            <a:r>
              <a:rPr lang="en-AU" dirty="0">
                <a:latin typeface="Gill Sans Infant Std" panose="020B0502020104020203" pitchFamily="34" charset="0"/>
                <a:hlinkClick r:id="rId10"/>
              </a:rPr>
              <a:t>1.  Including Children with Disabilities in humanitarian action – child protection</a:t>
            </a:r>
            <a:endParaRPr lang="en-AU" dirty="0">
              <a:latin typeface="Gill Sans Infant Std" panose="020B0502020104020203" pitchFamily="34" charset="0"/>
            </a:endParaRPr>
          </a:p>
        </p:txBody>
      </p:sp>
      <p:sp>
        <p:nvSpPr>
          <p:cNvPr id="3" name="Rektangel 2"/>
          <p:cNvSpPr/>
          <p:nvPr/>
        </p:nvSpPr>
        <p:spPr>
          <a:xfrm>
            <a:off x="4419782" y="3025349"/>
            <a:ext cx="4572000" cy="3416320"/>
          </a:xfrm>
          <a:prstGeom prst="rect">
            <a:avLst/>
          </a:prstGeom>
        </p:spPr>
        <p:txBody>
          <a:bodyPr>
            <a:spAutoFit/>
          </a:bodyPr>
          <a:lstStyle/>
          <a:p>
            <a:r>
              <a:rPr lang="sv-SE" b="1" u="sng" dirty="0">
                <a:latin typeface="Gill Sans Infant Std" panose="020B0502020104020203" pitchFamily="34" charset="0"/>
              </a:rPr>
              <a:t>Organisations </a:t>
            </a:r>
            <a:r>
              <a:rPr lang="sv-SE" b="1" u="sng" dirty="0" err="1">
                <a:latin typeface="Gill Sans Infant Std" panose="020B0502020104020203" pitchFamily="34" charset="0"/>
              </a:rPr>
              <a:t>of</a:t>
            </a:r>
            <a:r>
              <a:rPr lang="sv-SE" b="1" u="sng" dirty="0">
                <a:latin typeface="Gill Sans Infant Std" panose="020B0502020104020203" pitchFamily="34" charset="0"/>
              </a:rPr>
              <a:t> persons </a:t>
            </a:r>
            <a:r>
              <a:rPr lang="sv-SE" b="1" u="sng" dirty="0" err="1">
                <a:latin typeface="Gill Sans Infant Std" panose="020B0502020104020203" pitchFamily="34" charset="0"/>
              </a:rPr>
              <a:t>with</a:t>
            </a:r>
            <a:r>
              <a:rPr lang="sv-SE" b="1" u="sng" dirty="0">
                <a:latin typeface="Gill Sans Infant Std" panose="020B0502020104020203" pitchFamily="34" charset="0"/>
              </a:rPr>
              <a:t> </a:t>
            </a:r>
            <a:r>
              <a:rPr lang="sv-SE" b="1" u="sng" dirty="0" err="1">
                <a:latin typeface="Gill Sans Infant Std" panose="020B0502020104020203" pitchFamily="34" charset="0"/>
              </a:rPr>
              <a:t>disabilities</a:t>
            </a:r>
            <a:r>
              <a:rPr lang="sv-SE" b="1" u="sng" dirty="0">
                <a:latin typeface="Gill Sans Infant Std" panose="020B0502020104020203" pitchFamily="34" charset="0"/>
              </a:rPr>
              <a:t> (</a:t>
            </a:r>
            <a:r>
              <a:rPr lang="sv-SE" b="1" u="sng" dirty="0" err="1">
                <a:latin typeface="Gill Sans Infant Std" panose="020B0502020104020203" pitchFamily="34" charset="0"/>
              </a:rPr>
              <a:t>OPDs</a:t>
            </a:r>
            <a:r>
              <a:rPr lang="sv-SE" b="1" u="sng" dirty="0">
                <a:latin typeface="Gill Sans Infant Std" panose="020B0502020104020203" pitchFamily="34" charset="0"/>
              </a:rPr>
              <a:t>)</a:t>
            </a:r>
          </a:p>
          <a:p>
            <a:pPr marL="342900" indent="-342900">
              <a:buFont typeface="Arial" panose="020B0604020202020204" pitchFamily="34" charset="0"/>
              <a:buChar char="•"/>
            </a:pPr>
            <a:r>
              <a:rPr lang="en-US" dirty="0">
                <a:latin typeface="Gill Sans Infant Std" panose="020B0502020104020203" pitchFamily="34" charset="0"/>
                <a:cs typeface="Arial" panose="020B0604020202020204" pitchFamily="34" charset="0"/>
              </a:rPr>
              <a:t>African Disability Forum (ADF): a network composed by DPOs of Africa. Member of IDA. </a:t>
            </a:r>
            <a:r>
              <a:rPr lang="en-US" dirty="0">
                <a:latin typeface="Gill Sans Infant Std" panose="020B0502020104020203" pitchFamily="34" charset="0"/>
                <a:cs typeface="Arial" panose="020B0604020202020204" pitchFamily="34" charset="0"/>
                <a:hlinkClick r:id="rId11"/>
              </a:rPr>
              <a:t>https://www.internationaldisabilityalliance.org/african-disability-forum</a:t>
            </a:r>
            <a:endParaRPr lang="en-US" dirty="0">
              <a:latin typeface="Gill Sans Infant Std" panose="020B0502020104020203" pitchFamily="34" charset="0"/>
              <a:cs typeface="Arial" panose="020B0604020202020204" pitchFamily="34" charset="0"/>
            </a:endParaRPr>
          </a:p>
          <a:p>
            <a:pPr marL="342900" indent="-342900">
              <a:buFont typeface="Arial" panose="020B0604020202020204" pitchFamily="34" charset="0"/>
              <a:buChar char="•"/>
            </a:pPr>
            <a:endParaRPr lang="en-US" dirty="0">
              <a:latin typeface="Gill Sans Infant Std" panose="020B0502020104020203" pitchFamily="34" charset="0"/>
              <a:cs typeface="Arial" panose="020B0604020202020204" pitchFamily="34" charset="0"/>
            </a:endParaRPr>
          </a:p>
          <a:p>
            <a:pPr marL="342900" indent="-342900">
              <a:buFont typeface="Arial" panose="020B0604020202020204" pitchFamily="34" charset="0"/>
              <a:buChar char="•"/>
            </a:pPr>
            <a:r>
              <a:rPr lang="en-US" dirty="0">
                <a:latin typeface="Gill Sans Infant Std" panose="020B0502020104020203" pitchFamily="34" charset="0"/>
                <a:cs typeface="Arial" panose="020B0604020202020204" pitchFamily="34" charset="0"/>
              </a:rPr>
              <a:t>African Disability Alliance </a:t>
            </a:r>
            <a:r>
              <a:rPr lang="en-US" dirty="0">
                <a:latin typeface="Gill Sans Infant Std" panose="020B0502020104020203" pitchFamily="34" charset="0"/>
                <a:cs typeface="Arial" panose="020B0604020202020204" pitchFamily="34" charset="0"/>
                <a:hlinkClick r:id="rId12"/>
              </a:rPr>
              <a:t>http://www.africadisabilityalliance.org/</a:t>
            </a:r>
            <a:r>
              <a:rPr lang="en-US" dirty="0">
                <a:latin typeface="Gill Sans Infant Std" panose="020B0502020104020203" pitchFamily="34" charset="0"/>
                <a:cs typeface="Arial" panose="020B0604020202020204" pitchFamily="34" charset="0"/>
              </a:rPr>
              <a:t> </a:t>
            </a:r>
          </a:p>
          <a:p>
            <a:pPr marL="342900" indent="-342900">
              <a:buFont typeface="Arial" panose="020B0604020202020204" pitchFamily="34" charset="0"/>
              <a:buChar char="•"/>
            </a:pPr>
            <a:endParaRPr lang="en-US" dirty="0">
              <a:latin typeface="Gill Sans Infant Std" panose="020B0502020104020203" pitchFamily="34" charset="0"/>
              <a:cs typeface="Arial" panose="020B0604020202020204" pitchFamily="34" charset="0"/>
              <a:hlinkClick r:id="rId13"/>
            </a:endParaRPr>
          </a:p>
          <a:p>
            <a:pPr marL="342900" indent="-342900">
              <a:buFont typeface="Arial" panose="020B0604020202020204" pitchFamily="34" charset="0"/>
              <a:buChar char="•"/>
            </a:pPr>
            <a:r>
              <a:rPr lang="en-US" dirty="0">
                <a:latin typeface="Gill Sans Infant Std" panose="020B0502020104020203" pitchFamily="34" charset="0"/>
                <a:cs typeface="Arial" panose="020B0604020202020204" pitchFamily="34" charset="0"/>
                <a:hlinkClick r:id="rId13"/>
              </a:rPr>
              <a:t>Directory </a:t>
            </a:r>
            <a:endParaRPr lang="en-US" dirty="0">
              <a:latin typeface="Gill Sans Infant Std" panose="020B0502020104020203" pitchFamily="34" charset="0"/>
              <a:cs typeface="Arial" panose="020B0604020202020204" pitchFamily="34" charset="0"/>
            </a:endParaRPr>
          </a:p>
        </p:txBody>
      </p:sp>
    </p:spTree>
    <p:extLst>
      <p:ext uri="{BB962C8B-B14F-4D97-AF65-F5344CB8AC3E}">
        <p14:creationId xmlns:p14="http://schemas.microsoft.com/office/powerpoint/2010/main" val="32490565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2"/>
          <p:cNvSpPr>
            <a:spLocks noGrp="1"/>
          </p:cNvSpPr>
          <p:nvPr>
            <p:ph idx="1"/>
          </p:nvPr>
        </p:nvSpPr>
        <p:spPr/>
        <p:txBody>
          <a:bodyPr/>
          <a:lstStyle/>
          <a:p>
            <a:pPr marL="457200" indent="-457200">
              <a:buFont typeface="Arial" panose="020B0604020202020204" pitchFamily="34" charset="0"/>
              <a:buChar char="•"/>
            </a:pPr>
            <a:r>
              <a:rPr lang="en-GB" b="0" dirty="0">
                <a:solidFill>
                  <a:schemeClr val="tx1"/>
                </a:solidFill>
                <a:latin typeface="Gill Sans Infant Std" panose="020B0502020104020203" pitchFamily="34" charset="0"/>
                <a:hlinkClick r:id="rId2"/>
              </a:rPr>
              <a:t>Guidelines for consulting with children and young people with disabilities – A publication from Plan</a:t>
            </a:r>
            <a:br>
              <a:rPr lang="en-GB" b="0" dirty="0">
                <a:solidFill>
                  <a:schemeClr val="tx1"/>
                </a:solidFill>
                <a:latin typeface="Gill Sans Infant Std" panose="020B0502020104020203" pitchFamily="34" charset="0"/>
              </a:rPr>
            </a:br>
            <a:endParaRPr lang="en-GB" b="0" dirty="0">
              <a:solidFill>
                <a:schemeClr val="tx1"/>
              </a:solidFill>
              <a:latin typeface="Gill Sans Infant Std" panose="020B0502020104020203" pitchFamily="34" charset="0"/>
            </a:endParaRPr>
          </a:p>
          <a:p>
            <a:pPr marL="457200" indent="-457200">
              <a:buFont typeface="Arial" panose="020B0604020202020204" pitchFamily="34" charset="0"/>
              <a:buChar char="•"/>
            </a:pPr>
            <a:r>
              <a:rPr lang="en-GB" b="0" dirty="0">
                <a:solidFill>
                  <a:schemeClr val="tx1"/>
                </a:solidFill>
                <a:latin typeface="Gill Sans Infant Std" panose="020B0502020104020203" pitchFamily="34" charset="0"/>
              </a:rPr>
              <a:t>Adapted from Make Development Inclusive: </a:t>
            </a:r>
            <a:r>
              <a:rPr lang="en-GB" b="0" dirty="0">
                <a:solidFill>
                  <a:schemeClr val="tx1"/>
                </a:solidFill>
                <a:latin typeface="Gill Sans Infant Std" panose="020B0502020104020203" pitchFamily="34" charset="0"/>
                <a:hlinkClick r:id="rId3"/>
              </a:rPr>
              <a:t>How to include the perspective of persons with disabilities in project cycle management guidelines of the EC</a:t>
            </a:r>
            <a:r>
              <a:rPr lang="en-GB" b="0" dirty="0">
                <a:solidFill>
                  <a:schemeClr val="tx1"/>
                </a:solidFill>
                <a:latin typeface="Gill Sans Infant Std" panose="020B0502020104020203" pitchFamily="34" charset="0"/>
              </a:rPr>
              <a:t>. </a:t>
            </a:r>
            <a:br>
              <a:rPr lang="en-GB" b="0" dirty="0">
                <a:solidFill>
                  <a:schemeClr val="tx1"/>
                </a:solidFill>
                <a:latin typeface="Gill Sans Infant Std" panose="020B0502020104020203" pitchFamily="34" charset="0"/>
              </a:rPr>
            </a:br>
            <a:endParaRPr lang="en-GB" b="0" dirty="0">
              <a:solidFill>
                <a:schemeClr val="tx1"/>
              </a:solidFill>
              <a:latin typeface="Gill Sans Infant Std" panose="020B0502020104020203" pitchFamily="34" charset="0"/>
            </a:endParaRPr>
          </a:p>
          <a:p>
            <a:pPr marL="457200" indent="-457200">
              <a:buFont typeface="Arial" panose="020B0604020202020204" pitchFamily="34" charset="0"/>
              <a:buChar char="•"/>
            </a:pPr>
            <a:r>
              <a:rPr lang="en-GB" b="0" dirty="0">
                <a:solidFill>
                  <a:schemeClr val="tx1"/>
                </a:solidFill>
                <a:latin typeface="Gill Sans Infant Std" panose="020B0502020104020203" pitchFamily="34" charset="0"/>
              </a:rPr>
              <a:t>Outside the Circle – </a:t>
            </a:r>
            <a:r>
              <a:rPr lang="en-GB" b="0" dirty="0">
                <a:solidFill>
                  <a:schemeClr val="tx1"/>
                </a:solidFill>
                <a:latin typeface="Gill Sans Infant Std" panose="020B0502020104020203" pitchFamily="34" charset="0"/>
                <a:hlinkClick r:id="rId4"/>
              </a:rPr>
              <a:t>A Research Initiative by Plan International into the Rights of Children with Disabilities to Education and Protection in West Africa</a:t>
            </a:r>
            <a:r>
              <a:rPr lang="en-GB" b="0" dirty="0">
                <a:solidFill>
                  <a:schemeClr val="tx1"/>
                </a:solidFill>
                <a:latin typeface="Gill Sans Infant Std" panose="020B0502020104020203" pitchFamily="34" charset="0"/>
              </a:rPr>
              <a:t> </a:t>
            </a:r>
            <a:br>
              <a:rPr lang="en-GB" b="0" dirty="0">
                <a:solidFill>
                  <a:schemeClr val="tx1"/>
                </a:solidFill>
                <a:latin typeface="Gill Sans Infant Std" panose="020B0502020104020203" pitchFamily="34" charset="0"/>
              </a:rPr>
            </a:br>
            <a:endParaRPr lang="en-GB" b="0" dirty="0">
              <a:solidFill>
                <a:schemeClr val="tx1"/>
              </a:solidFill>
              <a:latin typeface="Gill Sans Infant Std" panose="020B0502020104020203" pitchFamily="34" charset="0"/>
            </a:endParaRPr>
          </a:p>
          <a:p>
            <a:pPr marL="457200" indent="-457200">
              <a:buFont typeface="Arial" panose="020B0604020202020204" pitchFamily="34" charset="0"/>
              <a:buChar char="•"/>
            </a:pPr>
            <a:r>
              <a:rPr lang="en-GB" b="0" dirty="0">
                <a:solidFill>
                  <a:schemeClr val="tx1"/>
                </a:solidFill>
                <a:latin typeface="Gill Sans Infant Std" panose="020B0502020104020203" pitchFamily="34" charset="0"/>
                <a:hlinkClick r:id="rId5"/>
              </a:rPr>
              <a:t>Protect us! Inclusion of children with disabilities in child protection </a:t>
            </a:r>
            <a:r>
              <a:rPr lang="en-GB" b="0" dirty="0">
                <a:solidFill>
                  <a:schemeClr val="tx1"/>
                </a:solidFill>
                <a:latin typeface="Gill Sans Infant Std" panose="020B0502020104020203" pitchFamily="34" charset="0"/>
              </a:rPr>
              <a:t>– Research from Plan International and the London School of Hygiene and Tropical Medicine (2016).</a:t>
            </a:r>
            <a:br>
              <a:rPr lang="en-GB" b="0" dirty="0">
                <a:solidFill>
                  <a:schemeClr val="tx1"/>
                </a:solidFill>
                <a:latin typeface="Gill Sans Infant Std" panose="020B0502020104020203" pitchFamily="34" charset="0"/>
              </a:rPr>
            </a:br>
            <a:endParaRPr lang="en-GB" b="0" dirty="0">
              <a:solidFill>
                <a:schemeClr val="tx1"/>
              </a:solidFill>
              <a:latin typeface="Gill Sans Infant Std" panose="020B0502020104020203" pitchFamily="34" charset="0"/>
            </a:endParaRPr>
          </a:p>
          <a:p>
            <a:pPr marL="457200" indent="-457200">
              <a:buFont typeface="Arial" panose="020B0604020202020204" pitchFamily="34" charset="0"/>
              <a:buChar char="•"/>
            </a:pPr>
            <a:r>
              <a:rPr lang="en-GB" b="0" dirty="0">
                <a:solidFill>
                  <a:schemeClr val="tx1"/>
                </a:solidFill>
                <a:latin typeface="Gill Sans Infant Std" panose="020B0502020104020203" pitchFamily="34" charset="0"/>
                <a:hlinkClick r:id="rId6"/>
              </a:rPr>
              <a:t>“Why are you not going to school?” </a:t>
            </a:r>
            <a:r>
              <a:rPr lang="en-GB" b="0" dirty="0">
                <a:solidFill>
                  <a:schemeClr val="tx1"/>
                </a:solidFill>
                <a:latin typeface="Gill Sans Infant Std" panose="020B0502020104020203" pitchFamily="34" charset="0"/>
              </a:rPr>
              <a:t>Children investigating barriers to education in </a:t>
            </a:r>
            <a:r>
              <a:rPr lang="en-GB" b="0" dirty="0" err="1">
                <a:solidFill>
                  <a:schemeClr val="tx1"/>
                </a:solidFill>
                <a:latin typeface="Gill Sans Infant Std" panose="020B0502020104020203" pitchFamily="34" charset="0"/>
              </a:rPr>
              <a:t>Kosti</a:t>
            </a:r>
            <a:r>
              <a:rPr lang="en-GB" b="0" dirty="0">
                <a:solidFill>
                  <a:schemeClr val="tx1"/>
                </a:solidFill>
                <a:latin typeface="Gill Sans Infant Std" panose="020B0502020104020203" pitchFamily="34" charset="0"/>
              </a:rPr>
              <a:t>, Sudan – </a:t>
            </a:r>
            <a:endParaRPr lang="en-GB" dirty="0">
              <a:solidFill>
                <a:schemeClr val="tx1"/>
              </a:solidFill>
            </a:endParaRPr>
          </a:p>
        </p:txBody>
      </p:sp>
      <p:sp>
        <p:nvSpPr>
          <p:cNvPr id="7" name="Rubrik 1"/>
          <p:cNvSpPr txBox="1">
            <a:spLocks/>
          </p:cNvSpPr>
          <p:nvPr/>
        </p:nvSpPr>
        <p:spPr>
          <a:xfrm>
            <a:off x="431147" y="643094"/>
            <a:ext cx="8282640" cy="506900"/>
          </a:xfrm>
          <a:prstGeom prst="rect">
            <a:avLst/>
          </a:prstGeom>
        </p:spPr>
        <p:txBody>
          <a:bodyPr vert="horz" lIns="0" tIns="0" rIns="0" bIns="0" rtlCol="0" anchor="ctr">
            <a:norm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r>
              <a:rPr lang="en-US" dirty="0"/>
              <a:t>Online Resources and trainings </a:t>
            </a:r>
          </a:p>
        </p:txBody>
      </p:sp>
    </p:spTree>
    <p:extLst>
      <p:ext uri="{BB962C8B-B14F-4D97-AF65-F5344CB8AC3E}">
        <p14:creationId xmlns:p14="http://schemas.microsoft.com/office/powerpoint/2010/main" val="125163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204E9BB-D38B-3D44-BCFD-4B998365D320}"/>
              </a:ext>
            </a:extLst>
          </p:cNvPr>
          <p:cNvSpPr>
            <a:spLocks noGrp="1"/>
          </p:cNvSpPr>
          <p:nvPr>
            <p:ph idx="1"/>
          </p:nvPr>
        </p:nvSpPr>
        <p:spPr>
          <a:xfrm>
            <a:off x="431310" y="1409700"/>
            <a:ext cx="8276127" cy="4706938"/>
          </a:xfrm>
        </p:spPr>
        <p:txBody>
          <a:bodyPr/>
          <a:lstStyle/>
          <a:p>
            <a:r>
              <a:rPr lang="en-US" altLang="zh-CN" dirty="0">
                <a:solidFill>
                  <a:srgbClr val="000000"/>
                </a:solidFill>
              </a:rPr>
              <a:t>The number of people in the world living with a disability is…</a:t>
            </a:r>
          </a:p>
          <a:p>
            <a:pPr>
              <a:buFont typeface="Wingdings" panose="05000000000000000000" pitchFamily="2" charset="2"/>
              <a:buChar char="q"/>
            </a:pPr>
            <a:r>
              <a:rPr lang="en-US" altLang="zh-CN" dirty="0">
                <a:solidFill>
                  <a:srgbClr val="000000"/>
                </a:solidFill>
              </a:rPr>
              <a:t> 1 million</a:t>
            </a:r>
          </a:p>
          <a:p>
            <a:pPr>
              <a:buFont typeface="Wingdings" panose="05000000000000000000" pitchFamily="2" charset="2"/>
              <a:buChar char="q"/>
            </a:pPr>
            <a:r>
              <a:rPr lang="en-US" altLang="zh-CN" dirty="0">
                <a:solidFill>
                  <a:srgbClr val="000000"/>
                </a:solidFill>
              </a:rPr>
              <a:t> 56 million</a:t>
            </a:r>
          </a:p>
          <a:p>
            <a:pPr>
              <a:buFont typeface="Wingdings" panose="05000000000000000000" pitchFamily="2" charset="2"/>
              <a:buChar char="q"/>
            </a:pPr>
            <a:r>
              <a:rPr lang="en-US" altLang="zh-CN" dirty="0">
                <a:solidFill>
                  <a:srgbClr val="000000"/>
                </a:solidFill>
              </a:rPr>
              <a:t> 1 billion</a:t>
            </a:r>
          </a:p>
          <a:p>
            <a:endParaRPr lang="en-US" altLang="zh-CN" dirty="0">
              <a:solidFill>
                <a:srgbClr val="000000"/>
              </a:solidFill>
            </a:endParaRPr>
          </a:p>
          <a:p>
            <a:r>
              <a:rPr lang="en-US" altLang="zh-CN" dirty="0">
                <a:solidFill>
                  <a:srgbClr val="000000"/>
                </a:solidFill>
              </a:rPr>
              <a:t>2) Disability is more common in low and middle income countries than in high income countries….</a:t>
            </a:r>
          </a:p>
          <a:p>
            <a:pPr>
              <a:buFont typeface="Wingdings" panose="05000000000000000000" pitchFamily="2" charset="2"/>
              <a:buChar char="q"/>
            </a:pPr>
            <a:r>
              <a:rPr lang="en-US" altLang="zh-CN" dirty="0">
                <a:solidFill>
                  <a:srgbClr val="000000"/>
                </a:solidFill>
              </a:rPr>
              <a:t>True</a:t>
            </a:r>
          </a:p>
          <a:p>
            <a:pPr>
              <a:buFont typeface="Wingdings" panose="05000000000000000000" pitchFamily="2" charset="2"/>
              <a:buChar char="q"/>
            </a:pPr>
            <a:r>
              <a:rPr lang="en-US" altLang="zh-CN" dirty="0">
                <a:solidFill>
                  <a:srgbClr val="000000"/>
                </a:solidFill>
              </a:rPr>
              <a:t>False</a:t>
            </a:r>
          </a:p>
          <a:p>
            <a:endParaRPr lang="en-US" altLang="zh-CN" dirty="0">
              <a:solidFill>
                <a:srgbClr val="000000"/>
              </a:solidFill>
            </a:endParaRPr>
          </a:p>
          <a:p>
            <a:r>
              <a:rPr lang="en-US" altLang="zh-CN" dirty="0">
                <a:solidFill>
                  <a:srgbClr val="000000"/>
                </a:solidFill>
              </a:rPr>
              <a:t>3) The number of people with disabilities is decreasing…</a:t>
            </a:r>
          </a:p>
          <a:p>
            <a:pPr>
              <a:buFont typeface="Wingdings" panose="05000000000000000000" pitchFamily="2" charset="2"/>
              <a:buChar char="q"/>
            </a:pPr>
            <a:r>
              <a:rPr lang="en-US" altLang="zh-CN" dirty="0">
                <a:solidFill>
                  <a:srgbClr val="000000"/>
                </a:solidFill>
              </a:rPr>
              <a:t>True </a:t>
            </a:r>
          </a:p>
          <a:p>
            <a:pPr>
              <a:buFont typeface="Wingdings" panose="05000000000000000000" pitchFamily="2" charset="2"/>
              <a:buChar char="q"/>
            </a:pPr>
            <a:r>
              <a:rPr lang="en-US" altLang="zh-CN" dirty="0">
                <a:solidFill>
                  <a:srgbClr val="000000"/>
                </a:solidFill>
              </a:rPr>
              <a:t>False</a:t>
            </a:r>
          </a:p>
          <a:p>
            <a:endParaRPr kumimoji="1" lang="zh-CN" altLang="en-US" dirty="0"/>
          </a:p>
        </p:txBody>
      </p:sp>
      <p:sp>
        <p:nvSpPr>
          <p:cNvPr id="4" name="文本占位符 3">
            <a:extLst>
              <a:ext uri="{FF2B5EF4-FFF2-40B4-BE49-F238E27FC236}">
                <a16:creationId xmlns:a16="http://schemas.microsoft.com/office/drawing/2014/main" id="{F3853AAD-2D7A-0145-971B-A4CF9C8757F1}"/>
              </a:ext>
            </a:extLst>
          </p:cNvPr>
          <p:cNvSpPr>
            <a:spLocks noGrp="1"/>
          </p:cNvSpPr>
          <p:nvPr>
            <p:ph type="body" sz="quarter" idx="13"/>
          </p:nvPr>
        </p:nvSpPr>
        <p:spPr/>
        <p:txBody>
          <a:bodyPr/>
          <a:lstStyle/>
          <a:p>
            <a:r>
              <a:rPr kumimoji="1" lang="en-US" altLang="zh-CN" dirty="0"/>
              <a:t>Did you know? </a:t>
            </a:r>
            <a:endParaRPr kumimoji="1" lang="zh-CN" altLang="en-US" dirty="0"/>
          </a:p>
        </p:txBody>
      </p:sp>
    </p:spTree>
    <p:extLst>
      <p:ext uri="{BB962C8B-B14F-4D97-AF65-F5344CB8AC3E}">
        <p14:creationId xmlns:p14="http://schemas.microsoft.com/office/powerpoint/2010/main" val="7432961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309706" y="1212500"/>
            <a:ext cx="8834294" cy="5586145"/>
          </a:xfrm>
          <a:prstGeom prst="rect">
            <a:avLst/>
          </a:prstGeom>
        </p:spPr>
        <p:txBody>
          <a:bodyPr wrap="square">
            <a:spAutoFit/>
          </a:bodyPr>
          <a:lstStyle/>
          <a:p>
            <a:pPr marL="457200" indent="-457200">
              <a:buFont typeface="Arial" panose="020B0604020202020204" pitchFamily="34" charset="0"/>
              <a:buChar char="•"/>
            </a:pPr>
            <a:r>
              <a:rPr lang="en-GB" sz="1900" u="sng" dirty="0">
                <a:latin typeface="Gill Sans Infant Std" panose="020B0502020104020203" pitchFamily="34" charset="0"/>
                <a:hlinkClick r:id="rId2"/>
              </a:rPr>
              <a:t>https://www.womensrefugeecommission.org/populations/disabilities/...resources/</a:t>
            </a:r>
            <a:br>
              <a:rPr lang="en-GB" sz="1900" u="sng" dirty="0">
                <a:latin typeface="Gill Sans Infant Std" panose="020B0502020104020203" pitchFamily="34" charset="0"/>
                <a:hlinkClick r:id="rId2"/>
              </a:rPr>
            </a:br>
            <a:endParaRPr lang="en-GB" sz="1900" u="sng" dirty="0">
              <a:latin typeface="Gill Sans Infant Std" panose="020B0502020104020203" pitchFamily="34" charset="0"/>
              <a:hlinkClick r:id="rId2"/>
            </a:endParaRPr>
          </a:p>
          <a:p>
            <a:pPr marL="457200" indent="-457200">
              <a:buFont typeface="Arial" panose="020B0604020202020204" pitchFamily="34" charset="0"/>
              <a:buChar char="•"/>
            </a:pPr>
            <a:r>
              <a:rPr lang="en-US" sz="1900" dirty="0">
                <a:latin typeface="Gill Sans Infant Std" panose="020B0502020104020203" pitchFamily="34" charset="0"/>
                <a:hlinkClick r:id="rId3"/>
              </a:rPr>
              <a:t>UNICEF Disability Inclusion In Child Protection And Gender based Violence Programs </a:t>
            </a:r>
            <a:endParaRPr lang="en-US" sz="1900" dirty="0">
              <a:latin typeface="Gill Sans Infant Std" panose="020B0502020104020203" pitchFamily="34" charset="0"/>
            </a:endParaRPr>
          </a:p>
          <a:p>
            <a:pPr marL="457200" indent="-457200">
              <a:buFont typeface="Arial" panose="020B0604020202020204" pitchFamily="34" charset="0"/>
              <a:buChar char="•"/>
            </a:pPr>
            <a:endParaRPr lang="en-US" sz="1900" u="sng" dirty="0">
              <a:latin typeface="Gill Sans Infant Std" panose="020B0502020104020203" pitchFamily="34" charset="0"/>
              <a:hlinkClick r:id="rId4"/>
            </a:endParaRPr>
          </a:p>
          <a:p>
            <a:pPr marL="457200" indent="-457200">
              <a:buFont typeface="Arial" panose="020B0604020202020204" pitchFamily="34" charset="0"/>
              <a:buChar char="•"/>
            </a:pPr>
            <a:r>
              <a:rPr lang="en-US" sz="1900" u="sng" dirty="0" err="1">
                <a:latin typeface="Gill Sans Infant Std" panose="020B0502020104020203" pitchFamily="34" charset="0"/>
                <a:hlinkClick r:id="rId4"/>
              </a:rPr>
              <a:t>UNICEF:</a:t>
            </a:r>
            <a:r>
              <a:rPr lang="en-US" sz="1900" dirty="0" err="1">
                <a:latin typeface="Gill Sans Infant Std" panose="020B0502020104020203" pitchFamily="34" charset="0"/>
                <a:hlinkClick r:id="rId4"/>
              </a:rPr>
              <a:t>Children</a:t>
            </a:r>
            <a:r>
              <a:rPr lang="en-US" sz="1900" dirty="0">
                <a:latin typeface="Gill Sans Infant Std" panose="020B0502020104020203" pitchFamily="34" charset="0"/>
                <a:hlinkClick r:id="rId4"/>
              </a:rPr>
              <a:t> with Disabilities When War and Fighting Happens in the World</a:t>
            </a:r>
            <a:endParaRPr lang="en-US" sz="1900" dirty="0">
              <a:latin typeface="Gill Sans Infant Std" panose="020B0502020104020203" pitchFamily="34" charset="0"/>
            </a:endParaRPr>
          </a:p>
          <a:p>
            <a:pPr marL="457200" indent="-457200">
              <a:buFont typeface="Arial" panose="020B0604020202020204" pitchFamily="34" charset="0"/>
              <a:buChar char="•"/>
            </a:pPr>
            <a:endParaRPr lang="en-US" sz="1900" dirty="0">
              <a:latin typeface="Gill Sans Infant Std" panose="020B0502020104020203" pitchFamily="34" charset="0"/>
            </a:endParaRPr>
          </a:p>
          <a:p>
            <a:pPr marL="457200" indent="-457200">
              <a:buFont typeface="Arial" panose="020B0604020202020204" pitchFamily="34" charset="0"/>
              <a:buChar char="•"/>
            </a:pPr>
            <a:r>
              <a:rPr lang="en-US" sz="1900" dirty="0">
                <a:latin typeface="Gill Sans Infant Std" panose="020B0502020104020203" pitchFamily="34" charset="0"/>
              </a:rPr>
              <a:t>Video: </a:t>
            </a:r>
            <a:r>
              <a:rPr lang="en-US" sz="1900" dirty="0">
                <a:latin typeface="Gill Sans Infant Std" panose="020B0502020104020203" pitchFamily="34" charset="0"/>
                <a:hlinkClick r:id="rId5"/>
              </a:rPr>
              <a:t>https://www.youtube.com/watch?v=34VW9LnQ_us</a:t>
            </a:r>
            <a:r>
              <a:rPr lang="en-US" sz="1900" dirty="0">
                <a:latin typeface="Gill Sans Infant Std" panose="020B0502020104020203" pitchFamily="34" charset="0"/>
              </a:rPr>
              <a:t> </a:t>
            </a:r>
            <a:r>
              <a:rPr lang="en-AU" sz="1900" dirty="0">
                <a:latin typeface="Gill Sans Infant Std" panose="020B0502020104020203" pitchFamily="34" charset="0"/>
              </a:rPr>
              <a:t>          </a:t>
            </a:r>
            <a:r>
              <a:rPr lang="en-AU" sz="1900" dirty="0">
                <a:latin typeface="Gill Sans Infant Std" panose="020B0502020104020203" pitchFamily="34" charset="0"/>
                <a:hlinkClick r:id="rId6"/>
              </a:rPr>
              <a:t>https://www.youtube.com/watch?v=Tt4_4HHkw2I</a:t>
            </a:r>
            <a:r>
              <a:rPr lang="en-AU" sz="1900" dirty="0">
                <a:latin typeface="Gill Sans Infant Std" panose="020B0502020104020203" pitchFamily="34" charset="0"/>
              </a:rPr>
              <a:t> </a:t>
            </a:r>
          </a:p>
          <a:p>
            <a:pPr marL="457200" indent="-457200">
              <a:buFont typeface="Arial" panose="020B0604020202020204" pitchFamily="34" charset="0"/>
              <a:buChar char="•"/>
            </a:pPr>
            <a:endParaRPr lang="en-US" sz="1900" dirty="0">
              <a:latin typeface="Gill Sans Infant Std" panose="020B0502020104020203" pitchFamily="34" charset="0"/>
              <a:hlinkClick r:id="rId7"/>
            </a:endParaRPr>
          </a:p>
          <a:p>
            <a:pPr marL="457200" indent="-457200">
              <a:buFont typeface="Arial" panose="020B0604020202020204" pitchFamily="34" charset="0"/>
              <a:buChar char="•"/>
            </a:pPr>
            <a:r>
              <a:rPr lang="en-US" sz="1900" dirty="0">
                <a:latin typeface="Gill Sans Infant Std" panose="020B0502020104020203" pitchFamily="34" charset="0"/>
                <a:hlinkClick r:id="rId7"/>
              </a:rPr>
              <a:t>United Nations Disability – several resources on inclusive humanitarian action </a:t>
            </a:r>
            <a:endParaRPr lang="en-US" sz="1900" dirty="0">
              <a:latin typeface="Gill Sans Infant Std" panose="020B0502020104020203" pitchFamily="34" charset="0"/>
            </a:endParaRPr>
          </a:p>
          <a:p>
            <a:pPr marL="457200" indent="-457200">
              <a:buFont typeface="Arial" panose="020B0604020202020204" pitchFamily="34" charset="0"/>
              <a:buChar char="•"/>
            </a:pPr>
            <a:endParaRPr lang="en-US" sz="1900" dirty="0">
              <a:latin typeface="Gill Sans Infant Std" panose="020B0502020104020203" pitchFamily="34" charset="0"/>
              <a:hlinkClick r:id="rId8"/>
            </a:endParaRPr>
          </a:p>
          <a:p>
            <a:pPr marL="457200" indent="-457200">
              <a:buFont typeface="Arial" panose="020B0604020202020204" pitchFamily="34" charset="0"/>
              <a:buChar char="•"/>
            </a:pPr>
            <a:r>
              <a:rPr lang="en-US" sz="1900" dirty="0">
                <a:latin typeface="Gill Sans Infant Std" panose="020B0502020104020203" pitchFamily="34" charset="0"/>
                <a:hlinkClick r:id="rId8"/>
              </a:rPr>
              <a:t>UNHCS Executive Committee Conclusion on Refugees with disabilities and other Persons with Disabilities Protected and Assisted by UNHCR </a:t>
            </a:r>
            <a:r>
              <a:rPr lang="en-US" sz="1900" dirty="0">
                <a:latin typeface="Gill Sans Infant Std" panose="020B0502020104020203" pitchFamily="34" charset="0"/>
              </a:rPr>
              <a:t>(2010)</a:t>
            </a:r>
          </a:p>
          <a:p>
            <a:pPr marL="457200" indent="-457200">
              <a:buFont typeface="Arial" panose="020B0604020202020204" pitchFamily="34" charset="0"/>
              <a:buChar char="•"/>
            </a:pPr>
            <a:endParaRPr lang="en-GB" dirty="0">
              <a:latin typeface="Gill Sans Infant Std" panose="020B0502020104020203" pitchFamily="34" charset="0"/>
              <a:hlinkClick r:id="rId9"/>
            </a:endParaRPr>
          </a:p>
          <a:p>
            <a:pPr marL="457200" indent="-457200">
              <a:buFont typeface="Arial" panose="020B0604020202020204" pitchFamily="34" charset="0"/>
              <a:buChar char="•"/>
            </a:pPr>
            <a:r>
              <a:rPr lang="en-GB" dirty="0">
                <a:latin typeface="Gill Sans Infant Std" panose="020B0502020104020203" pitchFamily="34" charset="0"/>
                <a:hlinkClick r:id="rId9"/>
              </a:rPr>
              <a:t>Basic Principles of Disability Inclusion in Humanitarian Response</a:t>
            </a:r>
            <a:endParaRPr lang="en-GB" dirty="0">
              <a:latin typeface="Gill Sans Infant Std" panose="020B0502020104020203" pitchFamily="34" charset="0"/>
            </a:endParaRPr>
          </a:p>
          <a:p>
            <a:pPr marL="457200" indent="-457200">
              <a:buFont typeface="Arial" panose="020B0604020202020204" pitchFamily="34" charset="0"/>
              <a:buChar char="•"/>
            </a:pPr>
            <a:endParaRPr lang="en-GB" dirty="0">
              <a:latin typeface="Gill Sans Infant Std" panose="020B0502020104020203" pitchFamily="34" charset="0"/>
              <a:hlinkClick r:id="rId10"/>
            </a:endParaRPr>
          </a:p>
          <a:p>
            <a:pPr marL="457200" indent="-457200">
              <a:buFont typeface="Arial" panose="020B0604020202020204" pitchFamily="34" charset="0"/>
              <a:buChar char="•"/>
            </a:pPr>
            <a:r>
              <a:rPr lang="en-GB" dirty="0">
                <a:latin typeface="Gill Sans Infant Std" panose="020B0502020104020203" pitchFamily="34" charset="0"/>
                <a:hlinkClick r:id="rId10"/>
              </a:rPr>
              <a:t>Humanitarian Cross-Cutting Themes and Future Directions</a:t>
            </a:r>
            <a:r>
              <a:rPr lang="en-GB" dirty="0">
                <a:latin typeface="Gill Sans Infant Std" panose="020B0502020104020203" pitchFamily="34" charset="0"/>
                <a:hlinkClick r:id="rId11"/>
              </a:rPr>
              <a:t> </a:t>
            </a:r>
            <a:endParaRPr lang="sv-SE" sz="1900" dirty="0">
              <a:latin typeface="Gill Sans Infant Std" panose="020B0502020104020203" pitchFamily="34" charset="0"/>
            </a:endParaRPr>
          </a:p>
          <a:p>
            <a:endParaRPr lang="en-GB" sz="1900" dirty="0">
              <a:latin typeface="Gill Sans Infant Std" panose="020B0502020104020203" pitchFamily="34" charset="0"/>
            </a:endParaRPr>
          </a:p>
        </p:txBody>
      </p:sp>
      <p:sp>
        <p:nvSpPr>
          <p:cNvPr id="6" name="Rubrik 1"/>
          <p:cNvSpPr txBox="1">
            <a:spLocks/>
          </p:cNvSpPr>
          <p:nvPr/>
        </p:nvSpPr>
        <p:spPr>
          <a:xfrm>
            <a:off x="424634" y="530799"/>
            <a:ext cx="8282640" cy="506900"/>
          </a:xfrm>
          <a:prstGeom prst="rect">
            <a:avLst/>
          </a:prstGeom>
        </p:spPr>
        <p:txBody>
          <a:bodyPr vert="horz" lIns="0" tIns="0" rIns="0" bIns="0" rtlCol="0" anchor="ctr">
            <a:norm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r>
              <a:rPr lang="en-US" dirty="0"/>
              <a:t>Online Resources and trainings </a:t>
            </a:r>
          </a:p>
        </p:txBody>
      </p:sp>
    </p:spTree>
    <p:extLst>
      <p:ext uri="{BB962C8B-B14F-4D97-AF65-F5344CB8AC3E}">
        <p14:creationId xmlns:p14="http://schemas.microsoft.com/office/powerpoint/2010/main" val="33082711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392" y="502814"/>
            <a:ext cx="8282640" cy="506900"/>
          </a:xfrm>
        </p:spPr>
        <p:txBody>
          <a:bodyPr/>
          <a:lstStyle/>
          <a:p>
            <a:r>
              <a:rPr lang="en-US" dirty="0"/>
              <a:t>Global Frameworks &amp; Guidelines </a:t>
            </a:r>
          </a:p>
        </p:txBody>
      </p:sp>
      <p:sp>
        <p:nvSpPr>
          <p:cNvPr id="9" name="Content Placeholder 8"/>
          <p:cNvSpPr>
            <a:spLocks noGrp="1"/>
          </p:cNvSpPr>
          <p:nvPr>
            <p:ph idx="1"/>
          </p:nvPr>
        </p:nvSpPr>
        <p:spPr>
          <a:xfrm>
            <a:off x="362214" y="1192276"/>
            <a:ext cx="8441818" cy="5066180"/>
          </a:xfrm>
        </p:spPr>
        <p:txBody>
          <a:bodyPr/>
          <a:lstStyle/>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rPr>
              <a:t>Convention on the Rights of the Child (1989)</a:t>
            </a: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rPr>
              <a:t>Convention on the Rights of Persons with Disabilities (2006): </a:t>
            </a:r>
          </a:p>
          <a:p>
            <a:pPr marL="560388" lvl="3" indent="-285750">
              <a:spcAft>
                <a:spcPts val="0"/>
              </a:spcAft>
              <a:buFont typeface="Arial" panose="020B0604020202020204" pitchFamily="34" charset="0"/>
              <a:buChar char="•"/>
            </a:pPr>
            <a:r>
              <a:rPr lang="en-US" sz="1800" dirty="0">
                <a:latin typeface="Gill Sans Infant Std" panose="020B0502020104020203" pitchFamily="34" charset="0"/>
              </a:rPr>
              <a:t>Ratified by over 80% of countries in the world (177) </a:t>
            </a:r>
          </a:p>
          <a:p>
            <a:pPr marL="560388" lvl="3" indent="-285750">
              <a:spcAft>
                <a:spcPts val="0"/>
              </a:spcAft>
              <a:buFont typeface="Arial" panose="020B0604020202020204" pitchFamily="34" charset="0"/>
              <a:buChar char="•"/>
            </a:pPr>
            <a:r>
              <a:rPr lang="en-US" sz="1800" dirty="0">
                <a:latin typeface="Gill Sans Infant Std" panose="020B0502020104020203" pitchFamily="34" charset="0"/>
              </a:rPr>
              <a:t>Article 11 </a:t>
            </a:r>
            <a:r>
              <a:rPr lang="en-GB" sz="1800" b="0" dirty="0">
                <a:latin typeface="Gill Sans Infant Std" panose="020B0502020104020203" pitchFamily="34" charset="0"/>
              </a:rPr>
              <a:t>Situations of risk and humanitarian emergencies</a:t>
            </a:r>
          </a:p>
          <a:p>
            <a:pPr marL="560388" lvl="3" indent="-285750">
              <a:spcAft>
                <a:spcPts val="0"/>
              </a:spcAft>
              <a:buFont typeface="Arial" panose="020B0604020202020204" pitchFamily="34" charset="0"/>
              <a:buChar char="•"/>
            </a:pPr>
            <a:r>
              <a:rPr lang="en-US" sz="1800" dirty="0">
                <a:latin typeface="Gill Sans Infant Std" panose="020B0502020104020203" pitchFamily="34" charset="0"/>
                <a:hlinkClick r:id="rId3"/>
              </a:rPr>
              <a:t>General comments</a:t>
            </a:r>
            <a:endParaRPr lang="en-US" sz="1800" dirty="0">
              <a:latin typeface="Gill Sans Infant Std" panose="020B0502020104020203" pitchFamily="34" charset="0"/>
            </a:endParaRPr>
          </a:p>
          <a:p>
            <a:pPr marL="285750" indent="-285750">
              <a:spcAft>
                <a:spcPts val="0"/>
              </a:spcAft>
              <a:buFont typeface="Arial" panose="020B0604020202020204" pitchFamily="34" charset="0"/>
              <a:buChar char="•"/>
            </a:pPr>
            <a:endParaRPr lang="en-US" b="0" dirty="0">
              <a:solidFill>
                <a:schemeClr val="tx1"/>
              </a:solidFill>
              <a:latin typeface="Gill Sans Infant Std" panose="020B0502020104020203" pitchFamily="34" charset="0"/>
            </a:endParaRPr>
          </a:p>
          <a:p>
            <a:pPr marL="285750" indent="-285750">
              <a:spcAft>
                <a:spcPts val="0"/>
              </a:spcAft>
              <a:buFont typeface="Arial" panose="020B0604020202020204" pitchFamily="34" charset="0"/>
              <a:buChar char="•"/>
            </a:pPr>
            <a:r>
              <a:rPr lang="en-GB" b="0" dirty="0">
                <a:solidFill>
                  <a:schemeClr val="tx1"/>
                </a:solidFill>
                <a:latin typeface="Gill Sans Infant Std" panose="020B0502020104020203" pitchFamily="34" charset="0"/>
                <a:hlinkClick r:id="rId4"/>
              </a:rPr>
              <a:t>African Charter on Human and Peoples' Rights</a:t>
            </a:r>
            <a:r>
              <a:rPr lang="en-GB" b="0" dirty="0">
                <a:solidFill>
                  <a:schemeClr val="tx1"/>
                </a:solidFill>
                <a:latin typeface="Gill Sans Infant Std" panose="020B0502020104020203" pitchFamily="34" charset="0"/>
              </a:rPr>
              <a:t> </a:t>
            </a: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hlinkClick r:id="rId5"/>
              </a:rPr>
              <a:t>Protocol to the African Charter on Human and Peoples' Rights on the Rights of</a:t>
            </a:r>
            <a:endParaRPr lang="en-US" b="0" dirty="0">
              <a:solidFill>
                <a:schemeClr val="tx1"/>
              </a:solidFill>
              <a:latin typeface="Gill Sans Infant Std" panose="020B0502020104020203" pitchFamily="34" charset="0"/>
            </a:endParaRP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hlinkClick r:id="rId5"/>
              </a:rPr>
              <a:t>Persons with Disabilities </a:t>
            </a:r>
            <a:r>
              <a:rPr lang="en-US" b="0" dirty="0">
                <a:solidFill>
                  <a:schemeClr val="tx1"/>
                </a:solidFill>
                <a:latin typeface="Gill Sans Infant Std" panose="020B0502020104020203" pitchFamily="34" charset="0"/>
              </a:rPr>
              <a:t> </a:t>
            </a: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rPr>
              <a:t>Sustainable Development Goals- Agenda 2030</a:t>
            </a:r>
            <a:endParaRPr lang="en-US" b="0" dirty="0">
              <a:solidFill>
                <a:schemeClr val="tx1"/>
              </a:solidFill>
              <a:latin typeface="Gill Sans Infant Std" panose="020B0502020104020203" pitchFamily="34" charset="0"/>
              <a:hlinkClick r:id="rId6"/>
            </a:endParaRP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hlinkClick r:id="rId6"/>
              </a:rPr>
              <a:t>Global Disability Summit Charter of Change </a:t>
            </a:r>
            <a:endParaRPr lang="en-US" b="0" dirty="0">
              <a:solidFill>
                <a:schemeClr val="tx1"/>
              </a:solidFill>
              <a:latin typeface="Gill Sans Infant Std" panose="020B0502020104020203" pitchFamily="34" charset="0"/>
            </a:endParaRPr>
          </a:p>
          <a:p>
            <a:pPr marL="285750" indent="-285750">
              <a:spcAft>
                <a:spcPts val="0"/>
              </a:spcAft>
              <a:buFont typeface="Arial" panose="020B0604020202020204" pitchFamily="34" charset="0"/>
              <a:buChar char="•"/>
            </a:pPr>
            <a:r>
              <a:rPr lang="en-US" b="0" dirty="0">
                <a:solidFill>
                  <a:schemeClr val="tx1"/>
                </a:solidFill>
                <a:latin typeface="Gill Sans Infant Std" panose="020B0502020104020203" pitchFamily="34" charset="0"/>
                <a:hlinkClick r:id="rId7"/>
              </a:rPr>
              <a:t>Marrakesh Treaty</a:t>
            </a:r>
            <a:endParaRPr lang="en-US" b="0" dirty="0">
              <a:solidFill>
                <a:schemeClr val="tx1"/>
              </a:solidFill>
              <a:latin typeface="Gill Sans Infant Std" panose="020B0502020104020203" pitchFamily="34" charset="0"/>
            </a:endParaRPr>
          </a:p>
          <a:p>
            <a:pPr marL="285750" indent="-285750">
              <a:spcAft>
                <a:spcPts val="0"/>
              </a:spcAft>
              <a:buFont typeface="Arial" panose="020B0604020202020204" pitchFamily="34" charset="0"/>
              <a:buChar char="•"/>
            </a:pPr>
            <a:r>
              <a:rPr lang="en-CA" altLang="en-US" b="0" dirty="0">
                <a:solidFill>
                  <a:srgbClr val="00B0F0"/>
                </a:solidFill>
                <a:latin typeface="Gill Sans Infant Std" panose="020B0502020104020203" pitchFamily="34" charset="0"/>
                <a:hlinkClick r:id="rId8"/>
              </a:rPr>
              <a:t>Dakar Framework for Action (2000) </a:t>
            </a:r>
            <a:endParaRPr lang="en-CA" altLang="en-US" b="0" dirty="0">
              <a:solidFill>
                <a:srgbClr val="00B0F0"/>
              </a:solidFill>
              <a:latin typeface="Gill Sans Infant Std" panose="020B0502020104020203" pitchFamily="34" charset="0"/>
            </a:endParaRPr>
          </a:p>
          <a:p>
            <a:pPr marL="285750" indent="-285750">
              <a:buFont typeface="Arial" panose="020B0604020202020204" pitchFamily="34" charset="0"/>
              <a:buChar char="•"/>
            </a:pPr>
            <a:r>
              <a:rPr lang="en-CA" altLang="en-US" b="0" dirty="0">
                <a:solidFill>
                  <a:srgbClr val="00B0F0"/>
                </a:solidFill>
                <a:latin typeface="Gill Sans Infant Std" panose="020B0502020104020203" pitchFamily="34" charset="0"/>
                <a:hlinkClick r:id="rId9"/>
              </a:rPr>
              <a:t>World Declaration for Education for All, </a:t>
            </a:r>
            <a:r>
              <a:rPr lang="en-CA" altLang="en-US" b="0" dirty="0" err="1">
                <a:solidFill>
                  <a:srgbClr val="00B0F0"/>
                </a:solidFill>
                <a:latin typeface="Gill Sans Infant Std" panose="020B0502020104020203" pitchFamily="34" charset="0"/>
                <a:hlinkClick r:id="rId9"/>
              </a:rPr>
              <a:t>Jomtien</a:t>
            </a:r>
            <a:r>
              <a:rPr lang="en-CA" altLang="en-US" b="0" dirty="0">
                <a:solidFill>
                  <a:srgbClr val="00B0F0"/>
                </a:solidFill>
                <a:latin typeface="Gill Sans Infant Std" panose="020B0502020104020203" pitchFamily="34" charset="0"/>
                <a:hlinkClick r:id="rId9"/>
              </a:rPr>
              <a:t> (1990)</a:t>
            </a:r>
            <a:endParaRPr lang="en-US" altLang="en-US" b="0" dirty="0">
              <a:solidFill>
                <a:srgbClr val="00B0F0"/>
              </a:solidFill>
              <a:latin typeface="Gill Sans Infant Std" panose="020B0502020104020203" pitchFamily="34" charset="0"/>
            </a:endParaRPr>
          </a:p>
          <a:p>
            <a:pPr marL="285750" indent="-285750">
              <a:buFont typeface="Arial" panose="020B0604020202020204" pitchFamily="34" charset="0"/>
              <a:buChar char="•"/>
            </a:pPr>
            <a:r>
              <a:rPr lang="en-CA" altLang="en-US" b="0" dirty="0">
                <a:solidFill>
                  <a:srgbClr val="00B0F0"/>
                </a:solidFill>
                <a:latin typeface="Gill Sans Infant Std" panose="020B0502020104020203" pitchFamily="34" charset="0"/>
                <a:hlinkClick r:id="rId10"/>
              </a:rPr>
              <a:t>UNESCO Salamanca Statement and Framework for Action (1994)</a:t>
            </a:r>
            <a:endParaRPr lang="en-CA" altLang="en-US" b="0" dirty="0">
              <a:solidFill>
                <a:srgbClr val="00B0F0"/>
              </a:solidFill>
              <a:latin typeface="Gill Sans Infant Std" panose="020B0502020104020203" pitchFamily="34" charset="0"/>
            </a:endParaRPr>
          </a:p>
          <a:p>
            <a:pPr marL="285750" indent="-285750">
              <a:buFont typeface="Arial" panose="020B0604020202020204" pitchFamily="34" charset="0"/>
              <a:buChar char="•"/>
            </a:pPr>
            <a:r>
              <a:rPr lang="en-CA" altLang="en-US" dirty="0">
                <a:solidFill>
                  <a:schemeClr val="tx1"/>
                </a:solidFill>
                <a:latin typeface="Gill Sans Infant Std" panose="020B0502020104020203" pitchFamily="34" charset="0"/>
              </a:rPr>
              <a:t>Forthcoming Child Protection ´Minimum Standards- </a:t>
            </a:r>
            <a:r>
              <a:rPr lang="en-CA" altLang="en-US" b="0" dirty="0">
                <a:solidFill>
                  <a:schemeClr val="tx1"/>
                </a:solidFill>
                <a:latin typeface="Gill Sans Infant Std" panose="020B0502020104020203" pitchFamily="34" charset="0"/>
              </a:rPr>
              <a:t>specifically principle on non-discrimination and inclusion as well as standard on alternative care and case management </a:t>
            </a:r>
            <a:endParaRPr lang="en-US" altLang="en-US" b="0" dirty="0">
              <a:solidFill>
                <a:schemeClr val="tx1"/>
              </a:solidFill>
              <a:latin typeface="Gill Sans Infant Std" panose="020B0502020104020203" pitchFamily="34" charset="0"/>
            </a:endParaRPr>
          </a:p>
          <a:p>
            <a:endParaRPr lang="en-US" sz="1400" b="0" dirty="0">
              <a:solidFill>
                <a:schemeClr val="tx1"/>
              </a:solidFill>
            </a:endParaRPr>
          </a:p>
        </p:txBody>
      </p:sp>
      <p:sp>
        <p:nvSpPr>
          <p:cNvPr id="4" name="Slide Number Placeholder 3"/>
          <p:cNvSpPr>
            <a:spLocks noGrp="1"/>
          </p:cNvSpPr>
          <p:nvPr>
            <p:ph type="sldNum" sz="quarter" idx="12"/>
          </p:nvPr>
        </p:nvSpPr>
        <p:spPr/>
        <p:txBody>
          <a:bodyPr/>
          <a:lstStyle/>
          <a:p>
            <a:fld id="{C3FDE51E-0052-334C-A4B2-C567FE9F326F}" type="slidenum">
              <a:rPr lang="en-US" smtClean="0"/>
              <a:t>191</a:t>
            </a:fld>
            <a:endParaRPr lang="en-US"/>
          </a:p>
        </p:txBody>
      </p:sp>
    </p:spTree>
    <p:extLst>
      <p:ext uri="{BB962C8B-B14F-4D97-AF65-F5344CB8AC3E}">
        <p14:creationId xmlns:p14="http://schemas.microsoft.com/office/powerpoint/2010/main" val="25312142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BACEC-0A7A-4EBB-8A8D-21BAF69D69BC}"/>
              </a:ext>
            </a:extLst>
          </p:cNvPr>
          <p:cNvSpPr>
            <a:spLocks noGrp="1"/>
          </p:cNvSpPr>
          <p:nvPr>
            <p:ph type="dt" sz="half" idx="10"/>
          </p:nvPr>
        </p:nvSpPr>
        <p:spPr/>
        <p:txBody>
          <a:bodyPr/>
          <a:lstStyle/>
          <a:p>
            <a:r>
              <a:rPr lang="en-US"/>
              <a:t>18-19 November 2019</a:t>
            </a:r>
          </a:p>
        </p:txBody>
      </p:sp>
      <p:sp>
        <p:nvSpPr>
          <p:cNvPr id="5" name="Footer Placeholder 4">
            <a:extLst>
              <a:ext uri="{FF2B5EF4-FFF2-40B4-BE49-F238E27FC236}">
                <a16:creationId xmlns:a16="http://schemas.microsoft.com/office/drawing/2014/main" id="{E3D93EC6-CF7B-4A46-8C9F-4764BA432E3F}"/>
              </a:ext>
            </a:extLst>
          </p:cNvPr>
          <p:cNvSpPr>
            <a:spLocks noGrp="1"/>
          </p:cNvSpPr>
          <p:nvPr>
            <p:ph type="ftr" sz="quarter" idx="11"/>
          </p:nvPr>
        </p:nvSpPr>
        <p:spPr/>
        <p:txBody>
          <a:bodyPr/>
          <a:lstStyle/>
          <a:p>
            <a:r>
              <a:rPr lang="en-AU"/>
              <a:t>Save the Children Indonesia - Disability Inclusion Training </a:t>
            </a:r>
            <a:endParaRPr lang="en-US"/>
          </a:p>
        </p:txBody>
      </p:sp>
      <p:sp>
        <p:nvSpPr>
          <p:cNvPr id="6" name="Slide Number Placeholder 5">
            <a:extLst>
              <a:ext uri="{FF2B5EF4-FFF2-40B4-BE49-F238E27FC236}">
                <a16:creationId xmlns:a16="http://schemas.microsoft.com/office/drawing/2014/main" id="{E5B7387C-0A08-4515-824A-D549A3C6B562}"/>
              </a:ext>
            </a:extLst>
          </p:cNvPr>
          <p:cNvSpPr>
            <a:spLocks noGrp="1"/>
          </p:cNvSpPr>
          <p:nvPr>
            <p:ph type="sldNum" sz="quarter" idx="12"/>
          </p:nvPr>
        </p:nvSpPr>
        <p:spPr/>
        <p:txBody>
          <a:bodyPr/>
          <a:lstStyle/>
          <a:p>
            <a:fld id="{C3FDE51E-0052-334C-A4B2-C567FE9F326F}" type="slidenum">
              <a:rPr lang="en-US" smtClean="0"/>
              <a:pPr/>
              <a:t>192</a:t>
            </a:fld>
            <a:endParaRPr lang="en-US"/>
          </a:p>
        </p:txBody>
      </p:sp>
      <p:sp>
        <p:nvSpPr>
          <p:cNvPr id="7" name="Text Placeholder 6">
            <a:extLst>
              <a:ext uri="{FF2B5EF4-FFF2-40B4-BE49-F238E27FC236}">
                <a16:creationId xmlns:a16="http://schemas.microsoft.com/office/drawing/2014/main" id="{5B96AC87-1D16-48EE-9425-2F0BCFF4D336}"/>
              </a:ext>
            </a:extLst>
          </p:cNvPr>
          <p:cNvSpPr>
            <a:spLocks noGrp="1"/>
          </p:cNvSpPr>
          <p:nvPr>
            <p:ph type="body" sz="quarter" idx="13"/>
          </p:nvPr>
        </p:nvSpPr>
        <p:spPr/>
        <p:txBody>
          <a:bodyPr>
            <a:normAutofit lnSpcReduction="10000"/>
          </a:bodyPr>
          <a:lstStyle/>
          <a:p>
            <a:r>
              <a:rPr lang="en-AU" dirty="0"/>
              <a:t>Comprehensive guidelines - Humanitarian</a:t>
            </a:r>
          </a:p>
        </p:txBody>
      </p:sp>
      <p:pic>
        <p:nvPicPr>
          <p:cNvPr id="9" name="Picture 2" descr="Image result for iasc guidelines inclusion of people with disability">
            <a:extLst>
              <a:ext uri="{FF2B5EF4-FFF2-40B4-BE49-F238E27FC236}">
                <a16:creationId xmlns:a16="http://schemas.microsoft.com/office/drawing/2014/main" id="{05007C44-791A-452D-A984-3BD635D04364}"/>
              </a:ext>
            </a:extLst>
          </p:cNvPr>
          <p:cNvPicPr>
            <a:picLocks noGrp="1" noChangeAspect="1" noChangeArrowheads="1"/>
          </p:cNvPicPr>
          <p:nvPr>
            <p:ph idx="14"/>
          </p:nvPr>
        </p:nvPicPr>
        <p:blipFill>
          <a:blip r:embed="rId3" cstate="email">
            <a:extLst>
              <a:ext uri="{28A0092B-C50C-407E-A947-70E740481C1C}">
                <a14:useLocalDpi xmlns:a14="http://schemas.microsoft.com/office/drawing/2010/main" val="0"/>
              </a:ext>
            </a:extLst>
          </a:blip>
          <a:srcRect/>
          <a:stretch>
            <a:fillRect/>
          </a:stretch>
        </p:blipFill>
        <p:spPr bwMode="auto">
          <a:xfrm>
            <a:off x="395530" y="1956451"/>
            <a:ext cx="1606701" cy="22697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UNICEF disability guidelines child protection">
            <a:extLst>
              <a:ext uri="{FF2B5EF4-FFF2-40B4-BE49-F238E27FC236}">
                <a16:creationId xmlns:a16="http://schemas.microsoft.com/office/drawing/2014/main" id="{16137ADC-B4E2-4611-811E-576F9FA69CF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2426" y="2064544"/>
            <a:ext cx="1350169" cy="1907381"/>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UNICEF disability guidelines education">
            <a:extLst>
              <a:ext uri="{FF2B5EF4-FFF2-40B4-BE49-F238E27FC236}">
                <a16:creationId xmlns:a16="http://schemas.microsoft.com/office/drawing/2014/main" id="{C3936460-1267-4457-B8F0-6BB83539DC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55392" y="2064543"/>
            <a:ext cx="134302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UNICEF disability guidelines health">
            <a:extLst>
              <a:ext uri="{FF2B5EF4-FFF2-40B4-BE49-F238E27FC236}">
                <a16:creationId xmlns:a16="http://schemas.microsoft.com/office/drawing/2014/main" id="{B76BEAA7-03E1-4AA3-8E22-3DD1E2EE2DB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84444" y="2057399"/>
            <a:ext cx="1435185" cy="20459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hands on humanitarian tool cbm">
            <a:extLst>
              <a:ext uri="{FF2B5EF4-FFF2-40B4-BE49-F238E27FC236}">
                <a16:creationId xmlns:a16="http://schemas.microsoft.com/office/drawing/2014/main" id="{C6F34DB5-1E1C-4025-9BDF-C061A5353F3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34330" y="4307119"/>
            <a:ext cx="2214563" cy="11644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3DE17F-66F2-45B7-901A-1AFF00F8A8CA}"/>
              </a:ext>
            </a:extLst>
          </p:cNvPr>
          <p:cNvPicPr>
            <a:picLocks noChangeAspect="1"/>
          </p:cNvPicPr>
          <p:nvPr/>
        </p:nvPicPr>
        <p:blipFill>
          <a:blip r:embed="rId8"/>
          <a:stretch>
            <a:fillRect/>
          </a:stretch>
        </p:blipFill>
        <p:spPr>
          <a:xfrm>
            <a:off x="7239651" y="1940813"/>
            <a:ext cx="1501688" cy="2161985"/>
          </a:xfrm>
          <a:prstGeom prst="rect">
            <a:avLst/>
          </a:prstGeom>
          <a:ln>
            <a:solidFill>
              <a:schemeClr val="tx1">
                <a:alpha val="75000"/>
              </a:schemeClr>
            </a:solidFill>
          </a:ln>
        </p:spPr>
      </p:pic>
    </p:spTree>
    <p:extLst>
      <p:ext uri="{BB962C8B-B14F-4D97-AF65-F5344CB8AC3E}">
        <p14:creationId xmlns:p14="http://schemas.microsoft.com/office/powerpoint/2010/main" val="18265506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solidFill>
                  <a:srgbClr val="222221"/>
                </a:solidFill>
              </a:rPr>
              <a:pPr/>
              <a:t>193</a:t>
            </a:fld>
            <a:endParaRPr lang="en-US" dirty="0">
              <a:solidFill>
                <a:srgbClr val="222221"/>
              </a:solidFill>
            </a:endParaRPr>
          </a:p>
        </p:txBody>
      </p:sp>
      <p:sp>
        <p:nvSpPr>
          <p:cNvPr id="18" name="Title 1"/>
          <p:cNvSpPr>
            <a:spLocks noGrp="1"/>
          </p:cNvSpPr>
          <p:nvPr>
            <p:ph type="title"/>
          </p:nvPr>
        </p:nvSpPr>
        <p:spPr>
          <a:xfrm>
            <a:off x="320040" y="263191"/>
            <a:ext cx="8503920" cy="1049210"/>
          </a:xfrm>
        </p:spPr>
        <p:txBody>
          <a:bodyPr>
            <a:noAutofit/>
          </a:bodyPr>
          <a:lstStyle/>
          <a:p>
            <a:pPr algn="ctr"/>
            <a:r>
              <a:rPr lang="en-US" sz="2800" dirty="0">
                <a:latin typeface="Gill Sans Infant Std" panose="020B0502020104020203" pitchFamily="34" charset="0"/>
              </a:rPr>
              <a:t>How much knowledge do you have on disability? </a:t>
            </a:r>
          </a:p>
        </p:txBody>
      </p:sp>
      <p:pic>
        <p:nvPicPr>
          <p:cNvPr id="8" name="Picture 8" descr="http://francetales.com/wp-content/uploads/2009/08/people-in-line.gif"/>
          <p:cNvPicPr>
            <a:picLocks noChangeAspect="1" noChangeArrowheads="1"/>
          </p:cNvPicPr>
          <p:nvPr/>
        </p:nvPicPr>
        <p:blipFill>
          <a:blip r:embed="rId3" cstate="print"/>
          <a:srcRect/>
          <a:stretch>
            <a:fillRect/>
          </a:stretch>
        </p:blipFill>
        <p:spPr bwMode="auto">
          <a:xfrm>
            <a:off x="2789419" y="2600932"/>
            <a:ext cx="3779065" cy="3271538"/>
          </a:xfrm>
          <a:prstGeom prst="rect">
            <a:avLst/>
          </a:prstGeom>
          <a:noFill/>
          <a:ln w="9525">
            <a:noFill/>
            <a:miter lim="800000"/>
            <a:headEnd/>
            <a:tailEnd/>
          </a:ln>
        </p:spPr>
      </p:pic>
      <p:cxnSp>
        <p:nvCxnSpPr>
          <p:cNvPr id="9" name="Straight Arrow Connector 8"/>
          <p:cNvCxnSpPr/>
          <p:nvPr/>
        </p:nvCxnSpPr>
        <p:spPr>
          <a:xfrm flipV="1">
            <a:off x="2357029" y="5909244"/>
            <a:ext cx="4643847" cy="36706"/>
          </a:xfrm>
          <a:prstGeom prst="straightConnector1">
            <a:avLst/>
          </a:prstGeom>
          <a:ln w="1270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10"/>
          <p:cNvSpPr txBox="1">
            <a:spLocks noChangeArrowheads="1"/>
          </p:cNvSpPr>
          <p:nvPr/>
        </p:nvSpPr>
        <p:spPr bwMode="auto">
          <a:xfrm>
            <a:off x="1932169" y="5961118"/>
            <a:ext cx="1714500" cy="348109"/>
          </a:xfrm>
          <a:prstGeom prst="rect">
            <a:avLst/>
          </a:prstGeom>
          <a:noFill/>
          <a:ln w="9525">
            <a:noFill/>
            <a:miter lim="800000"/>
            <a:headEnd/>
            <a:tailEnd/>
          </a:ln>
        </p:spPr>
        <p:txBody>
          <a:bodyPr>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ONE</a:t>
            </a:r>
          </a:p>
        </p:txBody>
      </p:sp>
      <p:sp>
        <p:nvSpPr>
          <p:cNvPr id="11" name="TextBox 11"/>
          <p:cNvSpPr txBox="1">
            <a:spLocks noChangeArrowheads="1"/>
          </p:cNvSpPr>
          <p:nvPr/>
        </p:nvSpPr>
        <p:spPr bwMode="auto">
          <a:xfrm>
            <a:off x="6255687" y="5872470"/>
            <a:ext cx="2220946" cy="348109"/>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TEN</a:t>
            </a:r>
          </a:p>
        </p:txBody>
      </p:sp>
      <p:sp>
        <p:nvSpPr>
          <p:cNvPr id="13" name="TextBox 13"/>
          <p:cNvSpPr txBox="1">
            <a:spLocks noChangeArrowheads="1"/>
          </p:cNvSpPr>
          <p:nvPr/>
        </p:nvSpPr>
        <p:spPr bwMode="auto">
          <a:xfrm>
            <a:off x="564773" y="3019494"/>
            <a:ext cx="1785937" cy="603883"/>
          </a:xfrm>
          <a:prstGeom prst="rect">
            <a:avLst/>
          </a:prstGeom>
          <a:noFill/>
          <a:ln w="9525">
            <a:noFill/>
            <a:miter lim="800000"/>
            <a:headEnd/>
            <a:tailEnd/>
          </a:ln>
        </p:spPr>
        <p:txBody>
          <a:bodyPr>
            <a:spAutoFit/>
          </a:bodyPr>
          <a:lstStyle/>
          <a:p>
            <a:pPr defTabSz="457200" fontAlgn="base">
              <a:spcBef>
                <a:spcPct val="0"/>
              </a:spcBef>
              <a:spcAft>
                <a:spcPct val="0"/>
              </a:spcAft>
            </a:pPr>
            <a:endParaRPr lang="en-GB" sz="1662" dirty="0">
              <a:solidFill>
                <a:srgbClr val="222221"/>
              </a:solidFill>
              <a:latin typeface="Gill Sans Infant Std" panose="020B0502020104020203" pitchFamily="34" charset="0"/>
            </a:endParaRPr>
          </a:p>
          <a:p>
            <a:pPr defTabSz="457200" fontAlgn="base">
              <a:spcBef>
                <a:spcPct val="0"/>
              </a:spcBef>
              <a:spcAft>
                <a:spcPct val="0"/>
              </a:spcAft>
            </a:pPr>
            <a:endParaRPr lang="en-GB" sz="1662" dirty="0">
              <a:solidFill>
                <a:srgbClr val="222221"/>
              </a:solidFill>
              <a:latin typeface="Gill Sans Infant Std" panose="020B0502020104020203" pitchFamily="34" charset="0"/>
            </a:endParaRPr>
          </a:p>
        </p:txBody>
      </p:sp>
      <p:sp>
        <p:nvSpPr>
          <p:cNvPr id="2" name="Arrow: Up 1">
            <a:extLst>
              <a:ext uri="{FF2B5EF4-FFF2-40B4-BE49-F238E27FC236}">
                <a16:creationId xmlns:a16="http://schemas.microsoft.com/office/drawing/2014/main" id="{EE3BA240-25E8-492E-A081-2AFAC35B596D}"/>
              </a:ext>
            </a:extLst>
          </p:cNvPr>
          <p:cNvSpPr/>
          <p:nvPr/>
        </p:nvSpPr>
        <p:spPr>
          <a:xfrm rot="6254421">
            <a:off x="705914" y="2752531"/>
            <a:ext cx="1530406" cy="2244178"/>
          </a:xfrm>
          <a:prstGeom prst="upArrow">
            <a:avLst/>
          </a:prstGeom>
          <a:solidFill>
            <a:srgbClr val="92D05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3" name="TextBox 2">
            <a:extLst>
              <a:ext uri="{FF2B5EF4-FFF2-40B4-BE49-F238E27FC236}">
                <a16:creationId xmlns:a16="http://schemas.microsoft.com/office/drawing/2014/main" id="{9F0BC629-2593-46DB-953D-E828F40F4C5C}"/>
              </a:ext>
            </a:extLst>
          </p:cNvPr>
          <p:cNvSpPr txBox="1"/>
          <p:nvPr/>
        </p:nvSpPr>
        <p:spPr>
          <a:xfrm>
            <a:off x="613867" y="4912440"/>
            <a:ext cx="1714500" cy="738664"/>
          </a:xfrm>
          <a:prstGeom prst="rect">
            <a:avLst/>
          </a:prstGeom>
          <a:solidFill>
            <a:srgbClr val="92D050"/>
          </a:solidFill>
          <a:ln w="73025">
            <a:solidFill>
              <a:schemeClr val="tx2"/>
            </a:solidFill>
          </a:ln>
        </p:spPr>
        <p:txBody>
          <a:bodyPr wrap="square" lIns="0" tIns="0" rIns="0" bIns="0" rtlCol="0">
            <a:spAutoFit/>
          </a:bodyPr>
          <a:lstStyle/>
          <a:p>
            <a:pPr algn="ctr"/>
            <a:r>
              <a:rPr lang="en-AU" sz="2400" b="1" dirty="0">
                <a:latin typeface="Gill Sans Infant Std"/>
                <a:cs typeface="Gill Sans Infant Std"/>
              </a:rPr>
              <a:t>NO Knowledge</a:t>
            </a:r>
          </a:p>
        </p:txBody>
      </p:sp>
      <p:sp>
        <p:nvSpPr>
          <p:cNvPr id="12" name="Arrow: Up 11">
            <a:extLst>
              <a:ext uri="{FF2B5EF4-FFF2-40B4-BE49-F238E27FC236}">
                <a16:creationId xmlns:a16="http://schemas.microsoft.com/office/drawing/2014/main" id="{F11CD5BB-818E-4A72-B497-7E3DE940BBDD}"/>
              </a:ext>
            </a:extLst>
          </p:cNvPr>
          <p:cNvSpPr/>
          <p:nvPr/>
        </p:nvSpPr>
        <p:spPr>
          <a:xfrm rot="14554951">
            <a:off x="7067111" y="1872339"/>
            <a:ext cx="1394767" cy="2384612"/>
          </a:xfrm>
          <a:prstGeom prst="upArrow">
            <a:avLst/>
          </a:prstGeom>
          <a:solidFill>
            <a:schemeClr val="accent4">
              <a:lumMod val="60000"/>
              <a:lumOff val="4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15" name="TextBox 14">
            <a:extLst>
              <a:ext uri="{FF2B5EF4-FFF2-40B4-BE49-F238E27FC236}">
                <a16:creationId xmlns:a16="http://schemas.microsoft.com/office/drawing/2014/main" id="{6D4882CA-770D-4F19-94F6-63FB062F0BDC}"/>
              </a:ext>
            </a:extLst>
          </p:cNvPr>
          <p:cNvSpPr txBox="1"/>
          <p:nvPr/>
        </p:nvSpPr>
        <p:spPr>
          <a:xfrm>
            <a:off x="6949007" y="4850118"/>
            <a:ext cx="1630973" cy="1107996"/>
          </a:xfrm>
          <a:prstGeom prst="rect">
            <a:avLst/>
          </a:prstGeom>
          <a:solidFill>
            <a:schemeClr val="accent4">
              <a:lumMod val="40000"/>
              <a:lumOff val="60000"/>
            </a:schemeClr>
          </a:solidFill>
          <a:ln w="63500">
            <a:solidFill>
              <a:schemeClr val="tx2"/>
            </a:solidFill>
          </a:ln>
        </p:spPr>
        <p:txBody>
          <a:bodyPr wrap="square" lIns="0" tIns="0" rIns="0" bIns="0" rtlCol="0">
            <a:spAutoFit/>
          </a:bodyPr>
          <a:lstStyle/>
          <a:p>
            <a:pPr algn="ctr"/>
            <a:r>
              <a:rPr lang="en-AU" sz="2400" b="1" dirty="0">
                <a:latin typeface="Gill Sans Infant Std"/>
                <a:cs typeface="Gill Sans Infant Std"/>
              </a:rPr>
              <a:t>A LOT </a:t>
            </a:r>
          </a:p>
          <a:p>
            <a:pPr algn="ctr"/>
            <a:r>
              <a:rPr lang="en-AU" sz="2400" b="1" dirty="0">
                <a:latin typeface="Gill Sans Infant Std"/>
                <a:cs typeface="Gill Sans Infant Std"/>
              </a:rPr>
              <a:t>Of Knowledge </a:t>
            </a:r>
          </a:p>
        </p:txBody>
      </p:sp>
    </p:spTree>
    <p:extLst>
      <p:ext uri="{BB962C8B-B14F-4D97-AF65-F5344CB8AC3E}">
        <p14:creationId xmlns:p14="http://schemas.microsoft.com/office/powerpoint/2010/main" val="428009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12"/>
                                        </p:tgtEl>
                                        <p:attrNameLst>
                                          <p:attrName>style.color</p:attrName>
                                        </p:attrNameLst>
                                      </p:cBhvr>
                                      <p:to>
                                        <a:schemeClr val="bg1"/>
                                      </p:to>
                                    </p:animClr>
                                    <p:animClr clrSpc="rgb" dir="cw">
                                      <p:cBhvr>
                                        <p:cTn id="14" dur="250" autoRev="1" fill="remove"/>
                                        <p:tgtEl>
                                          <p:spTgt spid="12"/>
                                        </p:tgtEl>
                                        <p:attrNameLst>
                                          <p:attrName>fillcolor</p:attrName>
                                        </p:attrNameLst>
                                      </p:cBhvr>
                                      <p:to>
                                        <a:schemeClr val="bg1"/>
                                      </p:to>
                                    </p:animClr>
                                    <p:set>
                                      <p:cBhvr>
                                        <p:cTn id="15" dur="250" autoRev="1" fill="remove"/>
                                        <p:tgtEl>
                                          <p:spTgt spid="12"/>
                                        </p:tgtEl>
                                        <p:attrNameLst>
                                          <p:attrName>fill.type</p:attrName>
                                        </p:attrNameLst>
                                      </p:cBhvr>
                                      <p:to>
                                        <p:strVal val="solid"/>
                                      </p:to>
                                    </p:set>
                                    <p:set>
                                      <p:cBhvr>
                                        <p:cTn id="16"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solidFill>
                  <a:srgbClr val="222221"/>
                </a:solidFill>
              </a:rPr>
              <a:pPr/>
              <a:t>194</a:t>
            </a:fld>
            <a:endParaRPr lang="en-US" dirty="0">
              <a:solidFill>
                <a:srgbClr val="222221"/>
              </a:solidFill>
            </a:endParaRPr>
          </a:p>
        </p:txBody>
      </p:sp>
      <p:sp>
        <p:nvSpPr>
          <p:cNvPr id="18" name="Title 1"/>
          <p:cNvSpPr>
            <a:spLocks noGrp="1"/>
          </p:cNvSpPr>
          <p:nvPr>
            <p:ph type="title"/>
          </p:nvPr>
        </p:nvSpPr>
        <p:spPr>
          <a:xfrm>
            <a:off x="320040" y="263191"/>
            <a:ext cx="8503920" cy="1049210"/>
          </a:xfrm>
        </p:spPr>
        <p:txBody>
          <a:bodyPr>
            <a:noAutofit/>
          </a:bodyPr>
          <a:lstStyle/>
          <a:p>
            <a:pPr algn="ctr"/>
            <a:r>
              <a:rPr lang="en-US" sz="2800" dirty="0">
                <a:latin typeface="Gill Sans Infant Std" panose="020B0502020104020203" pitchFamily="34" charset="0"/>
              </a:rPr>
              <a:t>How confident are you to include people with disabilities in your project?</a:t>
            </a:r>
          </a:p>
        </p:txBody>
      </p:sp>
      <p:pic>
        <p:nvPicPr>
          <p:cNvPr id="8" name="Picture 8" descr="http://francetales.com/wp-content/uploads/2009/08/people-in-line.gif"/>
          <p:cNvPicPr>
            <a:picLocks noChangeAspect="1" noChangeArrowheads="1"/>
          </p:cNvPicPr>
          <p:nvPr/>
        </p:nvPicPr>
        <p:blipFill>
          <a:blip r:embed="rId3" cstate="print"/>
          <a:srcRect/>
          <a:stretch>
            <a:fillRect/>
          </a:stretch>
        </p:blipFill>
        <p:spPr bwMode="auto">
          <a:xfrm>
            <a:off x="2789419" y="2600932"/>
            <a:ext cx="3779065" cy="3271538"/>
          </a:xfrm>
          <a:prstGeom prst="rect">
            <a:avLst/>
          </a:prstGeom>
          <a:noFill/>
          <a:ln w="9525">
            <a:noFill/>
            <a:miter lim="800000"/>
            <a:headEnd/>
            <a:tailEnd/>
          </a:ln>
        </p:spPr>
      </p:pic>
      <p:cxnSp>
        <p:nvCxnSpPr>
          <p:cNvPr id="9" name="Straight Arrow Connector 8"/>
          <p:cNvCxnSpPr/>
          <p:nvPr/>
        </p:nvCxnSpPr>
        <p:spPr>
          <a:xfrm flipV="1">
            <a:off x="2357029" y="5909244"/>
            <a:ext cx="4643847" cy="36706"/>
          </a:xfrm>
          <a:prstGeom prst="straightConnector1">
            <a:avLst/>
          </a:prstGeom>
          <a:ln w="1270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10"/>
          <p:cNvSpPr txBox="1">
            <a:spLocks noChangeArrowheads="1"/>
          </p:cNvSpPr>
          <p:nvPr/>
        </p:nvSpPr>
        <p:spPr bwMode="auto">
          <a:xfrm>
            <a:off x="1932169" y="5961118"/>
            <a:ext cx="1714500" cy="348109"/>
          </a:xfrm>
          <a:prstGeom prst="rect">
            <a:avLst/>
          </a:prstGeom>
          <a:noFill/>
          <a:ln w="9525">
            <a:noFill/>
            <a:miter lim="800000"/>
            <a:headEnd/>
            <a:tailEnd/>
          </a:ln>
        </p:spPr>
        <p:txBody>
          <a:bodyPr>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ONE</a:t>
            </a:r>
          </a:p>
        </p:txBody>
      </p:sp>
      <p:sp>
        <p:nvSpPr>
          <p:cNvPr id="11" name="TextBox 11"/>
          <p:cNvSpPr txBox="1">
            <a:spLocks noChangeArrowheads="1"/>
          </p:cNvSpPr>
          <p:nvPr/>
        </p:nvSpPr>
        <p:spPr bwMode="auto">
          <a:xfrm>
            <a:off x="6255687" y="5872470"/>
            <a:ext cx="2220946" cy="348109"/>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TEN</a:t>
            </a:r>
          </a:p>
        </p:txBody>
      </p:sp>
      <p:sp>
        <p:nvSpPr>
          <p:cNvPr id="13" name="TextBox 13"/>
          <p:cNvSpPr txBox="1">
            <a:spLocks noChangeArrowheads="1"/>
          </p:cNvSpPr>
          <p:nvPr/>
        </p:nvSpPr>
        <p:spPr bwMode="auto">
          <a:xfrm>
            <a:off x="564773" y="3019494"/>
            <a:ext cx="1785937" cy="603883"/>
          </a:xfrm>
          <a:prstGeom prst="rect">
            <a:avLst/>
          </a:prstGeom>
          <a:noFill/>
          <a:ln w="9525">
            <a:noFill/>
            <a:miter lim="800000"/>
            <a:headEnd/>
            <a:tailEnd/>
          </a:ln>
        </p:spPr>
        <p:txBody>
          <a:bodyPr>
            <a:spAutoFit/>
          </a:bodyPr>
          <a:lstStyle/>
          <a:p>
            <a:pPr defTabSz="457200" fontAlgn="base">
              <a:spcBef>
                <a:spcPct val="0"/>
              </a:spcBef>
              <a:spcAft>
                <a:spcPct val="0"/>
              </a:spcAft>
            </a:pPr>
            <a:endParaRPr lang="en-GB" sz="1662" dirty="0">
              <a:solidFill>
                <a:srgbClr val="222221"/>
              </a:solidFill>
              <a:latin typeface="Gill Sans Infant Std" panose="020B0502020104020203" pitchFamily="34" charset="0"/>
            </a:endParaRPr>
          </a:p>
          <a:p>
            <a:pPr defTabSz="457200" fontAlgn="base">
              <a:spcBef>
                <a:spcPct val="0"/>
              </a:spcBef>
              <a:spcAft>
                <a:spcPct val="0"/>
              </a:spcAft>
            </a:pPr>
            <a:endParaRPr lang="en-GB" sz="1662" dirty="0">
              <a:solidFill>
                <a:srgbClr val="222221"/>
              </a:solidFill>
              <a:latin typeface="Gill Sans Infant Std" panose="020B0502020104020203" pitchFamily="34" charset="0"/>
            </a:endParaRPr>
          </a:p>
        </p:txBody>
      </p:sp>
      <p:sp>
        <p:nvSpPr>
          <p:cNvPr id="2" name="Arrow: Up 1">
            <a:extLst>
              <a:ext uri="{FF2B5EF4-FFF2-40B4-BE49-F238E27FC236}">
                <a16:creationId xmlns:a16="http://schemas.microsoft.com/office/drawing/2014/main" id="{EE3BA240-25E8-492E-A081-2AFAC35B596D}"/>
              </a:ext>
            </a:extLst>
          </p:cNvPr>
          <p:cNvSpPr/>
          <p:nvPr/>
        </p:nvSpPr>
        <p:spPr>
          <a:xfrm rot="6254421">
            <a:off x="705914" y="2752531"/>
            <a:ext cx="1530406" cy="2244178"/>
          </a:xfrm>
          <a:prstGeom prst="upArrow">
            <a:avLst/>
          </a:prstGeom>
          <a:solidFill>
            <a:srgbClr val="92D05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3" name="TextBox 2">
            <a:extLst>
              <a:ext uri="{FF2B5EF4-FFF2-40B4-BE49-F238E27FC236}">
                <a16:creationId xmlns:a16="http://schemas.microsoft.com/office/drawing/2014/main" id="{9F0BC629-2593-46DB-953D-E828F40F4C5C}"/>
              </a:ext>
            </a:extLst>
          </p:cNvPr>
          <p:cNvSpPr txBox="1"/>
          <p:nvPr/>
        </p:nvSpPr>
        <p:spPr>
          <a:xfrm>
            <a:off x="613867" y="4912440"/>
            <a:ext cx="1714500" cy="738664"/>
          </a:xfrm>
          <a:prstGeom prst="rect">
            <a:avLst/>
          </a:prstGeom>
          <a:solidFill>
            <a:srgbClr val="92D050"/>
          </a:solidFill>
          <a:ln w="73025">
            <a:solidFill>
              <a:schemeClr val="tx2"/>
            </a:solidFill>
          </a:ln>
        </p:spPr>
        <p:txBody>
          <a:bodyPr wrap="square" lIns="0" tIns="0" rIns="0" bIns="0" rtlCol="0">
            <a:spAutoFit/>
          </a:bodyPr>
          <a:lstStyle/>
          <a:p>
            <a:pPr algn="ctr"/>
            <a:r>
              <a:rPr lang="en-AU" sz="2400" b="1" dirty="0">
                <a:latin typeface="Gill Sans Infant Std"/>
                <a:cs typeface="Gill Sans Infant Std"/>
              </a:rPr>
              <a:t>NOT Confident</a:t>
            </a:r>
          </a:p>
        </p:txBody>
      </p:sp>
      <p:sp>
        <p:nvSpPr>
          <p:cNvPr id="12" name="Arrow: Up 11">
            <a:extLst>
              <a:ext uri="{FF2B5EF4-FFF2-40B4-BE49-F238E27FC236}">
                <a16:creationId xmlns:a16="http://schemas.microsoft.com/office/drawing/2014/main" id="{F11CD5BB-818E-4A72-B497-7E3DE940BBDD}"/>
              </a:ext>
            </a:extLst>
          </p:cNvPr>
          <p:cNvSpPr/>
          <p:nvPr/>
        </p:nvSpPr>
        <p:spPr>
          <a:xfrm rot="14554951">
            <a:off x="7067111" y="1872339"/>
            <a:ext cx="1394767" cy="2384612"/>
          </a:xfrm>
          <a:prstGeom prst="upArrow">
            <a:avLst/>
          </a:prstGeom>
          <a:solidFill>
            <a:schemeClr val="accent4">
              <a:lumMod val="60000"/>
              <a:lumOff val="4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15" name="TextBox 14">
            <a:extLst>
              <a:ext uri="{FF2B5EF4-FFF2-40B4-BE49-F238E27FC236}">
                <a16:creationId xmlns:a16="http://schemas.microsoft.com/office/drawing/2014/main" id="{6D4882CA-770D-4F19-94F6-63FB062F0BDC}"/>
              </a:ext>
            </a:extLst>
          </p:cNvPr>
          <p:cNvSpPr txBox="1"/>
          <p:nvPr/>
        </p:nvSpPr>
        <p:spPr>
          <a:xfrm>
            <a:off x="6949007" y="4850118"/>
            <a:ext cx="1630973" cy="738664"/>
          </a:xfrm>
          <a:prstGeom prst="rect">
            <a:avLst/>
          </a:prstGeom>
          <a:solidFill>
            <a:schemeClr val="accent4">
              <a:lumMod val="40000"/>
              <a:lumOff val="60000"/>
            </a:schemeClr>
          </a:solidFill>
          <a:ln w="63500">
            <a:solidFill>
              <a:schemeClr val="tx2"/>
            </a:solidFill>
          </a:ln>
        </p:spPr>
        <p:txBody>
          <a:bodyPr wrap="square" lIns="0" tIns="0" rIns="0" bIns="0" rtlCol="0">
            <a:spAutoFit/>
          </a:bodyPr>
          <a:lstStyle/>
          <a:p>
            <a:pPr algn="ctr"/>
            <a:r>
              <a:rPr lang="en-AU" sz="2400" b="1" dirty="0">
                <a:latin typeface="Gill Sans Infant Std"/>
                <a:cs typeface="Gill Sans Infant Std"/>
              </a:rPr>
              <a:t>VERY Confident</a:t>
            </a:r>
          </a:p>
        </p:txBody>
      </p:sp>
    </p:spTree>
    <p:extLst>
      <p:ext uri="{BB962C8B-B14F-4D97-AF65-F5344CB8AC3E}">
        <p14:creationId xmlns:p14="http://schemas.microsoft.com/office/powerpoint/2010/main" val="23154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12"/>
                                        </p:tgtEl>
                                        <p:attrNameLst>
                                          <p:attrName>style.color</p:attrName>
                                        </p:attrNameLst>
                                      </p:cBhvr>
                                      <p:to>
                                        <a:schemeClr val="bg1"/>
                                      </p:to>
                                    </p:animClr>
                                    <p:animClr clrSpc="rgb" dir="cw">
                                      <p:cBhvr>
                                        <p:cTn id="14" dur="250" autoRev="1" fill="remove"/>
                                        <p:tgtEl>
                                          <p:spTgt spid="12"/>
                                        </p:tgtEl>
                                        <p:attrNameLst>
                                          <p:attrName>fillcolor</p:attrName>
                                        </p:attrNameLst>
                                      </p:cBhvr>
                                      <p:to>
                                        <a:schemeClr val="bg1"/>
                                      </p:to>
                                    </p:animClr>
                                    <p:set>
                                      <p:cBhvr>
                                        <p:cTn id="15" dur="250" autoRev="1" fill="remove"/>
                                        <p:tgtEl>
                                          <p:spTgt spid="12"/>
                                        </p:tgtEl>
                                        <p:attrNameLst>
                                          <p:attrName>fill.type</p:attrName>
                                        </p:attrNameLst>
                                      </p:cBhvr>
                                      <p:to>
                                        <p:strVal val="solid"/>
                                      </p:to>
                                    </p:set>
                                    <p:set>
                                      <p:cBhvr>
                                        <p:cTn id="16"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3" name="Platshållare för innehåll 2"/>
          <p:cNvSpPr>
            <a:spLocks noGrp="1"/>
          </p:cNvSpPr>
          <p:nvPr>
            <p:ph idx="1"/>
          </p:nvPr>
        </p:nvSpPr>
        <p:spPr/>
        <p:txBody>
          <a:bodyPr/>
          <a:lstStyle/>
          <a:p>
            <a:r>
              <a:rPr lang="en-US" dirty="0">
                <a:solidFill>
                  <a:schemeClr val="tx1"/>
                </a:solidFill>
              </a:rPr>
              <a:t>What worked well?</a:t>
            </a:r>
          </a:p>
          <a:p>
            <a:endParaRPr lang="en-US" dirty="0">
              <a:solidFill>
                <a:schemeClr val="tx1"/>
              </a:solidFill>
            </a:endParaRPr>
          </a:p>
          <a:p>
            <a:r>
              <a:rPr lang="en-US" dirty="0">
                <a:solidFill>
                  <a:schemeClr val="tx1"/>
                </a:solidFill>
              </a:rPr>
              <a:t>What didn’t work well? What sections you didn’t enjoy?</a:t>
            </a:r>
          </a:p>
          <a:p>
            <a:endParaRPr lang="en-US" dirty="0">
              <a:solidFill>
                <a:schemeClr val="tx1"/>
              </a:solidFill>
            </a:endParaRPr>
          </a:p>
          <a:p>
            <a:r>
              <a:rPr lang="en-US" dirty="0">
                <a:solidFill>
                  <a:schemeClr val="tx1"/>
                </a:solidFill>
              </a:rPr>
              <a:t>Any other knowledge you would like to know but we didn’t cover?</a:t>
            </a:r>
          </a:p>
          <a:p>
            <a:endParaRPr lang="en-US" dirty="0">
              <a:solidFill>
                <a:schemeClr val="tx1"/>
              </a:solidFill>
            </a:endParaRPr>
          </a:p>
          <a:p>
            <a:r>
              <a:rPr lang="en-US" dirty="0">
                <a:solidFill>
                  <a:schemeClr val="tx1"/>
                </a:solidFill>
              </a:rPr>
              <a:t>What improvement the </a:t>
            </a:r>
            <a:r>
              <a:rPr lang="en-US">
                <a:solidFill>
                  <a:schemeClr val="tx1"/>
                </a:solidFill>
              </a:rPr>
              <a:t>facilitators’ team </a:t>
            </a:r>
            <a:r>
              <a:rPr lang="en-US" dirty="0">
                <a:solidFill>
                  <a:schemeClr val="tx1"/>
                </a:solidFill>
              </a:rPr>
              <a:t>can make ?</a:t>
            </a:r>
          </a:p>
        </p:txBody>
      </p:sp>
      <p:sp>
        <p:nvSpPr>
          <p:cNvPr id="4" name="Platshållare för text 3"/>
          <p:cNvSpPr>
            <a:spLocks noGrp="1"/>
          </p:cNvSpPr>
          <p:nvPr>
            <p:ph type="body" sz="quarter" idx="13"/>
          </p:nvPr>
        </p:nvSpPr>
        <p:spPr/>
        <p:txBody>
          <a:bodyPr/>
          <a:lstStyle/>
          <a:p>
            <a:r>
              <a:rPr lang="en-US" dirty="0"/>
              <a:t>Reflections</a:t>
            </a:r>
          </a:p>
        </p:txBody>
      </p:sp>
    </p:spTree>
    <p:extLst>
      <p:ext uri="{BB962C8B-B14F-4D97-AF65-F5344CB8AC3E}">
        <p14:creationId xmlns:p14="http://schemas.microsoft.com/office/powerpoint/2010/main" val="400298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r>
              <a:rPr lang="en-US" dirty="0"/>
              <a:t>The Facilitator team </a:t>
            </a:r>
          </a:p>
        </p:txBody>
      </p:sp>
      <p:sp>
        <p:nvSpPr>
          <p:cNvPr id="11" name="文本框 10">
            <a:extLst>
              <a:ext uri="{FF2B5EF4-FFF2-40B4-BE49-F238E27FC236}">
                <a16:creationId xmlns:a16="http://schemas.microsoft.com/office/drawing/2014/main" id="{865A7A92-EF36-3E4E-96CF-4DB11CDCE29F}"/>
              </a:ext>
            </a:extLst>
          </p:cNvPr>
          <p:cNvSpPr txBox="1"/>
          <p:nvPr/>
        </p:nvSpPr>
        <p:spPr>
          <a:xfrm>
            <a:off x="3919755" y="1808369"/>
            <a:ext cx="4781006" cy="2215991"/>
          </a:xfrm>
          <a:prstGeom prst="rect">
            <a:avLst/>
          </a:prstGeom>
          <a:noFill/>
        </p:spPr>
        <p:txBody>
          <a:bodyPr wrap="square" lIns="0" tIns="0" rIns="0" bIns="0" rtlCol="0">
            <a:spAutoFit/>
          </a:bodyPr>
          <a:lstStyle/>
          <a:p>
            <a:r>
              <a:rPr lang="en-GB" altLang="zh-CN" b="1" dirty="0"/>
              <a:t>Maggie SUN </a:t>
            </a:r>
            <a:r>
              <a:rPr lang="en-GB" altLang="zh-CN" u="sng" dirty="0">
                <a:hlinkClick r:id="rId2"/>
              </a:rPr>
              <a:t>he.sun1@savethechildren.org</a:t>
            </a:r>
            <a:endParaRPr lang="zh-CN" altLang="zh-CN" dirty="0"/>
          </a:p>
          <a:p>
            <a:endParaRPr lang="en-GB" altLang="zh-CN" b="1" dirty="0"/>
          </a:p>
          <a:p>
            <a:r>
              <a:rPr lang="en-GB" altLang="zh-CN" b="1" dirty="0"/>
              <a:t>Disability Inclusion Senior Advisor Malawi; </a:t>
            </a:r>
          </a:p>
          <a:p>
            <a:r>
              <a:rPr lang="en-GB" altLang="zh-CN" b="1" dirty="0"/>
              <a:t>Disability Inclusion Accelerator Program Global Lead</a:t>
            </a:r>
          </a:p>
          <a:p>
            <a:r>
              <a:rPr lang="en-GB" altLang="zh-CN" b="1" dirty="0"/>
              <a:t>Member of Save the Children Disability Inclusion TWG</a:t>
            </a:r>
          </a:p>
          <a:p>
            <a:endParaRPr lang="en-US" altLang="zh-CN" i="1" dirty="0"/>
          </a:p>
        </p:txBody>
      </p:sp>
      <p:pic>
        <p:nvPicPr>
          <p:cNvPr id="7" name="图片占位符 6">
            <a:extLst>
              <a:ext uri="{FF2B5EF4-FFF2-40B4-BE49-F238E27FC236}">
                <a16:creationId xmlns:a16="http://schemas.microsoft.com/office/drawing/2014/main" id="{A3B47F83-05BE-3046-9F7D-E13EF631A54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24551" b="24551"/>
          <a:stretch>
            <a:fillRect/>
          </a:stretch>
        </p:blipFill>
        <p:spPr>
          <a:xfrm>
            <a:off x="267602" y="1808369"/>
            <a:ext cx="3439014" cy="1750422"/>
          </a:xfrm>
        </p:spPr>
      </p:pic>
      <p:sp>
        <p:nvSpPr>
          <p:cNvPr id="4" name="文本框 3">
            <a:extLst>
              <a:ext uri="{FF2B5EF4-FFF2-40B4-BE49-F238E27FC236}">
                <a16:creationId xmlns:a16="http://schemas.microsoft.com/office/drawing/2014/main" id="{09B2214A-0A39-784B-9900-EB952F061352}"/>
              </a:ext>
            </a:extLst>
          </p:cNvPr>
          <p:cNvSpPr txBox="1"/>
          <p:nvPr/>
        </p:nvSpPr>
        <p:spPr>
          <a:xfrm>
            <a:off x="625148" y="4458114"/>
            <a:ext cx="7428606" cy="1615827"/>
          </a:xfrm>
          <a:prstGeom prst="rect">
            <a:avLst/>
          </a:prstGeom>
          <a:noFill/>
        </p:spPr>
        <p:txBody>
          <a:bodyPr wrap="square" lIns="0" tIns="0" rIns="0" bIns="0" rtlCol="0">
            <a:spAutoFit/>
          </a:bodyPr>
          <a:lstStyle/>
          <a:p>
            <a:r>
              <a:rPr lang="en-US" altLang="zh-CN" dirty="0">
                <a:latin typeface="+mj-lt"/>
                <a:cs typeface="Latha" panose="020B0604020202020204" pitchFamily="34" charset="0"/>
              </a:rPr>
              <a:t>Started to work in the disability field since 2009, joined Save the Children in 2018 and worked as China Inclusive Education Advisor and Mekong Inclusive Education Advisor till end of 2020.  Later worked as Inclusive Humanitarian Specialist and Chair of the Age and Disability Working Group in Cox’s Bazar for the Rohingya response in 2021. </a:t>
            </a:r>
            <a:endParaRPr lang="zh-CN" altLang="zh-CN" dirty="0">
              <a:latin typeface="+mj-lt"/>
              <a:cs typeface="Latha" panose="020B0604020202020204" pitchFamily="34" charset="0"/>
            </a:endParaRPr>
          </a:p>
          <a:p>
            <a:endParaRPr kumimoji="1" lang="zh-CN" altLang="en-US" sz="1500" dirty="0">
              <a:latin typeface="Gill Sans Infant Std"/>
              <a:cs typeface="Gill Sans Infant Std"/>
            </a:endParaRPr>
          </a:p>
        </p:txBody>
      </p:sp>
    </p:spTree>
    <p:extLst>
      <p:ext uri="{BB962C8B-B14F-4D97-AF65-F5344CB8AC3E}">
        <p14:creationId xmlns:p14="http://schemas.microsoft.com/office/powerpoint/2010/main" val="1901357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22C336A-B3D2-1F4B-9F3C-DE1047445D94}"/>
              </a:ext>
            </a:extLst>
          </p:cNvPr>
          <p:cNvSpPr>
            <a:spLocks noGrp="1"/>
          </p:cNvSpPr>
          <p:nvPr>
            <p:ph idx="1"/>
          </p:nvPr>
        </p:nvSpPr>
        <p:spPr/>
        <p:txBody>
          <a:bodyPr/>
          <a:lstStyle/>
          <a:p>
            <a:pPr marL="342900" indent="-342900">
              <a:buFont typeface="Arial" panose="020B0604020202020204" pitchFamily="34" charset="0"/>
              <a:buChar char="•"/>
            </a:pPr>
            <a:r>
              <a:rPr lang="en-GB" altLang="zh-CN" sz="2000" dirty="0">
                <a:solidFill>
                  <a:schemeClr val="tx1"/>
                </a:solidFill>
                <a:latin typeface="Oswald"/>
              </a:rPr>
              <a:t>24% less likely to receive early stimulation and responsive care</a:t>
            </a:r>
            <a:endParaRPr lang="en-US" altLang="zh-CN" sz="2000" dirty="0">
              <a:solidFill>
                <a:schemeClr val="tx1"/>
              </a:solidFill>
              <a:latin typeface="Oswald"/>
            </a:endParaRPr>
          </a:p>
          <a:p>
            <a:pPr marL="342900" indent="-342900">
              <a:buFont typeface="Arial" panose="020B0604020202020204" pitchFamily="34" charset="0"/>
              <a:buChar char="•"/>
            </a:pPr>
            <a:r>
              <a:rPr lang="en-GB" altLang="zh-CN" sz="2000" dirty="0">
                <a:solidFill>
                  <a:schemeClr val="tx1"/>
                </a:solidFill>
                <a:latin typeface="Oswald"/>
                <a:cs typeface="Arial"/>
              </a:rPr>
              <a:t>47</a:t>
            </a:r>
            <a:r>
              <a:rPr lang="en-GB" altLang="zh-CN" sz="2000" dirty="0">
                <a:solidFill>
                  <a:schemeClr val="tx1"/>
                </a:solidFill>
                <a:latin typeface="Oswald"/>
              </a:rPr>
              <a:t>% more likely to be out of primary school</a:t>
            </a:r>
            <a:r>
              <a:rPr lang="en-US" altLang="zh-CN" sz="2000" dirty="0">
                <a:solidFill>
                  <a:schemeClr val="tx1"/>
                </a:solidFill>
                <a:latin typeface="Oswald"/>
              </a:rPr>
              <a:t>​</a:t>
            </a:r>
          </a:p>
          <a:p>
            <a:pPr marL="342900" indent="-342900">
              <a:buFont typeface="Arial" panose="020B0604020202020204" pitchFamily="34" charset="0"/>
              <a:buChar char="•"/>
            </a:pPr>
            <a:r>
              <a:rPr lang="en-GB" altLang="zh-CN" sz="2000" dirty="0">
                <a:solidFill>
                  <a:schemeClr val="tx1"/>
                </a:solidFill>
                <a:latin typeface="Oswald"/>
              </a:rPr>
              <a:t>34% more likely to be stunted</a:t>
            </a:r>
            <a:endParaRPr lang="en-US" altLang="zh-CN" sz="2000" dirty="0">
              <a:solidFill>
                <a:schemeClr val="tx1"/>
              </a:solidFill>
            </a:endParaRPr>
          </a:p>
          <a:p>
            <a:pPr marL="342900" indent="-342900">
              <a:buFont typeface="Arial" panose="020B0604020202020204" pitchFamily="34" charset="0"/>
              <a:buChar char="•"/>
            </a:pPr>
            <a:r>
              <a:rPr lang="en-GB" altLang="zh-CN" sz="2000" dirty="0">
                <a:solidFill>
                  <a:schemeClr val="tx1"/>
                </a:solidFill>
                <a:latin typeface="Oswald"/>
                <a:ea typeface="+mn-lt"/>
                <a:cs typeface="+mn-lt"/>
              </a:rPr>
              <a:t>25</a:t>
            </a:r>
            <a:r>
              <a:rPr lang="en-GB" altLang="zh-CN" sz="2000" dirty="0">
                <a:solidFill>
                  <a:schemeClr val="tx1"/>
                </a:solidFill>
                <a:latin typeface="Oswald"/>
              </a:rPr>
              <a:t>% more likely to be wasted</a:t>
            </a:r>
            <a:endParaRPr lang="en-US" altLang="zh-CN" sz="2000" dirty="0">
              <a:solidFill>
                <a:schemeClr val="tx1"/>
              </a:solidFill>
              <a:latin typeface="Oswald"/>
            </a:endParaRPr>
          </a:p>
          <a:p>
            <a:pPr marL="342900" indent="-342900">
              <a:buFont typeface="Arial" panose="020B0604020202020204" pitchFamily="34" charset="0"/>
              <a:buChar char="•"/>
            </a:pPr>
            <a:r>
              <a:rPr lang="en-GB" altLang="zh-CN" sz="2000" dirty="0">
                <a:solidFill>
                  <a:schemeClr val="tx1"/>
                </a:solidFill>
                <a:latin typeface="Oswald"/>
              </a:rPr>
              <a:t>41% more likely to feel discriminated against</a:t>
            </a:r>
            <a:r>
              <a:rPr lang="en-US" altLang="zh-CN" sz="2000" dirty="0">
                <a:solidFill>
                  <a:schemeClr val="tx1"/>
                </a:solidFill>
                <a:latin typeface="Oswald"/>
              </a:rPr>
              <a:t>​</a:t>
            </a:r>
          </a:p>
          <a:p>
            <a:pPr marL="342900" indent="-342900">
              <a:buFont typeface="Arial" panose="020B0604020202020204" pitchFamily="34" charset="0"/>
              <a:buChar char="•"/>
            </a:pPr>
            <a:r>
              <a:rPr lang="en-GB" altLang="zh-CN" sz="2000" dirty="0">
                <a:solidFill>
                  <a:schemeClr val="tx1"/>
                </a:solidFill>
                <a:latin typeface="Oswald"/>
              </a:rPr>
              <a:t>49% more likely to have never attended school</a:t>
            </a:r>
            <a:r>
              <a:rPr lang="en-US" altLang="zh-CN" sz="2000" dirty="0">
                <a:solidFill>
                  <a:schemeClr val="tx1"/>
                </a:solidFill>
                <a:latin typeface="Oswald"/>
              </a:rPr>
              <a:t>​</a:t>
            </a:r>
          </a:p>
          <a:p>
            <a:pPr marL="342900" indent="-342900">
              <a:buFont typeface="Arial" panose="020B0604020202020204" pitchFamily="34" charset="0"/>
              <a:buChar char="•"/>
            </a:pPr>
            <a:r>
              <a:rPr lang="en-GB" altLang="zh-CN" sz="2000" dirty="0">
                <a:solidFill>
                  <a:schemeClr val="tx1"/>
                </a:solidFill>
                <a:latin typeface="Oswald"/>
              </a:rPr>
              <a:t>42% less likely to have foundational reading and numeracy skills</a:t>
            </a:r>
            <a:endParaRPr lang="en-US" altLang="zh-CN" sz="2000" dirty="0">
              <a:solidFill>
                <a:schemeClr val="tx1"/>
              </a:solidFill>
            </a:endParaRPr>
          </a:p>
          <a:p>
            <a:pPr marL="342900" indent="-342900">
              <a:buFont typeface="Arial" panose="020B0604020202020204" pitchFamily="34" charset="0"/>
              <a:buChar char="•"/>
            </a:pPr>
            <a:r>
              <a:rPr lang="en-GB" altLang="zh-CN" sz="2000" dirty="0">
                <a:solidFill>
                  <a:schemeClr val="tx1"/>
                </a:solidFill>
                <a:latin typeface="Oswald"/>
              </a:rPr>
              <a:t>32% more likely to experience severe corporal punishment</a:t>
            </a:r>
            <a:endParaRPr lang="en-US" altLang="zh-CN" sz="2000" dirty="0">
              <a:solidFill>
                <a:schemeClr val="tx1"/>
              </a:solidFill>
              <a:latin typeface="Oswald"/>
            </a:endParaRPr>
          </a:p>
          <a:p>
            <a:endParaRPr kumimoji="1" lang="zh-CN" altLang="en-US" dirty="0"/>
          </a:p>
        </p:txBody>
      </p:sp>
      <p:sp>
        <p:nvSpPr>
          <p:cNvPr id="4" name="文本占位符 3">
            <a:extLst>
              <a:ext uri="{FF2B5EF4-FFF2-40B4-BE49-F238E27FC236}">
                <a16:creationId xmlns:a16="http://schemas.microsoft.com/office/drawing/2014/main" id="{DA63DD2A-4315-8B4F-8112-E5E9231F3EDF}"/>
              </a:ext>
            </a:extLst>
          </p:cNvPr>
          <p:cNvSpPr>
            <a:spLocks noGrp="1"/>
          </p:cNvSpPr>
          <p:nvPr>
            <p:ph type="body" sz="quarter" idx="13"/>
          </p:nvPr>
        </p:nvSpPr>
        <p:spPr>
          <a:xfrm>
            <a:off x="431147" y="330462"/>
            <a:ext cx="8282151" cy="363537"/>
          </a:xfrm>
        </p:spPr>
        <p:txBody>
          <a:bodyPr/>
          <a:lstStyle/>
          <a:p>
            <a:r>
              <a:rPr kumimoji="1" lang="en-US" altLang="zh-CN" dirty="0"/>
              <a:t>Children with disabilities compare to Children without disabilities (UNICEF global data, 2021) </a:t>
            </a:r>
            <a:endParaRPr kumimoji="1" lang="zh-CN" altLang="en-US" dirty="0"/>
          </a:p>
        </p:txBody>
      </p:sp>
    </p:spTree>
    <p:extLst>
      <p:ext uri="{BB962C8B-B14F-4D97-AF65-F5344CB8AC3E}">
        <p14:creationId xmlns:p14="http://schemas.microsoft.com/office/powerpoint/2010/main" val="3515421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C3FEF98-A8E7-DE49-8C0B-595677FA1FAD}"/>
              </a:ext>
            </a:extLst>
          </p:cNvPr>
          <p:cNvSpPr>
            <a:spLocks noGrp="1"/>
          </p:cNvSpPr>
          <p:nvPr>
            <p:ph idx="1"/>
          </p:nvPr>
        </p:nvSpPr>
        <p:spPr/>
        <p:txBody>
          <a:bodyPr/>
          <a:lstStyle/>
          <a:p>
            <a:pPr marL="285750" indent="-285750">
              <a:buFont typeface="Arial" panose="020B0604020202020204" pitchFamily="34" charset="0"/>
              <a:buChar char="•"/>
            </a:pPr>
            <a:r>
              <a:rPr lang="en-US" altLang="zh-CN" sz="2000" dirty="0">
                <a:solidFill>
                  <a:schemeClr val="tx1"/>
                </a:solidFill>
              </a:rPr>
              <a:t>Vision </a:t>
            </a:r>
            <a:r>
              <a:rPr lang="en-US" altLang="zh-CN" sz="2000" b="0" dirty="0">
                <a:solidFill>
                  <a:schemeClr val="tx1"/>
                </a:solidFill>
              </a:rPr>
              <a:t>- reading written messages (leaflets, posters etc.), reaching hospitals/health centers alone.</a:t>
            </a:r>
          </a:p>
          <a:p>
            <a:pPr marL="285750" indent="-285750">
              <a:buFont typeface="Arial" panose="020B0604020202020204" pitchFamily="34" charset="0"/>
              <a:buChar char="•"/>
            </a:pPr>
            <a:endParaRPr lang="en-US" altLang="zh-CN" sz="2000" b="0" dirty="0">
              <a:solidFill>
                <a:schemeClr val="tx1"/>
              </a:solidFill>
            </a:endParaRPr>
          </a:p>
          <a:p>
            <a:pPr marL="285750" indent="-285750">
              <a:buFont typeface="Arial" panose="020B0604020202020204" pitchFamily="34" charset="0"/>
              <a:buChar char="•"/>
            </a:pPr>
            <a:r>
              <a:rPr lang="en-US" altLang="zh-CN" sz="2000" dirty="0">
                <a:solidFill>
                  <a:schemeClr val="tx1"/>
                </a:solidFill>
              </a:rPr>
              <a:t>Hearing </a:t>
            </a:r>
            <a:r>
              <a:rPr lang="en-US" altLang="zh-CN" sz="2000" b="0" dirty="0">
                <a:solidFill>
                  <a:schemeClr val="tx1"/>
                </a:solidFill>
              </a:rPr>
              <a:t>- listening to audio messages (radio, tv), difficulties to communicate with doctors or health staff.</a:t>
            </a:r>
          </a:p>
          <a:p>
            <a:pPr marL="285750" indent="-285750">
              <a:buFont typeface="Arial" panose="020B0604020202020204" pitchFamily="34" charset="0"/>
              <a:buChar char="•"/>
            </a:pPr>
            <a:endParaRPr lang="en-US" altLang="zh-CN" sz="2000" b="0" dirty="0">
              <a:solidFill>
                <a:schemeClr val="tx1"/>
              </a:solidFill>
            </a:endParaRPr>
          </a:p>
          <a:p>
            <a:pPr marL="285750" indent="-285750">
              <a:buFont typeface="Arial" panose="020B0604020202020204" pitchFamily="34" charset="0"/>
              <a:buChar char="•"/>
            </a:pPr>
            <a:r>
              <a:rPr lang="en-US" altLang="zh-CN" sz="2000" dirty="0">
                <a:solidFill>
                  <a:schemeClr val="tx1"/>
                </a:solidFill>
              </a:rPr>
              <a:t>Speech </a:t>
            </a:r>
            <a:r>
              <a:rPr lang="en-US" altLang="zh-CN" sz="2000" b="0" dirty="0">
                <a:solidFill>
                  <a:schemeClr val="tx1"/>
                </a:solidFill>
              </a:rPr>
              <a:t>- difficulties to communicate with doctors or health staff.</a:t>
            </a:r>
          </a:p>
          <a:p>
            <a:pPr marL="285750" indent="-285750">
              <a:buFont typeface="Arial" panose="020B0604020202020204" pitchFamily="34" charset="0"/>
              <a:buChar char="•"/>
            </a:pPr>
            <a:endParaRPr lang="en-US" altLang="zh-CN" sz="2000" b="0" dirty="0">
              <a:solidFill>
                <a:schemeClr val="tx1"/>
              </a:solidFill>
            </a:endParaRPr>
          </a:p>
          <a:p>
            <a:pPr marL="285750" indent="-285750">
              <a:buFont typeface="Arial" panose="020B0604020202020204" pitchFamily="34" charset="0"/>
              <a:buChar char="•"/>
            </a:pPr>
            <a:r>
              <a:rPr lang="en-US" altLang="zh-CN" sz="2000" dirty="0">
                <a:solidFill>
                  <a:schemeClr val="tx1"/>
                </a:solidFill>
              </a:rPr>
              <a:t>Physical</a:t>
            </a:r>
            <a:r>
              <a:rPr lang="en-US" altLang="zh-CN" sz="2000" b="0" dirty="0">
                <a:solidFill>
                  <a:schemeClr val="tx1"/>
                </a:solidFill>
              </a:rPr>
              <a:t> – reaching health facilities and using them with freedom and independency due to lack of accessibility in the venue or in transports.</a:t>
            </a:r>
          </a:p>
          <a:p>
            <a:endParaRPr kumimoji="1" lang="zh-CN" altLang="en-US" dirty="0"/>
          </a:p>
        </p:txBody>
      </p:sp>
      <p:sp>
        <p:nvSpPr>
          <p:cNvPr id="4" name="文本占位符 3">
            <a:extLst>
              <a:ext uri="{FF2B5EF4-FFF2-40B4-BE49-F238E27FC236}">
                <a16:creationId xmlns:a16="http://schemas.microsoft.com/office/drawing/2014/main" id="{9502643A-2C54-9248-A8DE-C9F49C2F191C}"/>
              </a:ext>
            </a:extLst>
          </p:cNvPr>
          <p:cNvSpPr>
            <a:spLocks noGrp="1"/>
          </p:cNvSpPr>
          <p:nvPr>
            <p:ph type="body" sz="quarter" idx="13"/>
          </p:nvPr>
        </p:nvSpPr>
        <p:spPr>
          <a:xfrm>
            <a:off x="425286" y="496958"/>
            <a:ext cx="8282151" cy="572180"/>
          </a:xfrm>
        </p:spPr>
        <p:txBody>
          <a:bodyPr/>
          <a:lstStyle/>
          <a:p>
            <a:r>
              <a:rPr lang="en-US" altLang="zh-CN" dirty="0"/>
              <a:t>Impairments and examples of related functional difficulties</a:t>
            </a:r>
            <a:endParaRPr kumimoji="1" lang="zh-CN" altLang="en-US" dirty="0"/>
          </a:p>
        </p:txBody>
      </p:sp>
    </p:spTree>
    <p:extLst>
      <p:ext uri="{BB962C8B-B14F-4D97-AF65-F5344CB8AC3E}">
        <p14:creationId xmlns:p14="http://schemas.microsoft.com/office/powerpoint/2010/main" val="132236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741F5A-AC1A-5249-8DFA-987C22DBD429}"/>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FCA44BE8-65CC-034D-BCAA-B5F78B66B878}"/>
              </a:ext>
            </a:extLst>
          </p:cNvPr>
          <p:cNvSpPr>
            <a:spLocks noGrp="1"/>
          </p:cNvSpPr>
          <p:nvPr>
            <p:ph idx="1"/>
          </p:nvPr>
        </p:nvSpPr>
        <p:spPr/>
        <p:txBody>
          <a:bodyPr/>
          <a:lstStyle/>
          <a:p>
            <a:pPr marL="285750" indent="-285750">
              <a:buFont typeface="Arial" panose="020B0604020202020204" pitchFamily="34" charset="0"/>
              <a:buChar char="•"/>
            </a:pPr>
            <a:r>
              <a:rPr lang="en-US" altLang="zh-CN" sz="2400" dirty="0">
                <a:solidFill>
                  <a:schemeClr val="tx1"/>
                </a:solidFill>
              </a:rPr>
              <a:t>Cognitive difficulties and Intellectual Disabilities </a:t>
            </a:r>
            <a:r>
              <a:rPr lang="en-US" altLang="zh-CN" sz="2400" b="0" dirty="0">
                <a:solidFill>
                  <a:schemeClr val="tx1"/>
                </a:solidFill>
              </a:rPr>
              <a:t>- understanding different health messages (leaflets, posters, radio, tv), difficulties to communicate with health staff. In some cases, they do not feel comfortable being with non-familiar people.</a:t>
            </a:r>
          </a:p>
          <a:p>
            <a:pPr marL="285750" indent="-285750">
              <a:buFont typeface="Arial" panose="020B0604020202020204" pitchFamily="34" charset="0"/>
              <a:buChar char="•"/>
            </a:pPr>
            <a:endParaRPr lang="en-US" altLang="zh-CN" sz="2400" b="0" dirty="0">
              <a:solidFill>
                <a:schemeClr val="tx1"/>
              </a:solidFill>
            </a:endParaRPr>
          </a:p>
          <a:p>
            <a:pPr marL="285750" indent="-285750">
              <a:buFont typeface="Arial" panose="020B0604020202020204" pitchFamily="34" charset="0"/>
              <a:buChar char="•"/>
            </a:pPr>
            <a:r>
              <a:rPr lang="en-US" altLang="zh-CN" sz="2400" dirty="0">
                <a:solidFill>
                  <a:schemeClr val="tx1"/>
                </a:solidFill>
              </a:rPr>
              <a:t>Autism spectrum </a:t>
            </a:r>
            <a:r>
              <a:rPr lang="en-US" altLang="zh-CN" sz="2400" b="0" dirty="0">
                <a:solidFill>
                  <a:schemeClr val="tx1"/>
                </a:solidFill>
              </a:rPr>
              <a:t>- understanding different messages, difficulties to communicate with health staff. Difficulties to adapt to new routines, sensory sensitivity and difficulties with generally accepted social rules. </a:t>
            </a:r>
          </a:p>
          <a:p>
            <a:endParaRPr kumimoji="1" lang="zh-CN" altLang="en-US" dirty="0"/>
          </a:p>
        </p:txBody>
      </p:sp>
      <p:sp>
        <p:nvSpPr>
          <p:cNvPr id="4" name="文本占位符 3">
            <a:extLst>
              <a:ext uri="{FF2B5EF4-FFF2-40B4-BE49-F238E27FC236}">
                <a16:creationId xmlns:a16="http://schemas.microsoft.com/office/drawing/2014/main" id="{92A990CE-94F6-3345-B5BD-0F104C023854}"/>
              </a:ext>
            </a:extLst>
          </p:cNvPr>
          <p:cNvSpPr>
            <a:spLocks noGrp="1"/>
          </p:cNvSpPr>
          <p:nvPr>
            <p:ph type="body" sz="quarter" idx="13"/>
          </p:nvPr>
        </p:nvSpPr>
        <p:spPr/>
        <p:txBody>
          <a:bodyPr/>
          <a:lstStyle/>
          <a:p>
            <a:endParaRPr kumimoji="1" lang="zh-CN" altLang="en-US"/>
          </a:p>
        </p:txBody>
      </p:sp>
    </p:spTree>
    <p:extLst>
      <p:ext uri="{BB962C8B-B14F-4D97-AF65-F5344CB8AC3E}">
        <p14:creationId xmlns:p14="http://schemas.microsoft.com/office/powerpoint/2010/main" val="2008006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BEC2F38C-9C22-624E-B576-2507273F9DF4}"/>
              </a:ext>
            </a:extLst>
          </p:cNvPr>
          <p:cNvSpPr>
            <a:spLocks noGrp="1"/>
          </p:cNvSpPr>
          <p:nvPr>
            <p:ph type="body" sz="quarter" idx="13"/>
          </p:nvPr>
        </p:nvSpPr>
        <p:spPr>
          <a:xfrm>
            <a:off x="425122" y="576769"/>
            <a:ext cx="8282151" cy="363537"/>
          </a:xfrm>
        </p:spPr>
        <p:txBody>
          <a:bodyPr/>
          <a:lstStyle/>
          <a:p>
            <a:r>
              <a:rPr kumimoji="1" lang="en-US" altLang="zh-CN" dirty="0"/>
              <a:t>Cause of Impairments: </a:t>
            </a:r>
            <a:endParaRPr kumimoji="1" lang="zh-CN" altLang="en-US" dirty="0"/>
          </a:p>
        </p:txBody>
      </p:sp>
      <p:pic>
        <p:nvPicPr>
          <p:cNvPr id="6" name="Picture 4">
            <a:extLst>
              <a:ext uri="{FF2B5EF4-FFF2-40B4-BE49-F238E27FC236}">
                <a16:creationId xmlns:a16="http://schemas.microsoft.com/office/drawing/2014/main" id="{FC2E2129-91A5-8346-84A4-1CB5F7B846C7}"/>
              </a:ext>
            </a:extLst>
          </p:cNvPr>
          <p:cNvPicPr/>
          <p:nvPr/>
        </p:nvPicPr>
        <p:blipFill rotWithShape="1">
          <a:blip r:embed="rId2" cstate="print">
            <a:extLst>
              <a:ext uri="{28A0092B-C50C-407E-A947-70E740481C1C}">
                <a14:useLocalDpi xmlns:a14="http://schemas.microsoft.com/office/drawing/2010/main" val="0"/>
              </a:ext>
            </a:extLst>
          </a:blip>
          <a:srcRect l="-1" r="-483" b="12246"/>
          <a:stretch/>
        </p:blipFill>
        <p:spPr bwMode="auto">
          <a:xfrm>
            <a:off x="962898" y="1209934"/>
            <a:ext cx="7206600" cy="4886064"/>
          </a:xfrm>
          <a:prstGeom prst="rect">
            <a:avLst/>
          </a:prstGeom>
          <a:ln w="9525">
            <a:noFill/>
            <a:miter lim="800000"/>
            <a:headEnd/>
            <a:tailEnd/>
          </a:ln>
        </p:spPr>
      </p:pic>
    </p:spTree>
    <p:extLst>
      <p:ext uri="{BB962C8B-B14F-4D97-AF65-F5344CB8AC3E}">
        <p14:creationId xmlns:p14="http://schemas.microsoft.com/office/powerpoint/2010/main" val="86952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55B08B2-8B66-B64A-A352-E2F314F4F78D}"/>
              </a:ext>
            </a:extLst>
          </p:cNvPr>
          <p:cNvSpPr>
            <a:spLocks noGrp="1"/>
          </p:cNvSpPr>
          <p:nvPr>
            <p:ph idx="1"/>
          </p:nvPr>
        </p:nvSpPr>
        <p:spPr/>
        <p:txBody>
          <a:bodyPr/>
          <a:lstStyle/>
          <a:p>
            <a:pPr marL="285750" indent="-285750">
              <a:buFont typeface="Wingdings" pitchFamily="2" charset="2"/>
              <a:buChar char="Ø"/>
            </a:pPr>
            <a:r>
              <a:rPr kumimoji="1" lang="en-US" altLang="zh-CN" sz="2400" b="0" dirty="0">
                <a:solidFill>
                  <a:schemeClr val="tx1"/>
                </a:solidFill>
              </a:rPr>
              <a:t>Genetic factors can cause impairments </a:t>
            </a:r>
          </a:p>
          <a:p>
            <a:pPr marL="285750" indent="-285750">
              <a:buFont typeface="Wingdings" pitchFamily="2" charset="2"/>
              <a:buChar char="Ø"/>
            </a:pPr>
            <a:r>
              <a:rPr kumimoji="1" lang="en-US" altLang="zh-CN" sz="2400" b="0" dirty="0">
                <a:solidFill>
                  <a:schemeClr val="tx1"/>
                </a:solidFill>
              </a:rPr>
              <a:t>Some impairments can be prevented</a:t>
            </a:r>
          </a:p>
          <a:p>
            <a:pPr marL="285750" indent="-285750">
              <a:buFont typeface="Wingdings" pitchFamily="2" charset="2"/>
              <a:buChar char="Ø"/>
            </a:pPr>
            <a:r>
              <a:rPr kumimoji="1" lang="en-US" altLang="zh-CN" sz="2400" b="0" dirty="0">
                <a:solidFill>
                  <a:schemeClr val="tx1"/>
                </a:solidFill>
              </a:rPr>
              <a:t>Impairments can be cured by surgeries  </a:t>
            </a:r>
          </a:p>
          <a:p>
            <a:pPr marL="285750" indent="-285750">
              <a:buFont typeface="Wingdings" pitchFamily="2" charset="2"/>
              <a:buChar char="Ø"/>
            </a:pPr>
            <a:r>
              <a:rPr kumimoji="1" lang="en-US" altLang="zh-CN" sz="2400" b="0" dirty="0">
                <a:solidFill>
                  <a:schemeClr val="tx1"/>
                </a:solidFill>
              </a:rPr>
              <a:t>If there are bad sprits around the house, it will cause impairments</a:t>
            </a:r>
            <a:endParaRPr kumimoji="1" lang="zh-CN" altLang="en-US" sz="2400" b="0" dirty="0">
              <a:solidFill>
                <a:schemeClr val="tx1"/>
              </a:solidFill>
            </a:endParaRPr>
          </a:p>
          <a:p>
            <a:endParaRPr kumimoji="1" lang="zh-CN" altLang="en-US" dirty="0"/>
          </a:p>
        </p:txBody>
      </p:sp>
      <p:sp>
        <p:nvSpPr>
          <p:cNvPr id="4" name="文本占位符 3">
            <a:extLst>
              <a:ext uri="{FF2B5EF4-FFF2-40B4-BE49-F238E27FC236}">
                <a16:creationId xmlns:a16="http://schemas.microsoft.com/office/drawing/2014/main" id="{384027EE-9933-0D45-BCBD-454FDD5E4151}"/>
              </a:ext>
            </a:extLst>
          </p:cNvPr>
          <p:cNvSpPr>
            <a:spLocks noGrp="1"/>
          </p:cNvSpPr>
          <p:nvPr>
            <p:ph type="body" sz="quarter" idx="13"/>
          </p:nvPr>
        </p:nvSpPr>
        <p:spPr>
          <a:xfrm>
            <a:off x="431147" y="553200"/>
            <a:ext cx="8282151" cy="363537"/>
          </a:xfrm>
        </p:spPr>
        <p:txBody>
          <a:bodyPr/>
          <a:lstStyle/>
          <a:p>
            <a:r>
              <a:rPr kumimoji="1" lang="en-US" altLang="zh-CN" dirty="0"/>
              <a:t>Ture or False? </a:t>
            </a:r>
            <a:endParaRPr kumimoji="1" lang="zh-CN" altLang="en-US" dirty="0"/>
          </a:p>
        </p:txBody>
      </p:sp>
    </p:spTree>
    <p:extLst>
      <p:ext uri="{BB962C8B-B14F-4D97-AF65-F5344CB8AC3E}">
        <p14:creationId xmlns:p14="http://schemas.microsoft.com/office/powerpoint/2010/main" val="4155787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16997" y="551297"/>
            <a:ext cx="8282640" cy="506900"/>
          </a:xfrm>
        </p:spPr>
        <p:txBody>
          <a:bodyPr>
            <a:normAutofit/>
          </a:bodyPr>
          <a:lstStyle/>
          <a:p>
            <a:pPr>
              <a:defRPr/>
            </a:pPr>
            <a:r>
              <a:rPr lang="en-GB" altLang="fi-FI" dirty="0"/>
              <a:t>Impairments+ Barriers = Disability (disabling situation)</a:t>
            </a:r>
          </a:p>
        </p:txBody>
      </p:sp>
      <p:sp>
        <p:nvSpPr>
          <p:cNvPr id="5" name="Date Placeholder 3"/>
          <p:cNvSpPr txBox="1">
            <a:spLocks/>
          </p:cNvSpPr>
          <p:nvPr/>
        </p:nvSpPr>
        <p:spPr>
          <a:xfrm>
            <a:off x="6139640" y="5813179"/>
            <a:ext cx="2808312" cy="476250"/>
          </a:xfrm>
          <a:prstGeom prst="rect">
            <a:avLst/>
          </a:prstGeom>
          <a:noFill/>
        </p:spPr>
        <p:txBody>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spcBef>
                <a:spcPct val="0"/>
              </a:spcBef>
              <a:buFontTx/>
              <a:buNone/>
            </a:pPr>
            <a:endParaRPr lang="en-US" altLang="fi-FI" sz="1400" dirty="0" err="1">
              <a:latin typeface="Arial" panose="020B0604020202020204" pitchFamily="34" charset="0"/>
              <a:cs typeface="Arial" panose="020B0604020202020204" pitchFamily="34" charset="0"/>
            </a:endParaRPr>
          </a:p>
        </p:txBody>
      </p:sp>
      <p:sp>
        <p:nvSpPr>
          <p:cNvPr id="9" name="Thought Bubble: Cloud 5">
            <a:extLst>
              <a:ext uri="{FF2B5EF4-FFF2-40B4-BE49-F238E27FC236}">
                <a16:creationId xmlns:a16="http://schemas.microsoft.com/office/drawing/2014/main" id="{E2FB0CFF-6E3E-4688-B195-D305F7C82DA0}"/>
              </a:ext>
            </a:extLst>
          </p:cNvPr>
          <p:cNvSpPr/>
          <p:nvPr/>
        </p:nvSpPr>
        <p:spPr>
          <a:xfrm>
            <a:off x="4081036" y="1826110"/>
            <a:ext cx="3717394" cy="3007147"/>
          </a:xfrm>
          <a:prstGeom prst="cloudCallout">
            <a:avLst>
              <a:gd name="adj1" fmla="val 79267"/>
              <a:gd name="adj2" fmla="val 27611"/>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IMPAIRMENTS = Relate to differences in</a:t>
            </a:r>
          </a:p>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SEEING</a:t>
            </a:r>
          </a:p>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HEARING,</a:t>
            </a:r>
          </a:p>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MOVING</a:t>
            </a:r>
          </a:p>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THINKING</a:t>
            </a:r>
          </a:p>
          <a:p>
            <a:pPr marL="257175" indent="-257175" algn="ctr" defTabSz="342900">
              <a:buFont typeface="Arial" panose="020B0604020202020204" pitchFamily="34" charset="0"/>
              <a:buChar char="•"/>
            </a:pPr>
            <a:r>
              <a:rPr lang="en-AU" sz="1400" dirty="0">
                <a:solidFill>
                  <a:srgbClr val="FFFFFF"/>
                </a:solidFill>
                <a:latin typeface="Gill Sans Infant Std"/>
                <a:cs typeface="Gill Sans Infant Std"/>
              </a:rPr>
              <a:t>BEHAVIOUR</a:t>
            </a:r>
          </a:p>
        </p:txBody>
      </p:sp>
      <p:sp>
        <p:nvSpPr>
          <p:cNvPr id="10" name="Thought Bubble: Cloud 6">
            <a:extLst>
              <a:ext uri="{FF2B5EF4-FFF2-40B4-BE49-F238E27FC236}">
                <a16:creationId xmlns:a16="http://schemas.microsoft.com/office/drawing/2014/main" id="{77B79DC4-F1C6-4527-8309-D6958BACED24}"/>
              </a:ext>
            </a:extLst>
          </p:cNvPr>
          <p:cNvSpPr/>
          <p:nvPr/>
        </p:nvSpPr>
        <p:spPr>
          <a:xfrm>
            <a:off x="516997" y="2455817"/>
            <a:ext cx="3731252" cy="2787775"/>
          </a:xfrm>
          <a:prstGeom prst="cloudCallout">
            <a:avLst>
              <a:gd name="adj1" fmla="val -55131"/>
              <a:gd name="adj2" fmla="val 44013"/>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en-AU" sz="1600" dirty="0">
                <a:solidFill>
                  <a:srgbClr val="FFFFFF"/>
                </a:solidFill>
                <a:latin typeface="Gill Sans Infant Std"/>
                <a:cs typeface="Gill Sans Infant Std"/>
              </a:rPr>
              <a:t>BARRIERS = relate to</a:t>
            </a:r>
          </a:p>
          <a:p>
            <a:pPr algn="ctr" defTabSz="342900"/>
            <a:r>
              <a:rPr lang="en-AU" sz="1600" dirty="0">
                <a:solidFill>
                  <a:srgbClr val="FFFFFF"/>
                </a:solidFill>
                <a:latin typeface="Gill Sans Infant Std"/>
                <a:cs typeface="Gill Sans Infant Std"/>
              </a:rPr>
              <a:t>Obstacles in the environment that STOP   a person achieving their rights</a:t>
            </a:r>
          </a:p>
        </p:txBody>
      </p:sp>
      <p:sp>
        <p:nvSpPr>
          <p:cNvPr id="11" name="Arrow: Left-Right 9">
            <a:extLst>
              <a:ext uri="{FF2B5EF4-FFF2-40B4-BE49-F238E27FC236}">
                <a16:creationId xmlns:a16="http://schemas.microsoft.com/office/drawing/2014/main" id="{22ABF5AD-7EDF-4BEF-9F51-4AAB52848013}"/>
              </a:ext>
            </a:extLst>
          </p:cNvPr>
          <p:cNvSpPr/>
          <p:nvPr/>
        </p:nvSpPr>
        <p:spPr>
          <a:xfrm>
            <a:off x="3237585" y="3884698"/>
            <a:ext cx="2021327" cy="655525"/>
          </a:xfrm>
          <a:prstGeom prst="lef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en-AU" sz="1350" dirty="0">
              <a:solidFill>
                <a:srgbClr val="FFFFFF"/>
              </a:solidFill>
              <a:latin typeface="Gill Sans Infant Std"/>
              <a:cs typeface="Gill Sans Infant Std"/>
            </a:endParaRPr>
          </a:p>
        </p:txBody>
      </p:sp>
    </p:spTree>
    <p:extLst>
      <p:ext uri="{BB962C8B-B14F-4D97-AF65-F5344CB8AC3E}">
        <p14:creationId xmlns:p14="http://schemas.microsoft.com/office/powerpoint/2010/main" val="27030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2978-4289-4A43-8265-7BB715CDDD4D}"/>
              </a:ext>
            </a:extLst>
          </p:cNvPr>
          <p:cNvSpPr>
            <a:spLocks noGrp="1"/>
          </p:cNvSpPr>
          <p:nvPr>
            <p:ph type="title"/>
          </p:nvPr>
        </p:nvSpPr>
        <p:spPr>
          <a:xfrm>
            <a:off x="411056" y="562690"/>
            <a:ext cx="8282640" cy="506900"/>
          </a:xfrm>
        </p:spPr>
        <p:txBody>
          <a:bodyPr/>
          <a:lstStyle/>
          <a:p>
            <a:r>
              <a:rPr lang="en-US" dirty="0"/>
              <a:t>Impairment meets exclusive environment</a:t>
            </a:r>
          </a:p>
        </p:txBody>
      </p:sp>
      <p:pic>
        <p:nvPicPr>
          <p:cNvPr id="8" name="Picture 7">
            <a:extLst>
              <a:ext uri="{FF2B5EF4-FFF2-40B4-BE49-F238E27FC236}">
                <a16:creationId xmlns:a16="http://schemas.microsoft.com/office/drawing/2014/main" id="{5A6367DF-4738-4CD9-A351-63EE3155537E}"/>
              </a:ext>
            </a:extLst>
          </p:cNvPr>
          <p:cNvPicPr>
            <a:picLocks noChangeAspect="1"/>
          </p:cNvPicPr>
          <p:nvPr/>
        </p:nvPicPr>
        <p:blipFill>
          <a:blip r:embed="rId3"/>
          <a:stretch>
            <a:fillRect/>
          </a:stretch>
        </p:blipFill>
        <p:spPr>
          <a:xfrm>
            <a:off x="152400" y="1398734"/>
            <a:ext cx="8763000" cy="5078266"/>
          </a:xfrm>
          <a:prstGeom prst="rect">
            <a:avLst/>
          </a:prstGeom>
        </p:spPr>
      </p:pic>
    </p:spTree>
    <p:extLst>
      <p:ext uri="{BB962C8B-B14F-4D97-AF65-F5344CB8AC3E}">
        <p14:creationId xmlns:p14="http://schemas.microsoft.com/office/powerpoint/2010/main" val="2858716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C886-F4EF-4499-8742-FD53577EFFDA}"/>
              </a:ext>
            </a:extLst>
          </p:cNvPr>
          <p:cNvSpPr>
            <a:spLocks noGrp="1"/>
          </p:cNvSpPr>
          <p:nvPr>
            <p:ph type="title"/>
          </p:nvPr>
        </p:nvSpPr>
        <p:spPr>
          <a:xfrm>
            <a:off x="424797" y="555636"/>
            <a:ext cx="8282640" cy="506900"/>
          </a:xfrm>
        </p:spPr>
        <p:txBody>
          <a:bodyPr/>
          <a:lstStyle/>
          <a:p>
            <a:r>
              <a:rPr lang="nb-NO" dirty="0"/>
              <a:t>Impairment meets inclusive environment</a:t>
            </a:r>
          </a:p>
        </p:txBody>
      </p:sp>
      <p:pic>
        <p:nvPicPr>
          <p:cNvPr id="7" name="Picture 6">
            <a:extLst>
              <a:ext uri="{FF2B5EF4-FFF2-40B4-BE49-F238E27FC236}">
                <a16:creationId xmlns:a16="http://schemas.microsoft.com/office/drawing/2014/main" id="{5FE54004-96E3-4E47-AC95-E307CEE9BAB1}"/>
              </a:ext>
            </a:extLst>
          </p:cNvPr>
          <p:cNvPicPr>
            <a:picLocks noChangeAspect="1"/>
          </p:cNvPicPr>
          <p:nvPr/>
        </p:nvPicPr>
        <p:blipFill>
          <a:blip r:embed="rId3"/>
          <a:stretch>
            <a:fillRect/>
          </a:stretch>
        </p:blipFill>
        <p:spPr>
          <a:xfrm>
            <a:off x="173037" y="1223498"/>
            <a:ext cx="8534400" cy="5041861"/>
          </a:xfrm>
          <a:prstGeom prst="rect">
            <a:avLst/>
          </a:prstGeom>
        </p:spPr>
      </p:pic>
    </p:spTree>
    <p:extLst>
      <p:ext uri="{BB962C8B-B14F-4D97-AF65-F5344CB8AC3E}">
        <p14:creationId xmlns:p14="http://schemas.microsoft.com/office/powerpoint/2010/main" val="241397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6103A6A-282D-F642-BCE7-8C4FE20D47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200" t="29887" r="14841" b="19786"/>
          <a:stretch>
            <a:fillRect/>
          </a:stretch>
        </p:blipFill>
        <p:spPr bwMode="auto">
          <a:xfrm>
            <a:off x="253564" y="1735016"/>
            <a:ext cx="8500766" cy="393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181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38278" y="1307306"/>
            <a:ext cx="8276127" cy="4706938"/>
          </a:xfrm>
        </p:spPr>
        <p:txBody>
          <a:bodyPr/>
          <a:lstStyle/>
          <a:p>
            <a:pPr marL="457200" indent="-457200">
              <a:lnSpc>
                <a:spcPct val="90000"/>
              </a:lnSpc>
              <a:buClr>
                <a:schemeClr val="accent5"/>
              </a:buClr>
              <a:buFont typeface="+mj-lt"/>
              <a:buAutoNum type="arabicPeriod"/>
            </a:pPr>
            <a:r>
              <a:rPr lang="en-US" altLang="fi-FI" sz="2400" b="0" dirty="0"/>
              <a:t>What are some common myths or beliefs about where disabilities comes from in your community/ country? </a:t>
            </a:r>
          </a:p>
        </p:txBody>
      </p:sp>
      <p:pic>
        <p:nvPicPr>
          <p:cNvPr id="6" name="Picture 9"/>
          <p:cNvPicPr>
            <a:picLocks noChangeAspect="1"/>
          </p:cNvPicPr>
          <p:nvPr/>
        </p:nvPicPr>
        <p:blipFill>
          <a:blip r:embed="rId3"/>
          <a:stretch>
            <a:fillRect/>
          </a:stretch>
        </p:blipFill>
        <p:spPr>
          <a:xfrm>
            <a:off x="862134" y="2609256"/>
            <a:ext cx="6930518" cy="3545199"/>
          </a:xfrm>
          <a:prstGeom prst="rect">
            <a:avLst/>
          </a:prstGeom>
        </p:spPr>
      </p:pic>
      <p:sp>
        <p:nvSpPr>
          <p:cNvPr id="7" name="Rubrik 1"/>
          <p:cNvSpPr txBox="1">
            <a:spLocks/>
          </p:cNvSpPr>
          <p:nvPr/>
        </p:nvSpPr>
        <p:spPr>
          <a:xfrm>
            <a:off x="497475" y="411594"/>
            <a:ext cx="6773857" cy="812253"/>
          </a:xfrm>
          <a:prstGeom prst="rect">
            <a:avLst/>
          </a:prstGeom>
        </p:spPr>
        <p:txBody>
          <a:bodyPr vert="horz" lIns="0" tIns="0" rIns="0" bIns="0" rtlCol="0" anchor="ctr">
            <a:normAutofit/>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r>
              <a:rPr lang="en-US" sz="2800" dirty="0"/>
              <a:t>C. Take a few minutes…</a:t>
            </a:r>
          </a:p>
        </p:txBody>
      </p:sp>
    </p:spTree>
    <p:extLst>
      <p:ext uri="{BB962C8B-B14F-4D97-AF65-F5344CB8AC3E}">
        <p14:creationId xmlns:p14="http://schemas.microsoft.com/office/powerpoint/2010/main" val="82760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2716"/>
            <a:ext cx="7886700" cy="855204"/>
          </a:xfrm>
        </p:spPr>
        <p:txBody>
          <a:bodyPr>
            <a:normAutofit/>
          </a:bodyPr>
          <a:lstStyle/>
          <a:p>
            <a:pPr algn="ctr"/>
            <a:r>
              <a:rPr lang="en-CA" sz="3200" dirty="0">
                <a:solidFill>
                  <a:schemeClr val="accent1"/>
                </a:solidFill>
                <a:latin typeface="Bookman Old Style" panose="02050604050505020204" pitchFamily="18" charset="0"/>
              </a:rPr>
              <a:t>Learning outcomes </a:t>
            </a:r>
          </a:p>
        </p:txBody>
      </p:sp>
      <p:sp>
        <p:nvSpPr>
          <p:cNvPr id="3" name="Content Placeholder 2"/>
          <p:cNvSpPr>
            <a:spLocks noGrp="1"/>
          </p:cNvSpPr>
          <p:nvPr>
            <p:ph sz="half" idx="1"/>
          </p:nvPr>
        </p:nvSpPr>
        <p:spPr/>
        <p:txBody>
          <a:bodyPr>
            <a:normAutofit/>
          </a:bodyPr>
          <a:lstStyle/>
          <a:p>
            <a:pPr marL="0" indent="0">
              <a:buNone/>
            </a:pPr>
            <a:r>
              <a:rPr lang="en-CA" dirty="0"/>
              <a:t> </a:t>
            </a:r>
          </a:p>
        </p:txBody>
      </p:sp>
      <p:pic>
        <p:nvPicPr>
          <p:cNvPr id="5" name="Picture 4"/>
          <p:cNvPicPr>
            <a:picLocks noChangeAspect="1"/>
          </p:cNvPicPr>
          <p:nvPr/>
        </p:nvPicPr>
        <p:blipFill>
          <a:blip r:embed="rId3"/>
          <a:stretch>
            <a:fillRect/>
          </a:stretch>
        </p:blipFill>
        <p:spPr>
          <a:xfrm>
            <a:off x="38487" y="1374870"/>
            <a:ext cx="4252160" cy="4378105"/>
          </a:xfrm>
          <a:prstGeom prst="rect">
            <a:avLst/>
          </a:prstGeom>
        </p:spPr>
      </p:pic>
      <p:sp>
        <p:nvSpPr>
          <p:cNvPr id="4" name="Content Placeholder 3"/>
          <p:cNvSpPr>
            <a:spLocks noGrp="1"/>
          </p:cNvSpPr>
          <p:nvPr>
            <p:ph sz="half" idx="2"/>
          </p:nvPr>
        </p:nvSpPr>
        <p:spPr>
          <a:xfrm>
            <a:off x="2286548" y="3111387"/>
            <a:ext cx="6509109" cy="3164734"/>
          </a:xfrm>
        </p:spPr>
        <p:txBody>
          <a:bodyPr>
            <a:normAutofit/>
          </a:bodyPr>
          <a:lstStyle/>
          <a:p>
            <a:pPr marL="0" indent="0" algn="ctr">
              <a:buNone/>
            </a:pPr>
            <a:endParaRPr lang="en-CA" sz="1400" dirty="0"/>
          </a:p>
          <a:p>
            <a:pPr lvl="0"/>
            <a:r>
              <a:rPr lang="en-CA" dirty="0"/>
              <a:t>After the training, participants should be able to;</a:t>
            </a:r>
          </a:p>
          <a:p>
            <a:pPr marL="285750" lvl="0" indent="-285750">
              <a:buFont typeface="Arial" panose="020B0604020202020204" pitchFamily="34" charset="0"/>
              <a:buChar char="•"/>
            </a:pPr>
            <a:r>
              <a:rPr lang="en-CA" dirty="0">
                <a:solidFill>
                  <a:schemeClr val="tx1"/>
                </a:solidFill>
              </a:rPr>
              <a:t>Understand concepts around disability, disability rights,  inclusion and barriers</a:t>
            </a:r>
          </a:p>
          <a:p>
            <a:pPr marL="285750" lvl="0" indent="-285750">
              <a:buFont typeface="Arial" panose="020B0604020202020204" pitchFamily="34" charset="0"/>
              <a:buChar char="•"/>
            </a:pPr>
            <a:r>
              <a:rPr lang="en-GB" dirty="0">
                <a:solidFill>
                  <a:schemeClr val="tx1"/>
                </a:solidFill>
              </a:rPr>
              <a:t>An awareness of </a:t>
            </a:r>
            <a:r>
              <a:rPr lang="en-AU" dirty="0">
                <a:solidFill>
                  <a:schemeClr val="tx1"/>
                </a:solidFill>
              </a:rPr>
              <a:t>discrimination faced by children with disabilities</a:t>
            </a:r>
          </a:p>
          <a:p>
            <a:pPr marL="285750" lvl="0" indent="-285750">
              <a:buFont typeface="Arial" panose="020B0604020202020204" pitchFamily="34" charset="0"/>
              <a:buChar char="•"/>
            </a:pPr>
            <a:r>
              <a:rPr lang="en-AU" dirty="0">
                <a:solidFill>
                  <a:schemeClr val="tx1"/>
                </a:solidFill>
              </a:rPr>
              <a:t>Established a connection with OPDs</a:t>
            </a:r>
          </a:p>
          <a:p>
            <a:pPr marL="285750" lvl="0" indent="-285750">
              <a:buFont typeface="Arial" panose="020B0604020202020204" pitchFamily="34" charset="0"/>
              <a:buChar char="•"/>
            </a:pPr>
            <a:r>
              <a:rPr lang="en-AU" dirty="0">
                <a:solidFill>
                  <a:schemeClr val="tx1"/>
                </a:solidFill>
              </a:rPr>
              <a:t>Gain knowledge and skills on disability inclusive programming</a:t>
            </a:r>
          </a:p>
          <a:p>
            <a:pPr marL="285750" indent="-285750">
              <a:buFont typeface="Arial" panose="020B0604020202020204" pitchFamily="34" charset="0"/>
              <a:buChar char="•"/>
            </a:pPr>
            <a:endParaRPr lang="en-GB" dirty="0">
              <a:solidFill>
                <a:schemeClr val="tx1"/>
              </a:solidFill>
            </a:endParaRPr>
          </a:p>
          <a:p>
            <a:endParaRPr lang="en-CA" sz="2000" dirty="0">
              <a:solidFill>
                <a:srgbClr val="C00000"/>
              </a:solidFill>
              <a:latin typeface="Calibri" panose="020F0502020204030204" pitchFamily="34" charset="0"/>
            </a:endParaRPr>
          </a:p>
          <a:p>
            <a:endParaRPr lang="en-CA" sz="2000" dirty="0">
              <a:solidFill>
                <a:srgbClr val="C00000"/>
              </a:solidFill>
              <a:latin typeface="Calibri" panose="020F0502020204030204" pitchFamily="34" charset="0"/>
            </a:endParaRPr>
          </a:p>
          <a:p>
            <a:pPr marL="0" indent="0">
              <a:buNone/>
            </a:pPr>
            <a:endParaRPr lang="en-CA" sz="1400" dirty="0"/>
          </a:p>
        </p:txBody>
      </p:sp>
      <p:sp>
        <p:nvSpPr>
          <p:cNvPr id="7" name="TextBox 6"/>
          <p:cNvSpPr txBox="1"/>
          <p:nvPr/>
        </p:nvSpPr>
        <p:spPr>
          <a:xfrm>
            <a:off x="2286548" y="1726467"/>
            <a:ext cx="1864538" cy="861774"/>
          </a:xfrm>
          <a:prstGeom prst="rect">
            <a:avLst/>
          </a:prstGeom>
          <a:noFill/>
        </p:spPr>
        <p:txBody>
          <a:bodyPr wrap="square" lIns="0" tIns="0" rIns="0" bIns="0" rtlCol="0">
            <a:spAutoFit/>
          </a:bodyPr>
          <a:lstStyle/>
          <a:p>
            <a:pPr algn="ctr"/>
            <a:r>
              <a:rPr lang="en-US" sz="2800" b="1" dirty="0">
                <a:solidFill>
                  <a:schemeClr val="bg1"/>
                </a:solidFill>
                <a:latin typeface="Gill Sans Infant Std"/>
                <a:cs typeface="Gill Sans Infant Std"/>
              </a:rPr>
              <a:t>Learning Outcomes </a:t>
            </a:r>
            <a:endParaRPr lang="en-GB" sz="2800" b="1" dirty="0">
              <a:solidFill>
                <a:schemeClr val="bg1"/>
              </a:solidFill>
              <a:latin typeface="Gill Sans Infant Std"/>
              <a:cs typeface="Gill Sans Infant Std"/>
            </a:endParaRPr>
          </a:p>
        </p:txBody>
      </p:sp>
    </p:spTree>
    <p:extLst>
      <p:ext uri="{BB962C8B-B14F-4D97-AF65-F5344CB8AC3E}">
        <p14:creationId xmlns:p14="http://schemas.microsoft.com/office/powerpoint/2010/main" val="1133312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1009496"/>
            <a:ext cx="8282640" cy="634223"/>
          </a:xfrm>
        </p:spPr>
        <p:txBody>
          <a:bodyPr>
            <a:normAutofit/>
          </a:bodyPr>
          <a:lstStyle/>
          <a:p>
            <a:r>
              <a:rPr lang="en-US" sz="2700" dirty="0"/>
              <a:t>Disability Models - Charity</a:t>
            </a:r>
          </a:p>
        </p:txBody>
      </p:sp>
      <p:pic>
        <p:nvPicPr>
          <p:cNvPr id="9" name="Content Placeholder 8" descr="Man">
            <a:extLst>
              <a:ext uri="{FF2B5EF4-FFF2-40B4-BE49-F238E27FC236}">
                <a16:creationId xmlns:a16="http://schemas.microsoft.com/office/drawing/2014/main" id="{70D73F1C-19F8-45F1-9813-81FA2C578A43}"/>
              </a:ext>
            </a:extLst>
          </p:cNvPr>
          <p:cNvPicPr>
            <a:picLocks noGrp="1" noChangeAspect="1"/>
          </p:cNvPicPr>
          <p:nvPr>
            <p:ph idx="1"/>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0595" y="2138471"/>
            <a:ext cx="1944862" cy="1944862"/>
          </a:xfrm>
        </p:spPr>
      </p:pic>
      <p:sp>
        <p:nvSpPr>
          <p:cNvPr id="12" name="Oval 11">
            <a:extLst>
              <a:ext uri="{FF2B5EF4-FFF2-40B4-BE49-F238E27FC236}">
                <a16:creationId xmlns:a16="http://schemas.microsoft.com/office/drawing/2014/main" id="{85C58D2B-8E47-481D-9064-1D021FC62C87}"/>
              </a:ext>
            </a:extLst>
          </p:cNvPr>
          <p:cNvSpPr/>
          <p:nvPr/>
        </p:nvSpPr>
        <p:spPr>
          <a:xfrm>
            <a:off x="2228850" y="2390775"/>
            <a:ext cx="4962525" cy="287655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AU" sz="1350" dirty="0">
              <a:solidFill>
                <a:srgbClr val="FFFFFF"/>
              </a:solidFill>
              <a:latin typeface="Gill Sans Infant Std"/>
              <a:cs typeface="Gill Sans Infant Std"/>
            </a:endParaRPr>
          </a:p>
        </p:txBody>
      </p:sp>
      <p:sp>
        <p:nvSpPr>
          <p:cNvPr id="14" name="Rectangle 13">
            <a:extLst>
              <a:ext uri="{FF2B5EF4-FFF2-40B4-BE49-F238E27FC236}">
                <a16:creationId xmlns:a16="http://schemas.microsoft.com/office/drawing/2014/main" id="{BE9EE92B-AFCA-433C-9615-5D47F977DF75}"/>
              </a:ext>
            </a:extLst>
          </p:cNvPr>
          <p:cNvSpPr/>
          <p:nvPr/>
        </p:nvSpPr>
        <p:spPr>
          <a:xfrm>
            <a:off x="6498950" y="1820718"/>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think they need to ‘help me’ </a:t>
            </a:r>
          </a:p>
        </p:txBody>
      </p:sp>
      <p:sp>
        <p:nvSpPr>
          <p:cNvPr id="15" name="Rectangle 14">
            <a:extLst>
              <a:ext uri="{FF2B5EF4-FFF2-40B4-BE49-F238E27FC236}">
                <a16:creationId xmlns:a16="http://schemas.microsoft.com/office/drawing/2014/main" id="{11381C1C-E511-4233-8901-4AEFA1B628EC}"/>
              </a:ext>
            </a:extLst>
          </p:cNvPr>
          <p:cNvSpPr/>
          <p:nvPr/>
        </p:nvSpPr>
        <p:spPr>
          <a:xfrm>
            <a:off x="565820" y="3047559"/>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think I cannot contribute to society, that I have no value</a:t>
            </a:r>
          </a:p>
        </p:txBody>
      </p:sp>
      <p:sp>
        <p:nvSpPr>
          <p:cNvPr id="16" name="Rectangle 15">
            <a:extLst>
              <a:ext uri="{FF2B5EF4-FFF2-40B4-BE49-F238E27FC236}">
                <a16:creationId xmlns:a16="http://schemas.microsoft.com/office/drawing/2014/main" id="{6D236612-F38B-417E-A4B6-EE8030817A2D}"/>
              </a:ext>
            </a:extLst>
          </p:cNvPr>
          <p:cNvSpPr/>
          <p:nvPr/>
        </p:nvSpPr>
        <p:spPr>
          <a:xfrm>
            <a:off x="565820" y="4284933"/>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see me as needing charity or welfare</a:t>
            </a:r>
          </a:p>
        </p:txBody>
      </p:sp>
      <p:sp>
        <p:nvSpPr>
          <p:cNvPr id="17" name="Rectangle 16">
            <a:extLst>
              <a:ext uri="{FF2B5EF4-FFF2-40B4-BE49-F238E27FC236}">
                <a16:creationId xmlns:a16="http://schemas.microsoft.com/office/drawing/2014/main" id="{BB9D23DE-F823-479F-A3DD-78AEEA78180C}"/>
              </a:ext>
            </a:extLst>
          </p:cNvPr>
          <p:cNvSpPr/>
          <p:nvPr/>
        </p:nvSpPr>
        <p:spPr>
          <a:xfrm>
            <a:off x="3532385" y="4269070"/>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only see my impairment</a:t>
            </a:r>
          </a:p>
          <a:p>
            <a:pPr algn="ctr" defTabSz="685800">
              <a:defRPr/>
            </a:pPr>
            <a:r>
              <a:rPr lang="en-AU" dirty="0">
                <a:solidFill>
                  <a:srgbClr val="FFFFFF"/>
                </a:solidFill>
                <a:latin typeface="Gill Sans Infant Std"/>
                <a:cs typeface="Gill Sans Infant Std"/>
              </a:rPr>
              <a:t>I am the problem</a:t>
            </a:r>
          </a:p>
        </p:txBody>
      </p:sp>
      <p:sp>
        <p:nvSpPr>
          <p:cNvPr id="18" name="Rectangle 17">
            <a:extLst>
              <a:ext uri="{FF2B5EF4-FFF2-40B4-BE49-F238E27FC236}">
                <a16:creationId xmlns:a16="http://schemas.microsoft.com/office/drawing/2014/main" id="{662120BA-A9D1-4B7B-8980-E33BC0497D36}"/>
              </a:ext>
            </a:extLst>
          </p:cNvPr>
          <p:cNvSpPr/>
          <p:nvPr/>
        </p:nvSpPr>
        <p:spPr>
          <a:xfrm>
            <a:off x="6498950" y="4284933"/>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think I must be separated from my family</a:t>
            </a:r>
          </a:p>
        </p:txBody>
      </p:sp>
      <p:sp>
        <p:nvSpPr>
          <p:cNvPr id="19" name="Rectangle 18">
            <a:extLst>
              <a:ext uri="{FF2B5EF4-FFF2-40B4-BE49-F238E27FC236}">
                <a16:creationId xmlns:a16="http://schemas.microsoft.com/office/drawing/2014/main" id="{1B75D3B9-2C24-4247-985D-E23A43DFE668}"/>
              </a:ext>
            </a:extLst>
          </p:cNvPr>
          <p:cNvSpPr/>
          <p:nvPr/>
        </p:nvSpPr>
        <p:spPr>
          <a:xfrm>
            <a:off x="6508119" y="3047559"/>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see me as dependent and unable to play,  learn or work</a:t>
            </a:r>
          </a:p>
        </p:txBody>
      </p:sp>
      <p:sp>
        <p:nvSpPr>
          <p:cNvPr id="20" name="Rectangle 19">
            <a:extLst>
              <a:ext uri="{FF2B5EF4-FFF2-40B4-BE49-F238E27FC236}">
                <a16:creationId xmlns:a16="http://schemas.microsoft.com/office/drawing/2014/main" id="{880CFE43-5376-4BB0-9CA7-78F658AA26AA}"/>
              </a:ext>
            </a:extLst>
          </p:cNvPr>
          <p:cNvSpPr/>
          <p:nvPr/>
        </p:nvSpPr>
        <p:spPr>
          <a:xfrm>
            <a:off x="565820" y="1820182"/>
            <a:ext cx="2464176" cy="1168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Words that are used to describe me – tragic, helpless, sad, weak</a:t>
            </a:r>
          </a:p>
        </p:txBody>
      </p:sp>
    </p:spTree>
    <p:extLst>
      <p:ext uri="{BB962C8B-B14F-4D97-AF65-F5344CB8AC3E}">
        <p14:creationId xmlns:p14="http://schemas.microsoft.com/office/powerpoint/2010/main" val="885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611291-8727-4ECD-AA20-9E404DC29A77}"/>
              </a:ext>
            </a:extLst>
          </p:cNvPr>
          <p:cNvSpPr>
            <a:spLocks noGrp="1"/>
          </p:cNvSpPr>
          <p:nvPr>
            <p:ph type="body" sz="quarter" idx="13"/>
          </p:nvPr>
        </p:nvSpPr>
        <p:spPr>
          <a:xfrm>
            <a:off x="425287" y="1219201"/>
            <a:ext cx="8282151" cy="439904"/>
          </a:xfrm>
        </p:spPr>
        <p:txBody>
          <a:bodyPr/>
          <a:lstStyle/>
          <a:p>
            <a:r>
              <a:rPr lang="en-AU" sz="2700" b="1" dirty="0">
                <a:latin typeface="Trade Gothic LT Com Cn" panose="020B0806040303020004"/>
              </a:rPr>
              <a:t>Disability Models - Medical</a:t>
            </a:r>
          </a:p>
        </p:txBody>
      </p:sp>
      <p:sp>
        <p:nvSpPr>
          <p:cNvPr id="12" name="Oval 11">
            <a:extLst>
              <a:ext uri="{FF2B5EF4-FFF2-40B4-BE49-F238E27FC236}">
                <a16:creationId xmlns:a16="http://schemas.microsoft.com/office/drawing/2014/main" id="{85C58D2B-8E47-481D-9064-1D021FC62C87}"/>
              </a:ext>
            </a:extLst>
          </p:cNvPr>
          <p:cNvSpPr/>
          <p:nvPr/>
        </p:nvSpPr>
        <p:spPr>
          <a:xfrm>
            <a:off x="2228850" y="2390775"/>
            <a:ext cx="4962525" cy="287655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AU" sz="1350" dirty="0">
              <a:solidFill>
                <a:srgbClr val="FFFFFF"/>
              </a:solidFill>
              <a:latin typeface="Gill Sans Infant Std"/>
              <a:cs typeface="Gill Sans Infant Std"/>
            </a:endParaRPr>
          </a:p>
        </p:txBody>
      </p:sp>
      <p:pic>
        <p:nvPicPr>
          <p:cNvPr id="5" name="Content Placeholder 4" descr="Woman">
            <a:extLst>
              <a:ext uri="{FF2B5EF4-FFF2-40B4-BE49-F238E27FC236}">
                <a16:creationId xmlns:a16="http://schemas.microsoft.com/office/drawing/2014/main" id="{A632B4F2-A3F2-47FE-86C0-B1DD3BE16D58}"/>
              </a:ext>
            </a:extLst>
          </p:cNvPr>
          <p:cNvPicPr>
            <a:picLocks noGrp="1" noChangeAspect="1"/>
          </p:cNvPicPr>
          <p:nvPr>
            <p:ph idx="1"/>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8025" y="2103271"/>
            <a:ext cx="2102048" cy="2102048"/>
          </a:xfrm>
        </p:spPr>
      </p:pic>
      <p:sp>
        <p:nvSpPr>
          <p:cNvPr id="6" name="Rectangle 5">
            <a:extLst>
              <a:ext uri="{FF2B5EF4-FFF2-40B4-BE49-F238E27FC236}">
                <a16:creationId xmlns:a16="http://schemas.microsoft.com/office/drawing/2014/main" id="{3D9518BE-EA55-41FA-B8DE-0393535A67DB}"/>
              </a:ext>
            </a:extLst>
          </p:cNvPr>
          <p:cNvSpPr/>
          <p:nvPr/>
        </p:nvSpPr>
        <p:spPr>
          <a:xfrm>
            <a:off x="685800" y="1946609"/>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Health workers want to fix  or cure me</a:t>
            </a:r>
          </a:p>
        </p:txBody>
      </p:sp>
      <p:sp>
        <p:nvSpPr>
          <p:cNvPr id="10" name="Rectangle 9">
            <a:extLst>
              <a:ext uri="{FF2B5EF4-FFF2-40B4-BE49-F238E27FC236}">
                <a16:creationId xmlns:a16="http://schemas.microsoft.com/office/drawing/2014/main" id="{183C3BA6-B82A-40DD-AD90-74E3381C272A}"/>
              </a:ext>
            </a:extLst>
          </p:cNvPr>
          <p:cNvSpPr/>
          <p:nvPr/>
        </p:nvSpPr>
        <p:spPr>
          <a:xfrm>
            <a:off x="3489127" y="4474297"/>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only see my impairment, </a:t>
            </a:r>
          </a:p>
          <a:p>
            <a:pPr algn="ctr" defTabSz="685800">
              <a:defRPr/>
            </a:pPr>
            <a:r>
              <a:rPr lang="en-AU" dirty="0">
                <a:solidFill>
                  <a:srgbClr val="FFFFFF"/>
                </a:solidFill>
                <a:latin typeface="Gill Sans Infant Std"/>
                <a:cs typeface="Gill Sans Infant Std"/>
              </a:rPr>
              <a:t>I am the problem</a:t>
            </a:r>
          </a:p>
        </p:txBody>
      </p:sp>
      <p:sp>
        <p:nvSpPr>
          <p:cNvPr id="11" name="Rectangle 10">
            <a:extLst>
              <a:ext uri="{FF2B5EF4-FFF2-40B4-BE49-F238E27FC236}">
                <a16:creationId xmlns:a16="http://schemas.microsoft.com/office/drawing/2014/main" id="{F2CE9BE6-B03C-425D-9F5E-0EFBF5CAC0CF}"/>
              </a:ext>
            </a:extLst>
          </p:cNvPr>
          <p:cNvSpPr/>
          <p:nvPr/>
        </p:nvSpPr>
        <p:spPr>
          <a:xfrm>
            <a:off x="685800" y="3212752"/>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Health workers only see me as a patient with medical needs</a:t>
            </a:r>
          </a:p>
        </p:txBody>
      </p:sp>
      <p:sp>
        <p:nvSpPr>
          <p:cNvPr id="13" name="Rectangle 12">
            <a:extLst>
              <a:ext uri="{FF2B5EF4-FFF2-40B4-BE49-F238E27FC236}">
                <a16:creationId xmlns:a16="http://schemas.microsoft.com/office/drawing/2014/main" id="{43B75A24-0C65-4F06-AD60-EBCB01B81F79}"/>
              </a:ext>
            </a:extLst>
          </p:cNvPr>
          <p:cNvSpPr/>
          <p:nvPr/>
        </p:nvSpPr>
        <p:spPr>
          <a:xfrm>
            <a:off x="694008" y="4478895"/>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Medical care is seen as the only option to make my life better</a:t>
            </a:r>
          </a:p>
        </p:txBody>
      </p:sp>
      <p:sp>
        <p:nvSpPr>
          <p:cNvPr id="14" name="Rectangle 13">
            <a:extLst>
              <a:ext uri="{FF2B5EF4-FFF2-40B4-BE49-F238E27FC236}">
                <a16:creationId xmlns:a16="http://schemas.microsoft.com/office/drawing/2014/main" id="{44454384-3973-40CA-8B55-AC8715889B25}"/>
              </a:ext>
            </a:extLst>
          </p:cNvPr>
          <p:cNvSpPr/>
          <p:nvPr/>
        </p:nvSpPr>
        <p:spPr>
          <a:xfrm>
            <a:off x="6317444" y="3212752"/>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think I cant go to a regular school or live with my family</a:t>
            </a:r>
          </a:p>
        </p:txBody>
      </p:sp>
      <p:sp>
        <p:nvSpPr>
          <p:cNvPr id="15" name="Rectangle 14">
            <a:extLst>
              <a:ext uri="{FF2B5EF4-FFF2-40B4-BE49-F238E27FC236}">
                <a16:creationId xmlns:a16="http://schemas.microsoft.com/office/drawing/2014/main" id="{3A5ECC3A-8BEB-4691-A40C-272B18886FF4}"/>
              </a:ext>
            </a:extLst>
          </p:cNvPr>
          <p:cNvSpPr/>
          <p:nvPr/>
        </p:nvSpPr>
        <p:spPr>
          <a:xfrm>
            <a:off x="6317444" y="4453814"/>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I need specialists which are expensive and often not available</a:t>
            </a:r>
          </a:p>
        </p:txBody>
      </p:sp>
      <p:sp>
        <p:nvSpPr>
          <p:cNvPr id="16" name="Rectangle 15">
            <a:extLst>
              <a:ext uri="{FF2B5EF4-FFF2-40B4-BE49-F238E27FC236}">
                <a16:creationId xmlns:a16="http://schemas.microsoft.com/office/drawing/2014/main" id="{E109A3C9-7F5D-4774-A961-AA4B52E73266}"/>
              </a:ext>
            </a:extLst>
          </p:cNvPr>
          <p:cNvSpPr/>
          <p:nvPr/>
        </p:nvSpPr>
        <p:spPr>
          <a:xfrm>
            <a:off x="6305550" y="1946609"/>
            <a:ext cx="2480553" cy="95614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If I get ‘fixed’ then I can fit into society</a:t>
            </a:r>
          </a:p>
        </p:txBody>
      </p:sp>
    </p:spTree>
    <p:extLst>
      <p:ext uri="{BB962C8B-B14F-4D97-AF65-F5344CB8AC3E}">
        <p14:creationId xmlns:p14="http://schemas.microsoft.com/office/powerpoint/2010/main" val="41536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775A-2D51-4418-BCC5-B20B519C2E7F}"/>
              </a:ext>
            </a:extLst>
          </p:cNvPr>
          <p:cNvSpPr>
            <a:spLocks noGrp="1"/>
          </p:cNvSpPr>
          <p:nvPr>
            <p:ph type="title"/>
          </p:nvPr>
        </p:nvSpPr>
        <p:spPr>
          <a:xfrm>
            <a:off x="424634" y="1009496"/>
            <a:ext cx="8282640" cy="666903"/>
          </a:xfrm>
        </p:spPr>
        <p:txBody>
          <a:bodyPr>
            <a:normAutofit/>
          </a:bodyPr>
          <a:lstStyle/>
          <a:p>
            <a:r>
              <a:rPr lang="en-AU" sz="2700" dirty="0"/>
              <a:t>Disability Models – Social/Rights</a:t>
            </a:r>
          </a:p>
        </p:txBody>
      </p:sp>
      <p:pic>
        <p:nvPicPr>
          <p:cNvPr id="6" name="Content Placeholder 5" descr="Children">
            <a:extLst>
              <a:ext uri="{FF2B5EF4-FFF2-40B4-BE49-F238E27FC236}">
                <a16:creationId xmlns:a16="http://schemas.microsoft.com/office/drawing/2014/main" id="{4572BDB5-EF93-4178-A2AF-D611AF11A485}"/>
              </a:ext>
            </a:extLst>
          </p:cNvPr>
          <p:cNvPicPr>
            <a:picLocks noGrp="1" noChangeAspect="1"/>
          </p:cNvPicPr>
          <p:nvPr>
            <p:ph idx="1"/>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7948" y="2145856"/>
            <a:ext cx="2276480" cy="2276480"/>
          </a:xfrm>
        </p:spPr>
      </p:pic>
      <p:sp>
        <p:nvSpPr>
          <p:cNvPr id="7" name="Rectangle 6">
            <a:extLst>
              <a:ext uri="{FF2B5EF4-FFF2-40B4-BE49-F238E27FC236}">
                <a16:creationId xmlns:a16="http://schemas.microsoft.com/office/drawing/2014/main" id="{D91DEDB5-2CA8-4AF2-868E-EEA947DE833E}"/>
              </a:ext>
            </a:extLst>
          </p:cNvPr>
          <p:cNvSpPr/>
          <p:nvPr/>
        </p:nvSpPr>
        <p:spPr>
          <a:xfrm>
            <a:off x="424634" y="1800731"/>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Disability is part of human diversity</a:t>
            </a:r>
          </a:p>
        </p:txBody>
      </p:sp>
      <p:sp>
        <p:nvSpPr>
          <p:cNvPr id="9" name="Rectangle 8">
            <a:extLst>
              <a:ext uri="{FF2B5EF4-FFF2-40B4-BE49-F238E27FC236}">
                <a16:creationId xmlns:a16="http://schemas.microsoft.com/office/drawing/2014/main" id="{17667606-A6E8-4093-9A47-E423BCD6E09A}"/>
              </a:ext>
            </a:extLst>
          </p:cNvPr>
          <p:cNvSpPr/>
          <p:nvPr/>
        </p:nvSpPr>
        <p:spPr>
          <a:xfrm>
            <a:off x="424634" y="3040771"/>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with Disabilities have rights</a:t>
            </a:r>
          </a:p>
        </p:txBody>
      </p:sp>
      <p:sp>
        <p:nvSpPr>
          <p:cNvPr id="10" name="Rectangle 9">
            <a:extLst>
              <a:ext uri="{FF2B5EF4-FFF2-40B4-BE49-F238E27FC236}">
                <a16:creationId xmlns:a16="http://schemas.microsoft.com/office/drawing/2014/main" id="{509F9AD9-EB38-47F7-9BD5-9CECFF19FE88}"/>
              </a:ext>
            </a:extLst>
          </p:cNvPr>
          <p:cNvSpPr/>
          <p:nvPr/>
        </p:nvSpPr>
        <p:spPr>
          <a:xfrm>
            <a:off x="424635" y="4298578"/>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Barriers in society can be taken away to help me participate fully</a:t>
            </a:r>
          </a:p>
        </p:txBody>
      </p:sp>
      <p:sp>
        <p:nvSpPr>
          <p:cNvPr id="11" name="Rectangle 10">
            <a:extLst>
              <a:ext uri="{FF2B5EF4-FFF2-40B4-BE49-F238E27FC236}">
                <a16:creationId xmlns:a16="http://schemas.microsoft.com/office/drawing/2014/main" id="{C27E55B4-D1ED-4EC3-B7EB-F5C74E51EEFB}"/>
              </a:ext>
            </a:extLst>
          </p:cNvPr>
          <p:cNvSpPr/>
          <p:nvPr/>
        </p:nvSpPr>
        <p:spPr>
          <a:xfrm>
            <a:off x="2918298" y="4298578"/>
            <a:ext cx="3326860"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It is the barriers in society that interact with my impairment to cause disability</a:t>
            </a:r>
          </a:p>
        </p:txBody>
      </p:sp>
      <p:sp>
        <p:nvSpPr>
          <p:cNvPr id="12" name="Rectangle 11">
            <a:extLst>
              <a:ext uri="{FF2B5EF4-FFF2-40B4-BE49-F238E27FC236}">
                <a16:creationId xmlns:a16="http://schemas.microsoft.com/office/drawing/2014/main" id="{E8FF860C-FEBF-4AF6-9C1A-CD1345E2DAD6}"/>
              </a:ext>
            </a:extLst>
          </p:cNvPr>
          <p:cNvSpPr/>
          <p:nvPr/>
        </p:nvSpPr>
        <p:spPr>
          <a:xfrm>
            <a:off x="6474434" y="4298578"/>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with disability are agents of change in their own life </a:t>
            </a:r>
          </a:p>
        </p:txBody>
      </p:sp>
      <p:sp>
        <p:nvSpPr>
          <p:cNvPr id="13" name="Rectangle 12">
            <a:extLst>
              <a:ext uri="{FF2B5EF4-FFF2-40B4-BE49-F238E27FC236}">
                <a16:creationId xmlns:a16="http://schemas.microsoft.com/office/drawing/2014/main" id="{AEB9615A-CCAA-4012-883D-1E6883DDB2F4}"/>
              </a:ext>
            </a:extLst>
          </p:cNvPr>
          <p:cNvSpPr/>
          <p:nvPr/>
        </p:nvSpPr>
        <p:spPr>
          <a:xfrm>
            <a:off x="6474434" y="3041844"/>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States are obligated to uphold the rights of People with Disabilities</a:t>
            </a:r>
          </a:p>
        </p:txBody>
      </p:sp>
      <p:sp>
        <p:nvSpPr>
          <p:cNvPr id="14" name="Rectangle 13">
            <a:extLst>
              <a:ext uri="{FF2B5EF4-FFF2-40B4-BE49-F238E27FC236}">
                <a16:creationId xmlns:a16="http://schemas.microsoft.com/office/drawing/2014/main" id="{3D6BB918-4886-4412-BF70-BB10F0E0BDB3}"/>
              </a:ext>
            </a:extLst>
          </p:cNvPr>
          <p:cNvSpPr/>
          <p:nvPr/>
        </p:nvSpPr>
        <p:spPr>
          <a:xfrm>
            <a:off x="6474434" y="1786638"/>
            <a:ext cx="2232841" cy="113347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AU" dirty="0">
                <a:solidFill>
                  <a:srgbClr val="FFFFFF"/>
                </a:solidFill>
                <a:latin typeface="Gill Sans Infant Std"/>
                <a:cs typeface="Gill Sans Infant Std"/>
              </a:rPr>
              <a:t>People with disability belong INSIDE society</a:t>
            </a:r>
          </a:p>
        </p:txBody>
      </p:sp>
    </p:spTree>
    <p:extLst>
      <p:ext uri="{BB962C8B-B14F-4D97-AF65-F5344CB8AC3E}">
        <p14:creationId xmlns:p14="http://schemas.microsoft.com/office/powerpoint/2010/main" val="4026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7749" y="609847"/>
            <a:ext cx="8282640" cy="506900"/>
          </a:xfrm>
        </p:spPr>
        <p:txBody>
          <a:bodyPr>
            <a:normAutofit/>
          </a:bodyPr>
          <a:lstStyle/>
          <a:p>
            <a:r>
              <a:rPr lang="en-US" altLang="fi-FI" dirty="0"/>
              <a:t>Human Rights Based Approach to Development </a:t>
            </a:r>
            <a:endParaRPr lang="en-US" dirty="0"/>
          </a:p>
        </p:txBody>
      </p:sp>
      <p:sp>
        <p:nvSpPr>
          <p:cNvPr id="3" name="Platshållare för innehåll 2"/>
          <p:cNvSpPr>
            <a:spLocks noGrp="1"/>
          </p:cNvSpPr>
          <p:nvPr>
            <p:ph idx="1"/>
          </p:nvPr>
        </p:nvSpPr>
        <p:spPr>
          <a:xfrm>
            <a:off x="415397" y="1592263"/>
            <a:ext cx="8394992" cy="4706938"/>
          </a:xfrm>
        </p:spPr>
        <p:txBody>
          <a:bodyPr/>
          <a:lstStyle/>
          <a:p>
            <a:pPr marL="342900" indent="-342900">
              <a:lnSpc>
                <a:spcPct val="90000"/>
              </a:lnSpc>
              <a:buClr>
                <a:schemeClr val="tx1"/>
              </a:buClr>
              <a:buFont typeface="Arial" panose="020B0604020202020204" pitchFamily="34" charset="0"/>
              <a:buChar char="•"/>
            </a:pPr>
            <a:r>
              <a:rPr lang="en-GB" altLang="fi-FI" sz="2000" b="0" dirty="0">
                <a:solidFill>
                  <a:schemeClr val="tx1"/>
                </a:solidFill>
                <a:latin typeface="Gill Sans Infant Std" panose="020B0502020104020203" pitchFamily="34" charset="0"/>
              </a:rPr>
              <a:t>All people have an equal right to influence and participate in the definition and implementation of development.</a:t>
            </a:r>
          </a:p>
          <a:p>
            <a:pPr marL="342900" lvl="1" indent="-342900">
              <a:lnSpc>
                <a:spcPct val="90000"/>
              </a:lnSpc>
              <a:buClr>
                <a:schemeClr val="tx1"/>
              </a:buClr>
              <a:buFont typeface="Arial" panose="020B0604020202020204" pitchFamily="34" charset="0"/>
              <a:buChar char="•"/>
            </a:pPr>
            <a:endParaRPr lang="en-US" altLang="fi-FI" sz="2000" dirty="0">
              <a:latin typeface="Gill Sans Infant Std" panose="020B0502020104020203" pitchFamily="34" charset="0"/>
            </a:endParaRPr>
          </a:p>
          <a:p>
            <a:pPr marL="342900" lvl="1" indent="-342900">
              <a:lnSpc>
                <a:spcPct val="90000"/>
              </a:lnSpc>
              <a:buClr>
                <a:schemeClr val="tx1"/>
              </a:buClr>
              <a:buFont typeface="Arial" panose="020B0604020202020204" pitchFamily="34" charset="0"/>
              <a:buChar char="•"/>
            </a:pPr>
            <a:r>
              <a:rPr lang="en-US" altLang="fi-FI" sz="2000" dirty="0">
                <a:latin typeface="Gill Sans Infant Std" panose="020B0502020104020203" pitchFamily="34" charset="0"/>
              </a:rPr>
              <a:t>Persons taking part in development are active actors instead of passive receivers of help. </a:t>
            </a:r>
          </a:p>
          <a:p>
            <a:pPr marL="342900" lvl="1" indent="-342900">
              <a:lnSpc>
                <a:spcPct val="90000"/>
              </a:lnSpc>
              <a:buClr>
                <a:schemeClr val="tx1"/>
              </a:buClr>
              <a:buFont typeface="Arial" panose="020B0604020202020204" pitchFamily="34" charset="0"/>
              <a:buChar char="•"/>
            </a:pPr>
            <a:endParaRPr lang="en-US" altLang="fi-FI" sz="2000" dirty="0">
              <a:latin typeface="Gill Sans Infant Std" panose="020B0502020104020203" pitchFamily="34" charset="0"/>
            </a:endParaRPr>
          </a:p>
          <a:p>
            <a:pPr marL="342900" indent="-342900">
              <a:lnSpc>
                <a:spcPct val="90000"/>
              </a:lnSpc>
              <a:buClr>
                <a:schemeClr val="tx1"/>
              </a:buClr>
              <a:buFont typeface="Arial" panose="020B0604020202020204" pitchFamily="34" charset="0"/>
              <a:buChar char="•"/>
            </a:pPr>
            <a:r>
              <a:rPr lang="en-GB" altLang="fi-FI" sz="2000" b="0" dirty="0">
                <a:solidFill>
                  <a:schemeClr val="tx1"/>
                </a:solidFill>
                <a:latin typeface="Gill Sans Infant Std" panose="020B0502020104020203" pitchFamily="34" charset="0"/>
              </a:rPr>
              <a:t>Special emphasis on the rights of vulnerable groups e.g. persons with a disability</a:t>
            </a:r>
          </a:p>
          <a:p>
            <a:pPr marL="342900" indent="-342900">
              <a:lnSpc>
                <a:spcPct val="90000"/>
              </a:lnSpc>
              <a:buClr>
                <a:schemeClr val="tx1"/>
              </a:buClr>
              <a:buFont typeface="Arial" panose="020B0604020202020204" pitchFamily="34" charset="0"/>
              <a:buChar char="•"/>
            </a:pPr>
            <a:endParaRPr lang="en-GB" altLang="fi-FI" sz="2000" b="0" dirty="0">
              <a:solidFill>
                <a:schemeClr val="tx1"/>
              </a:solidFill>
              <a:latin typeface="Gill Sans Infant Std" panose="020B0502020104020203" pitchFamily="34" charset="0"/>
            </a:endParaRPr>
          </a:p>
          <a:p>
            <a:pPr marL="342900" indent="-342900">
              <a:lnSpc>
                <a:spcPct val="90000"/>
              </a:lnSpc>
              <a:buClr>
                <a:schemeClr val="tx1"/>
              </a:buClr>
              <a:buFont typeface="Arial" panose="020B0604020202020204" pitchFamily="34" charset="0"/>
              <a:buChar char="•"/>
            </a:pPr>
            <a:r>
              <a:rPr lang="en-GB" altLang="fi-FI" sz="2000" b="0" dirty="0">
                <a:solidFill>
                  <a:schemeClr val="tx1"/>
                </a:solidFill>
                <a:latin typeface="Gill Sans Infant Std" panose="020B0502020104020203" pitchFamily="34" charset="0"/>
              </a:rPr>
              <a:t>Aim is that everyone, including the poorest people know their rights and are able act for them.</a:t>
            </a:r>
          </a:p>
          <a:p>
            <a:pPr marL="342900" indent="-342900">
              <a:buClr>
                <a:schemeClr val="tx1"/>
              </a:buClr>
              <a:buFont typeface="Arial" panose="020B0604020202020204" pitchFamily="34" charset="0"/>
              <a:buChar char="•"/>
            </a:pPr>
            <a:endParaRPr lang="en-GB" sz="2000" dirty="0">
              <a:latin typeface="Gill Sans Infant Std" panose="020B0502020104020203" pitchFamily="34" charset="0"/>
            </a:endParaRPr>
          </a:p>
        </p:txBody>
      </p:sp>
    </p:spTree>
    <p:extLst>
      <p:ext uri="{BB962C8B-B14F-4D97-AF65-F5344CB8AC3E}">
        <p14:creationId xmlns:p14="http://schemas.microsoft.com/office/powerpoint/2010/main" val="2454910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1393" y="420418"/>
            <a:ext cx="8282640" cy="506900"/>
          </a:xfrm>
        </p:spPr>
        <p:txBody>
          <a:bodyPr/>
          <a:lstStyle/>
          <a:p>
            <a:r>
              <a:rPr lang="sv-SE" dirty="0"/>
              <a:t>Video CBM </a:t>
            </a:r>
            <a:endParaRPr lang="en-GB" dirty="0"/>
          </a:p>
        </p:txBody>
      </p:sp>
      <p:sp>
        <p:nvSpPr>
          <p:cNvPr id="5" name="Platshållare för bildnummer 4"/>
          <p:cNvSpPr>
            <a:spLocks noGrp="1"/>
          </p:cNvSpPr>
          <p:nvPr>
            <p:ph type="sldNum" sz="quarter" idx="12"/>
          </p:nvPr>
        </p:nvSpPr>
        <p:spPr/>
        <p:txBody>
          <a:bodyPr/>
          <a:lstStyle/>
          <a:p>
            <a:fld id="{C3FDE51E-0052-334C-A4B2-C567FE9F326F}" type="slidenum">
              <a:rPr lang="en-US" smtClean="0"/>
              <a:pPr/>
              <a:t>34</a:t>
            </a:fld>
            <a:endParaRPr lang="en-US"/>
          </a:p>
        </p:txBody>
      </p:sp>
      <p:pic>
        <p:nvPicPr>
          <p:cNvPr id="7" name="BMgwEIQrRPE"/>
          <p:cNvPicPr>
            <a:picLocks noRot="1" noChangeAspect="1"/>
          </p:cNvPicPr>
          <p:nvPr>
            <a:videoFile r:link="rId1"/>
          </p:nvPr>
        </p:nvPicPr>
        <p:blipFill>
          <a:blip r:embed="rId4"/>
          <a:stretch>
            <a:fillRect/>
          </a:stretch>
        </p:blipFill>
        <p:spPr>
          <a:xfrm>
            <a:off x="576358" y="1440021"/>
            <a:ext cx="7979191" cy="4488295"/>
          </a:xfrm>
          <a:prstGeom prst="rect">
            <a:avLst/>
          </a:prstGeom>
        </p:spPr>
      </p:pic>
      <p:sp>
        <p:nvSpPr>
          <p:cNvPr id="4" name="Rektangel 3"/>
          <p:cNvSpPr/>
          <p:nvPr/>
        </p:nvSpPr>
        <p:spPr>
          <a:xfrm>
            <a:off x="2857793" y="6254249"/>
            <a:ext cx="3416320" cy="369332"/>
          </a:xfrm>
          <a:prstGeom prst="rect">
            <a:avLst/>
          </a:prstGeom>
        </p:spPr>
        <p:txBody>
          <a:bodyPr wrap="none">
            <a:spAutoFit/>
          </a:bodyPr>
          <a:lstStyle/>
          <a:p>
            <a:r>
              <a:rPr lang="en-GB" dirty="0">
                <a:hlinkClick r:id="rId5"/>
              </a:rPr>
              <a:t>https://youtu.be/BMgwEIQrRPE</a:t>
            </a:r>
            <a:endParaRPr lang="en-GB" dirty="0"/>
          </a:p>
        </p:txBody>
      </p:sp>
    </p:spTree>
    <p:extLst>
      <p:ext uri="{BB962C8B-B14F-4D97-AF65-F5344CB8AC3E}">
        <p14:creationId xmlns:p14="http://schemas.microsoft.com/office/powerpoint/2010/main" val="3981649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3"/>
          </p:nvPr>
        </p:nvSpPr>
        <p:spPr>
          <a:xfrm>
            <a:off x="498764" y="655094"/>
            <a:ext cx="8282151" cy="659704"/>
          </a:xfrm>
        </p:spPr>
        <p:txBody>
          <a:bodyPr/>
          <a:lstStyle/>
          <a:p>
            <a:r>
              <a:rPr lang="en-GB" b="1" dirty="0"/>
              <a:t>Exclusion </a:t>
            </a:r>
          </a:p>
        </p:txBody>
      </p:sp>
      <p:sp>
        <p:nvSpPr>
          <p:cNvPr id="5" name="Rektangel 4"/>
          <p:cNvSpPr/>
          <p:nvPr/>
        </p:nvSpPr>
        <p:spPr>
          <a:xfrm>
            <a:off x="596734" y="1652001"/>
            <a:ext cx="8547266" cy="4093428"/>
          </a:xfrm>
          <a:prstGeom prst="rect">
            <a:avLst/>
          </a:prstGeom>
        </p:spPr>
        <p:txBody>
          <a:bodyPr wrap="square">
            <a:spAutoFit/>
          </a:bodyPr>
          <a:lstStyle/>
          <a:p>
            <a:pPr marL="285750" indent="-285750">
              <a:buFont typeface="Arial" panose="020B0604020202020204" pitchFamily="34" charset="0"/>
              <a:buChar char="•"/>
              <a:defRPr/>
            </a:pPr>
            <a:r>
              <a:rPr lang="en-GB" sz="2000" dirty="0">
                <a:latin typeface="Gill Sans Infant Std" panose="020B0502020104020203" pitchFamily="34" charset="0"/>
              </a:rPr>
              <a:t>Hiding, not registered at birth </a:t>
            </a:r>
          </a:p>
          <a:p>
            <a:pPr marL="285750" indent="-285750">
              <a:buFont typeface="Arial" panose="020B0604020202020204" pitchFamily="34" charset="0"/>
              <a:buChar char="•"/>
              <a:defRPr/>
            </a:pPr>
            <a:endParaRPr lang="en-GB" sz="2000" dirty="0">
              <a:latin typeface="Gill Sans Infant Std" panose="020B0502020104020203" pitchFamily="34" charset="0"/>
            </a:endParaRPr>
          </a:p>
          <a:p>
            <a:pPr marL="285750" indent="-285750">
              <a:buFont typeface="Arial" panose="020B0604020202020204" pitchFamily="34" charset="0"/>
              <a:buChar char="•"/>
              <a:defRPr/>
            </a:pPr>
            <a:r>
              <a:rPr lang="en-GB" sz="2000" dirty="0">
                <a:latin typeface="Gill Sans Infant Std" panose="020B0502020104020203" pitchFamily="34" charset="0"/>
              </a:rPr>
              <a:t>Negative attitudes and misconceptions </a:t>
            </a:r>
            <a:br>
              <a:rPr lang="en-GB" sz="2000" dirty="0">
                <a:latin typeface="Gill Sans Infant Std" panose="020B0502020104020203" pitchFamily="34" charset="0"/>
              </a:rPr>
            </a:br>
            <a:endParaRPr lang="en-GB" sz="2000" dirty="0">
              <a:latin typeface="Gill Sans Infant Std" panose="020B0502020104020203" pitchFamily="34" charset="0"/>
            </a:endParaRPr>
          </a:p>
          <a:p>
            <a:pPr marL="285750" lvl="1" indent="-285750">
              <a:buFont typeface="Arial" panose="020B0604020202020204" pitchFamily="34" charset="0"/>
              <a:buChar char="•"/>
              <a:defRPr/>
            </a:pPr>
            <a:r>
              <a:rPr lang="en-GB" sz="2000" dirty="0">
                <a:latin typeface="Gill Sans Infant Std" panose="020B0502020104020203" pitchFamily="34" charset="0"/>
              </a:rPr>
              <a:t>Multiple discrimination e.g. women/girls with a disability, HIV/AIDS, indigenous background or belonging to a sexual minority.</a:t>
            </a:r>
            <a:br>
              <a:rPr lang="en-GB" sz="2000" dirty="0">
                <a:latin typeface="Gill Sans Infant Std" panose="020B0502020104020203" pitchFamily="34" charset="0"/>
              </a:rPr>
            </a:br>
            <a:endParaRPr lang="en-GB" sz="2000" dirty="0">
              <a:latin typeface="Gill Sans Infant Std" panose="020B0502020104020203" pitchFamily="34" charset="0"/>
            </a:endParaRPr>
          </a:p>
          <a:p>
            <a:pPr marL="285750" indent="-285750">
              <a:buFont typeface="Arial" panose="020B0604020202020204" pitchFamily="34" charset="0"/>
              <a:buChar char="•"/>
              <a:defRPr/>
            </a:pPr>
            <a:r>
              <a:rPr lang="en-GB" sz="2000" dirty="0">
                <a:latin typeface="Gill Sans Infant Std" panose="020B0502020104020203" pitchFamily="34" charset="0"/>
              </a:rPr>
              <a:t>Difficult to get assistive devices</a:t>
            </a:r>
            <a:br>
              <a:rPr lang="en-GB" sz="2000" dirty="0">
                <a:latin typeface="Gill Sans Infant Std" panose="020B0502020104020203" pitchFamily="34" charset="0"/>
              </a:rPr>
            </a:br>
            <a:endParaRPr lang="en-GB" sz="2000" dirty="0">
              <a:latin typeface="Gill Sans Infant Std" panose="020B0502020104020203" pitchFamily="34" charset="0"/>
            </a:endParaRPr>
          </a:p>
          <a:p>
            <a:pPr marL="285750" indent="-285750">
              <a:buFont typeface="Arial" panose="020B0604020202020204" pitchFamily="34" charset="0"/>
              <a:buChar char="•"/>
              <a:defRPr/>
            </a:pPr>
            <a:r>
              <a:rPr lang="en-GB" sz="2000" dirty="0">
                <a:latin typeface="Gill Sans Infant Std" panose="020B0502020104020203" pitchFamily="34" charset="0"/>
              </a:rPr>
              <a:t>No access to sign language </a:t>
            </a:r>
          </a:p>
          <a:p>
            <a:pPr marL="285750" indent="-285750">
              <a:buFont typeface="Arial" panose="020B0604020202020204" pitchFamily="34" charset="0"/>
              <a:buChar char="•"/>
              <a:defRPr/>
            </a:pPr>
            <a:endParaRPr lang="en-GB" sz="2000" dirty="0">
              <a:latin typeface="Gill Sans Infant Std" panose="020B0502020104020203" pitchFamily="34" charset="0"/>
            </a:endParaRPr>
          </a:p>
          <a:p>
            <a:pPr marL="285750" indent="-285750">
              <a:buFont typeface="Arial" panose="020B0604020202020204" pitchFamily="34" charset="0"/>
              <a:buChar char="•"/>
              <a:defRPr/>
            </a:pPr>
            <a:r>
              <a:rPr lang="en-GB" sz="2000" dirty="0">
                <a:latin typeface="Gill Sans Infant Std" panose="020B0502020104020203" pitchFamily="34" charset="0"/>
              </a:rPr>
              <a:t>No diagnoses or recognition of some categories of disabilities. </a:t>
            </a:r>
          </a:p>
          <a:p>
            <a:pPr marL="285750" indent="-285750">
              <a:buFont typeface="Arial" panose="020B0604020202020204" pitchFamily="34" charset="0"/>
              <a:buChar char="•"/>
              <a:defRPr/>
            </a:pPr>
            <a:endParaRPr lang="en-GB" sz="2000" dirty="0">
              <a:latin typeface="Gill Sans Infant Std" panose="020B0502020104020203" pitchFamily="34" charset="0"/>
            </a:endParaRPr>
          </a:p>
        </p:txBody>
      </p:sp>
    </p:spTree>
    <p:extLst>
      <p:ext uri="{BB962C8B-B14F-4D97-AF65-F5344CB8AC3E}">
        <p14:creationId xmlns:p14="http://schemas.microsoft.com/office/powerpoint/2010/main" val="1059163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7"/>
          <p:cNvPicPr>
            <a:picLocks noGrp="1" noChangeAspect="1"/>
          </p:cNvPicPr>
          <p:nvPr>
            <p:ph type="pic" sz="quarter" idx="13"/>
          </p:nvPr>
        </p:nvPicPr>
        <p:blipFill>
          <a:blip r:embed="rId2"/>
          <a:srcRect l="23230" r="23230"/>
          <a:stretch>
            <a:fillRect/>
          </a:stretch>
        </p:blipFill>
        <p:spPr>
          <a:xfrm>
            <a:off x="180272" y="456714"/>
            <a:ext cx="4257239" cy="5094179"/>
          </a:xfrm>
          <a:prstGeom prst="rect">
            <a:avLst/>
          </a:prstGeom>
        </p:spPr>
      </p:pic>
      <p:sp>
        <p:nvSpPr>
          <p:cNvPr id="4" name="Slide Number Placeholder 3"/>
          <p:cNvSpPr>
            <a:spLocks noGrp="1"/>
          </p:cNvSpPr>
          <p:nvPr>
            <p:ph type="sldNum" sz="quarter" idx="12"/>
          </p:nvPr>
        </p:nvSpPr>
        <p:spPr/>
        <p:txBody>
          <a:bodyPr/>
          <a:lstStyle/>
          <a:p>
            <a:fld id="{C3FDE51E-0052-334C-A4B2-C567FE9F326F}" type="slidenum">
              <a:rPr lang="en-US" smtClean="0"/>
              <a:t>36</a:t>
            </a:fld>
            <a:endParaRPr lang="en-US"/>
          </a:p>
        </p:txBody>
      </p:sp>
      <p:sp>
        <p:nvSpPr>
          <p:cNvPr id="5" name="Title 4"/>
          <p:cNvSpPr>
            <a:spLocks noGrp="1"/>
          </p:cNvSpPr>
          <p:nvPr>
            <p:ph type="title"/>
          </p:nvPr>
        </p:nvSpPr>
        <p:spPr>
          <a:xfrm>
            <a:off x="5561014" y="2531838"/>
            <a:ext cx="3243019" cy="1219798"/>
          </a:xfrm>
        </p:spPr>
        <p:txBody>
          <a:bodyPr>
            <a:normAutofit fontScale="90000"/>
          </a:bodyPr>
          <a:lstStyle/>
          <a:p>
            <a:r>
              <a:rPr lang="en-US" dirty="0"/>
              <a:t>End of Day 1 Morning</a:t>
            </a:r>
            <a:br>
              <a:rPr lang="en-US" dirty="0"/>
            </a:br>
            <a:br>
              <a:rPr lang="en-US" dirty="0"/>
            </a:br>
            <a:r>
              <a:rPr lang="en-US" dirty="0"/>
              <a:t>Q&amp;A</a:t>
            </a:r>
          </a:p>
        </p:txBody>
      </p:sp>
      <p:pic>
        <p:nvPicPr>
          <p:cNvPr id="9" name="Picture 8" descr="Red_circ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33399"/>
            <a:ext cx="4921538" cy="5017493"/>
          </a:xfrm>
          <a:prstGeom prst="rect">
            <a:avLst/>
          </a:prstGeom>
        </p:spPr>
      </p:pic>
    </p:spTree>
    <p:extLst>
      <p:ext uri="{BB962C8B-B14F-4D97-AF65-F5344CB8AC3E}">
        <p14:creationId xmlns:p14="http://schemas.microsoft.com/office/powerpoint/2010/main" val="2749220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en-US"/>
              <a:t>26 April 2016</a:t>
            </a:r>
          </a:p>
        </p:txBody>
      </p:sp>
      <p:sp>
        <p:nvSpPr>
          <p:cNvPr id="3" name="Platshållare för sidfot 2"/>
          <p:cNvSpPr>
            <a:spLocks noGrp="1"/>
          </p:cNvSpPr>
          <p:nvPr>
            <p:ph type="ftr" sz="quarter" idx="11"/>
          </p:nvPr>
        </p:nvSpPr>
        <p:spPr/>
        <p:txBody>
          <a:bodyPr/>
          <a:lstStyle/>
          <a:p>
            <a:r>
              <a:rPr lang="en-US"/>
              <a:t>Amend presentation name in Footer and Apply to All</a:t>
            </a:r>
          </a:p>
        </p:txBody>
      </p:sp>
      <p:sp>
        <p:nvSpPr>
          <p:cNvPr id="4" name="Platshållare för bildnummer 3"/>
          <p:cNvSpPr>
            <a:spLocks noGrp="1"/>
          </p:cNvSpPr>
          <p:nvPr>
            <p:ph type="sldNum" sz="quarter" idx="12"/>
          </p:nvPr>
        </p:nvSpPr>
        <p:spPr/>
        <p:txBody>
          <a:bodyPr/>
          <a:lstStyle/>
          <a:p>
            <a:fld id="{C3FDE51E-0052-334C-A4B2-C567FE9F326F}" type="slidenum">
              <a:rPr lang="en-US" smtClean="0"/>
              <a:pPr/>
              <a:t>37</a:t>
            </a:fld>
            <a:endParaRPr lang="en-US"/>
          </a:p>
        </p:txBody>
      </p:sp>
      <p:sp>
        <p:nvSpPr>
          <p:cNvPr id="6" name="Platshållare för text 5"/>
          <p:cNvSpPr>
            <a:spLocks noGrp="1"/>
          </p:cNvSpPr>
          <p:nvPr>
            <p:ph type="body" idx="1"/>
          </p:nvPr>
        </p:nvSpPr>
        <p:spPr/>
        <p:txBody>
          <a:bodyPr>
            <a:normAutofit/>
          </a:bodyPr>
          <a:lstStyle/>
          <a:p>
            <a:r>
              <a:rPr lang="en-US" sz="2400" dirty="0"/>
              <a:t>Understanding Barriers </a:t>
            </a:r>
          </a:p>
        </p:txBody>
      </p:sp>
      <p:pic>
        <p:nvPicPr>
          <p:cNvPr id="8" name="Bildobjekt 5">
            <a:extLst>
              <a:ext uri="{FF2B5EF4-FFF2-40B4-BE49-F238E27FC236}">
                <a16:creationId xmlns:a16="http://schemas.microsoft.com/office/drawing/2014/main" id="{17E4C733-FC1E-064B-AE78-87D10AB02C2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113" y="1835031"/>
            <a:ext cx="4435610" cy="4323902"/>
          </a:xfrm>
          <a:prstGeom prst="rect">
            <a:avLst/>
          </a:prstGeom>
        </p:spPr>
      </p:pic>
      <p:pic>
        <p:nvPicPr>
          <p:cNvPr id="9" name="Bildobjekt 11">
            <a:extLst>
              <a:ext uri="{FF2B5EF4-FFF2-40B4-BE49-F238E27FC236}">
                <a16:creationId xmlns:a16="http://schemas.microsoft.com/office/drawing/2014/main" id="{654DFDE5-3BCF-C54D-AD24-7AFB39FBE0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4751" y="580798"/>
            <a:ext cx="3629729" cy="3629729"/>
          </a:xfrm>
          <a:prstGeom prst="rect">
            <a:avLst/>
          </a:prstGeom>
        </p:spPr>
      </p:pic>
    </p:spTree>
    <p:extLst>
      <p:ext uri="{BB962C8B-B14F-4D97-AF65-F5344CB8AC3E}">
        <p14:creationId xmlns:p14="http://schemas.microsoft.com/office/powerpoint/2010/main" val="313262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3FDE51E-0052-334C-A4B2-C567FE9F326F}" type="slidenum">
              <a:rPr lang="en-US" smtClean="0"/>
              <a:pPr/>
              <a:t>38</a:t>
            </a:fld>
            <a:endParaRPr lang="en-US"/>
          </a:p>
        </p:txBody>
      </p:sp>
      <p:pic>
        <p:nvPicPr>
          <p:cNvPr id="7170" name="Picture 2" descr="Image result for panel discu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101" y="956510"/>
            <a:ext cx="6411906" cy="2604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423065" y="3962399"/>
            <a:ext cx="4764505" cy="553998"/>
          </a:xfrm>
          <a:prstGeom prst="rect">
            <a:avLst/>
          </a:prstGeom>
          <a:noFill/>
        </p:spPr>
        <p:txBody>
          <a:bodyPr wrap="square" lIns="0" tIns="0" rIns="0" bIns="0" rtlCol="0">
            <a:spAutoFit/>
          </a:bodyPr>
          <a:lstStyle/>
          <a:p>
            <a:r>
              <a:rPr lang="sv-SE" sz="3600" b="1" dirty="0">
                <a:solidFill>
                  <a:schemeClr val="bg1"/>
                </a:solidFill>
                <a:latin typeface="Gill Sans Infant Std"/>
                <a:cs typeface="Gill Sans Infant Std"/>
              </a:rPr>
              <a:t>PANEL DISCUSSION </a:t>
            </a:r>
            <a:endParaRPr lang="en-US" sz="3600" b="1" dirty="0">
              <a:solidFill>
                <a:schemeClr val="bg1"/>
              </a:solidFill>
              <a:latin typeface="Gill Sans Infant Std"/>
              <a:cs typeface="Gill Sans Infant Std"/>
            </a:endParaRPr>
          </a:p>
        </p:txBody>
      </p:sp>
    </p:spTree>
    <p:extLst>
      <p:ext uri="{BB962C8B-B14F-4D97-AF65-F5344CB8AC3E}">
        <p14:creationId xmlns:p14="http://schemas.microsoft.com/office/powerpoint/2010/main" val="1579122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en-US"/>
              <a:t>26 April 2016</a:t>
            </a:r>
          </a:p>
        </p:txBody>
      </p:sp>
      <p:sp>
        <p:nvSpPr>
          <p:cNvPr id="3" name="Platshållare för sidfot 2"/>
          <p:cNvSpPr>
            <a:spLocks noGrp="1"/>
          </p:cNvSpPr>
          <p:nvPr>
            <p:ph type="ftr" sz="quarter" idx="11"/>
          </p:nvPr>
        </p:nvSpPr>
        <p:spPr/>
        <p:txBody>
          <a:bodyPr/>
          <a:lstStyle/>
          <a:p>
            <a:r>
              <a:rPr lang="en-US"/>
              <a:t>Amend presentation name in Footer and Apply to All</a:t>
            </a:r>
          </a:p>
        </p:txBody>
      </p:sp>
      <p:sp>
        <p:nvSpPr>
          <p:cNvPr id="4" name="Platshållare för bildnummer 3"/>
          <p:cNvSpPr>
            <a:spLocks noGrp="1"/>
          </p:cNvSpPr>
          <p:nvPr>
            <p:ph type="sldNum" sz="quarter" idx="12"/>
          </p:nvPr>
        </p:nvSpPr>
        <p:spPr/>
        <p:txBody>
          <a:bodyPr/>
          <a:lstStyle/>
          <a:p>
            <a:fld id="{C3FDE51E-0052-334C-A4B2-C567FE9F326F}" type="slidenum">
              <a:rPr lang="en-US" smtClean="0"/>
              <a:pPr/>
              <a:t>39</a:t>
            </a:fld>
            <a:endParaRPr lang="en-US"/>
          </a:p>
        </p:txBody>
      </p:sp>
      <p:sp>
        <p:nvSpPr>
          <p:cNvPr id="5" name="Rubrik 4"/>
          <p:cNvSpPr>
            <a:spLocks noGrp="1"/>
          </p:cNvSpPr>
          <p:nvPr>
            <p:ph type="title"/>
          </p:nvPr>
        </p:nvSpPr>
        <p:spPr/>
        <p:txBody>
          <a:bodyPr/>
          <a:lstStyle/>
          <a:p>
            <a:r>
              <a:rPr lang="en-US" dirty="0"/>
              <a:t>DAY 2</a:t>
            </a:r>
          </a:p>
        </p:txBody>
      </p:sp>
      <p:sp>
        <p:nvSpPr>
          <p:cNvPr id="6" name="Platshållare för text 5"/>
          <p:cNvSpPr>
            <a:spLocks noGrp="1"/>
          </p:cNvSpPr>
          <p:nvPr>
            <p:ph type="body" idx="1"/>
          </p:nvPr>
        </p:nvSpPr>
        <p:spPr/>
        <p:txBody>
          <a:bodyPr>
            <a:normAutofit fontScale="92500"/>
          </a:bodyPr>
          <a:lstStyle/>
          <a:p>
            <a:r>
              <a:rPr lang="en-US" sz="2400" dirty="0"/>
              <a:t>Understanding what exclusion, discrimination and </a:t>
            </a:r>
            <a:r>
              <a:rPr lang="en-US" sz="2400" dirty="0" err="1"/>
              <a:t>marginalisation</a:t>
            </a:r>
            <a:r>
              <a:rPr lang="en-US" sz="2400" dirty="0"/>
              <a:t> looks like </a:t>
            </a:r>
          </a:p>
          <a:p>
            <a:endParaRPr lang="en-US" sz="2400" dirty="0"/>
          </a:p>
          <a:p>
            <a:r>
              <a:rPr lang="en-US" sz="2400" dirty="0"/>
              <a:t>Understanding Disability Rights </a:t>
            </a:r>
          </a:p>
        </p:txBody>
      </p:sp>
      <p:sp>
        <p:nvSpPr>
          <p:cNvPr id="7" name="Platshållare för bild 6"/>
          <p:cNvSpPr>
            <a:spLocks noGrp="1"/>
          </p:cNvSpPr>
          <p:nvPr>
            <p:ph type="pic" sz="quarter" idx="13"/>
          </p:nvPr>
        </p:nvSpPr>
        <p:spPr/>
      </p:sp>
    </p:spTree>
    <p:extLst>
      <p:ext uri="{BB962C8B-B14F-4D97-AF65-F5344CB8AC3E}">
        <p14:creationId xmlns:p14="http://schemas.microsoft.com/office/powerpoint/2010/main" val="18080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38278" y="1307306"/>
            <a:ext cx="8276127" cy="4706938"/>
          </a:xfrm>
        </p:spPr>
        <p:txBody>
          <a:bodyPr/>
          <a:lstStyle/>
          <a:p>
            <a:pPr marL="342900" indent="-342900">
              <a:lnSpc>
                <a:spcPct val="90000"/>
              </a:lnSpc>
              <a:buClr>
                <a:schemeClr val="tx1"/>
              </a:buClr>
              <a:buFont typeface="+mj-lt"/>
              <a:buAutoNum type="arabicPeriod"/>
            </a:pPr>
            <a:r>
              <a:rPr lang="fi-FI" altLang="fi-FI" sz="2400" b="0" dirty="0" err="1"/>
              <a:t>What</a:t>
            </a:r>
            <a:r>
              <a:rPr lang="fi-FI" altLang="fi-FI" sz="2400" b="0" dirty="0"/>
              <a:t> </a:t>
            </a:r>
            <a:r>
              <a:rPr lang="fi-FI" altLang="fi-FI" sz="2400" b="0" dirty="0" err="1"/>
              <a:t>does</a:t>
            </a:r>
            <a:r>
              <a:rPr lang="fi-FI" altLang="fi-FI" sz="2400" b="0" dirty="0"/>
              <a:t> </a:t>
            </a:r>
            <a:r>
              <a:rPr lang="fi-FI" altLang="fi-FI" sz="2400" b="0" dirty="0" err="1"/>
              <a:t>disability</a:t>
            </a:r>
            <a:r>
              <a:rPr lang="fi-FI" altLang="fi-FI" sz="2400" b="0" dirty="0"/>
              <a:t> </a:t>
            </a:r>
            <a:r>
              <a:rPr lang="fi-FI" altLang="fi-FI" sz="2400" b="0" dirty="0" err="1"/>
              <a:t>mean</a:t>
            </a:r>
            <a:r>
              <a:rPr lang="fi-FI" altLang="fi-FI" sz="2400" b="0" dirty="0"/>
              <a:t> to </a:t>
            </a:r>
            <a:r>
              <a:rPr lang="fi-FI" altLang="fi-FI" sz="2400" b="0" dirty="0" err="1"/>
              <a:t>you</a:t>
            </a:r>
            <a:r>
              <a:rPr lang="fi-FI" altLang="fi-FI" sz="2400" b="0" dirty="0"/>
              <a:t>? </a:t>
            </a:r>
          </a:p>
          <a:p>
            <a:pPr marL="342900" indent="-342900">
              <a:lnSpc>
                <a:spcPct val="90000"/>
              </a:lnSpc>
              <a:buClr>
                <a:schemeClr val="tx1"/>
              </a:buClr>
              <a:buFont typeface="+mj-lt"/>
              <a:buAutoNum type="arabicPeriod"/>
            </a:pPr>
            <a:r>
              <a:rPr lang="fi-FI" altLang="fi-FI" sz="2400" b="0" dirty="0"/>
              <a:t>Write </a:t>
            </a:r>
            <a:r>
              <a:rPr lang="fi-FI" altLang="fi-FI" sz="2400" b="0" dirty="0" err="1"/>
              <a:t>your</a:t>
            </a:r>
            <a:r>
              <a:rPr lang="fi-FI" altLang="fi-FI" sz="2400" b="0" dirty="0"/>
              <a:t> idea on a </a:t>
            </a:r>
            <a:r>
              <a:rPr lang="fi-FI" altLang="fi-FI" sz="2400" b="0" dirty="0" err="1"/>
              <a:t>post</a:t>
            </a:r>
            <a:r>
              <a:rPr lang="fi-FI" altLang="fi-FI" sz="2400" b="0" dirty="0"/>
              <a:t> it</a:t>
            </a:r>
          </a:p>
          <a:p>
            <a:pPr marL="342900" indent="-342900">
              <a:lnSpc>
                <a:spcPct val="90000"/>
              </a:lnSpc>
              <a:buClr>
                <a:schemeClr val="tx1"/>
              </a:buClr>
              <a:buFont typeface="+mj-lt"/>
              <a:buAutoNum type="arabicPeriod"/>
            </a:pPr>
            <a:r>
              <a:rPr lang="fi-FI" altLang="fi-FI" sz="2400" b="0" dirty="0"/>
              <a:t>No </a:t>
            </a:r>
            <a:r>
              <a:rPr lang="fi-FI" altLang="fi-FI" sz="2400" b="0" dirty="0" err="1"/>
              <a:t>need</a:t>
            </a:r>
            <a:r>
              <a:rPr lang="fi-FI" altLang="fi-FI" sz="2400" b="0" dirty="0"/>
              <a:t> to </a:t>
            </a:r>
            <a:r>
              <a:rPr lang="fi-FI" altLang="fi-FI" sz="2400" b="0" dirty="0" err="1"/>
              <a:t>share</a:t>
            </a:r>
            <a:r>
              <a:rPr lang="fi-FI" altLang="fi-FI" sz="2400" b="0" dirty="0"/>
              <a:t>, </a:t>
            </a:r>
            <a:r>
              <a:rPr lang="fi-FI" altLang="fi-FI" sz="2400" b="0" dirty="0" err="1"/>
              <a:t>this</a:t>
            </a:r>
            <a:r>
              <a:rPr lang="fi-FI" altLang="fi-FI" sz="2400" b="0" dirty="0"/>
              <a:t> is </a:t>
            </a:r>
            <a:r>
              <a:rPr lang="fi-FI" altLang="fi-FI" sz="2400" b="0" dirty="0" err="1"/>
              <a:t>personal</a:t>
            </a:r>
            <a:r>
              <a:rPr lang="fi-FI" altLang="fi-FI" sz="2400" b="0" dirty="0"/>
              <a:t> </a:t>
            </a:r>
            <a:r>
              <a:rPr lang="fi-FI" altLang="fi-FI" sz="2400" b="0" dirty="0" err="1"/>
              <a:t>reflection</a:t>
            </a:r>
            <a:r>
              <a:rPr lang="fi-FI" altLang="fi-FI" sz="2400" b="0" dirty="0"/>
              <a:t>. </a:t>
            </a:r>
          </a:p>
        </p:txBody>
      </p:sp>
      <p:pic>
        <p:nvPicPr>
          <p:cNvPr id="6" name="Picture 9"/>
          <p:cNvPicPr>
            <a:picLocks noChangeAspect="1"/>
          </p:cNvPicPr>
          <p:nvPr/>
        </p:nvPicPr>
        <p:blipFill>
          <a:blip r:embed="rId3"/>
          <a:stretch>
            <a:fillRect/>
          </a:stretch>
        </p:blipFill>
        <p:spPr>
          <a:xfrm>
            <a:off x="862134" y="2609256"/>
            <a:ext cx="6930518" cy="3545199"/>
          </a:xfrm>
          <a:prstGeom prst="rect">
            <a:avLst/>
          </a:prstGeom>
        </p:spPr>
      </p:pic>
      <p:sp>
        <p:nvSpPr>
          <p:cNvPr id="7" name="Rubrik 1"/>
          <p:cNvSpPr txBox="1">
            <a:spLocks/>
          </p:cNvSpPr>
          <p:nvPr/>
        </p:nvSpPr>
        <p:spPr>
          <a:xfrm>
            <a:off x="432161" y="660195"/>
            <a:ext cx="8282640" cy="506900"/>
          </a:xfrm>
          <a:prstGeom prst="rect">
            <a:avLst/>
          </a:prstGeom>
        </p:spPr>
        <p:txBody>
          <a:bodyPr vert="horz" lIns="0" tIns="0" rIns="0" bIns="0" rtlCol="0" anchor="ctr">
            <a:normAutofit fontScale="92500"/>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r>
              <a:rPr lang="sv-SE" dirty="0"/>
              <a:t>A.  </a:t>
            </a:r>
            <a:r>
              <a:rPr lang="sv-SE" dirty="0" err="1"/>
              <a:t>Take</a:t>
            </a:r>
            <a:r>
              <a:rPr lang="sv-SE" dirty="0"/>
              <a:t> a </a:t>
            </a:r>
            <a:r>
              <a:rPr lang="sv-SE" dirty="0" err="1"/>
              <a:t>few</a:t>
            </a:r>
            <a:r>
              <a:rPr lang="sv-SE" dirty="0"/>
              <a:t> </a:t>
            </a:r>
            <a:r>
              <a:rPr lang="sv-SE" dirty="0" err="1"/>
              <a:t>minutes</a:t>
            </a:r>
            <a:r>
              <a:rPr lang="sv-SE" dirty="0"/>
              <a:t>… </a:t>
            </a:r>
            <a:r>
              <a:rPr lang="sv-SE" dirty="0" err="1"/>
              <a:t>Please</a:t>
            </a:r>
            <a:r>
              <a:rPr lang="sv-SE" dirty="0"/>
              <a:t> </a:t>
            </a:r>
            <a:r>
              <a:rPr lang="sv-SE" dirty="0" err="1"/>
              <a:t>write</a:t>
            </a:r>
            <a:r>
              <a:rPr lang="sv-SE" dirty="0"/>
              <a:t> on a </a:t>
            </a:r>
            <a:r>
              <a:rPr lang="sv-SE" dirty="0" err="1"/>
              <a:t>piece</a:t>
            </a:r>
            <a:r>
              <a:rPr lang="sv-SE" dirty="0"/>
              <a:t> </a:t>
            </a:r>
            <a:r>
              <a:rPr lang="sv-SE" dirty="0" err="1"/>
              <a:t>of</a:t>
            </a:r>
            <a:r>
              <a:rPr lang="sv-SE" dirty="0"/>
              <a:t> paper</a:t>
            </a:r>
            <a:endParaRPr lang="en-GB" dirty="0"/>
          </a:p>
        </p:txBody>
      </p:sp>
    </p:spTree>
    <p:extLst>
      <p:ext uri="{BB962C8B-B14F-4D97-AF65-F5344CB8AC3E}">
        <p14:creationId xmlns:p14="http://schemas.microsoft.com/office/powerpoint/2010/main" val="27662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229" y="5703135"/>
            <a:ext cx="8239760" cy="492443"/>
          </a:xfrm>
          <a:prstGeom prst="rect">
            <a:avLst/>
          </a:prstGeom>
        </p:spPr>
        <p:txBody>
          <a:bodyPr wrap="square">
            <a:spAutoFit/>
          </a:bodyPr>
          <a:lstStyle/>
          <a:p>
            <a:pPr algn="ctr">
              <a:defRPr/>
            </a:pPr>
            <a:r>
              <a:rPr lang="en-GB" sz="2600" b="1" dirty="0">
                <a:solidFill>
                  <a:srgbClr val="FF0000"/>
                </a:solidFill>
                <a:latin typeface="Gill Sans Infant Std" panose="020B0502020104020203" pitchFamily="34" charset="0"/>
              </a:rPr>
              <a:t>Children with Disabilities and discrimination </a:t>
            </a:r>
          </a:p>
        </p:txBody>
      </p:sp>
      <p:pic>
        <p:nvPicPr>
          <p:cNvPr id="5" name="Picture 2" descr="Faris* speaking to a Save the Children offic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5411" y="1242138"/>
            <a:ext cx="6979396" cy="446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62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529420"/>
            <a:ext cx="8712853" cy="506900"/>
          </a:xfrm>
        </p:spPr>
        <p:txBody>
          <a:bodyPr>
            <a:noAutofit/>
          </a:bodyPr>
          <a:lstStyle/>
          <a:p>
            <a:r>
              <a:rPr lang="en-US" dirty="0"/>
              <a:t>Disability and exclusion from participation </a:t>
            </a:r>
          </a:p>
        </p:txBody>
      </p:sp>
      <p:sp>
        <p:nvSpPr>
          <p:cNvPr id="3" name="Platshållare för innehåll 2"/>
          <p:cNvSpPr>
            <a:spLocks noGrp="1"/>
          </p:cNvSpPr>
          <p:nvPr>
            <p:ph idx="1"/>
          </p:nvPr>
        </p:nvSpPr>
        <p:spPr>
          <a:xfrm>
            <a:off x="431147" y="1420261"/>
            <a:ext cx="8961774" cy="4706938"/>
          </a:xfrm>
        </p:spPr>
        <p:txBody>
          <a:bodyPr/>
          <a:lstStyle/>
          <a:p>
            <a:r>
              <a:rPr lang="en-US" sz="2000" dirty="0">
                <a:solidFill>
                  <a:schemeClr val="tx1"/>
                </a:solidFill>
                <a:latin typeface="Gill Sans Infant Std" panose="020B0502020104020203" pitchFamily="34" charset="0"/>
              </a:rPr>
              <a:t>Children with disabilities…</a:t>
            </a:r>
          </a:p>
          <a:p>
            <a:pPr marL="285750" indent="-285750">
              <a:buFontTx/>
              <a:buChar char="-"/>
            </a:pPr>
            <a:r>
              <a:rPr lang="en-US" sz="2000" b="0" dirty="0">
                <a:solidFill>
                  <a:srgbClr val="FF0000"/>
                </a:solidFill>
                <a:latin typeface="Gill Sans Infant Std" panose="020B0502020104020203" pitchFamily="34" charset="0"/>
              </a:rPr>
              <a:t>are assumed to not understand/have opinions</a:t>
            </a:r>
          </a:p>
          <a:p>
            <a:pPr marL="285750" indent="-285750">
              <a:buFontTx/>
              <a:buChar char="-"/>
            </a:pPr>
            <a:r>
              <a:rPr lang="en-US" sz="2000" b="0" dirty="0">
                <a:solidFill>
                  <a:schemeClr val="tx1"/>
                </a:solidFill>
                <a:latin typeface="Gill Sans Infant Std" panose="020B0502020104020203" pitchFamily="34" charset="0"/>
              </a:rPr>
              <a:t>may not have attended school</a:t>
            </a:r>
          </a:p>
          <a:p>
            <a:pPr marL="285750" indent="-285750">
              <a:buFontTx/>
              <a:buChar char="-"/>
            </a:pPr>
            <a:r>
              <a:rPr lang="en-US" sz="2000" b="0" dirty="0">
                <a:solidFill>
                  <a:srgbClr val="FF0000"/>
                </a:solidFill>
                <a:latin typeface="Gill Sans Infant Std" panose="020B0502020104020203" pitchFamily="34" charset="0"/>
              </a:rPr>
              <a:t>may need basic information on human rights, child and disability rights </a:t>
            </a:r>
          </a:p>
          <a:p>
            <a:pPr marL="285750" indent="-285750">
              <a:buFontTx/>
              <a:buChar char="-"/>
            </a:pPr>
            <a:r>
              <a:rPr lang="en-US" sz="2000" b="0" dirty="0">
                <a:solidFill>
                  <a:schemeClr val="tx1"/>
                </a:solidFill>
                <a:latin typeface="Gill Sans Infant Std" panose="020B0502020104020203" pitchFamily="34" charset="0"/>
              </a:rPr>
              <a:t>may need information in different formats/ more time to understand </a:t>
            </a:r>
          </a:p>
          <a:p>
            <a:pPr marL="285750" indent="-285750">
              <a:buFontTx/>
              <a:buChar char="-"/>
            </a:pPr>
            <a:r>
              <a:rPr lang="en-US" sz="2000" b="0" dirty="0">
                <a:latin typeface="Gill Sans Infant Std" panose="020B0502020104020203" pitchFamily="34" charset="0"/>
              </a:rPr>
              <a:t>are often forgotten or excluded</a:t>
            </a:r>
          </a:p>
          <a:p>
            <a:pPr marL="285750" indent="-285750">
              <a:buFontTx/>
              <a:buChar char="-"/>
            </a:pPr>
            <a:r>
              <a:rPr lang="en-US" sz="2000" b="0" dirty="0">
                <a:solidFill>
                  <a:schemeClr val="tx1"/>
                </a:solidFill>
                <a:latin typeface="Gill Sans Infant Std" panose="020B0502020104020203" pitchFamily="34" charset="0"/>
              </a:rPr>
              <a:t>are not invited because they are not the best ’token’ kids</a:t>
            </a:r>
          </a:p>
          <a:p>
            <a:pPr marL="285750" indent="-285750">
              <a:buFontTx/>
              <a:buChar char="-"/>
            </a:pPr>
            <a:r>
              <a:rPr lang="en-US" sz="2000" b="0" dirty="0">
                <a:latin typeface="Gill Sans Infant Std" panose="020B0502020104020203" pitchFamily="34" charset="0"/>
              </a:rPr>
              <a:t>parents with disabilities may not be aware-hence children unaware</a:t>
            </a:r>
          </a:p>
          <a:p>
            <a:pPr marL="285750" indent="-285750">
              <a:buFontTx/>
              <a:buChar char="-"/>
            </a:pPr>
            <a:r>
              <a:rPr lang="en-US" sz="2000" b="0" dirty="0">
                <a:solidFill>
                  <a:schemeClr val="tx1"/>
                </a:solidFill>
                <a:latin typeface="Gill Sans Infant Std" panose="020B0502020104020203" pitchFamily="34" charset="0"/>
              </a:rPr>
              <a:t>disability movement also sometimes forgets child perspective </a:t>
            </a:r>
          </a:p>
          <a:p>
            <a:pPr marL="285750" indent="-285750">
              <a:buFontTx/>
              <a:buChar char="-"/>
            </a:pPr>
            <a:r>
              <a:rPr lang="en-US" sz="2000" b="0" dirty="0">
                <a:latin typeface="Gill Sans Infant Std" panose="020B0502020104020203" pitchFamily="34" charset="0"/>
              </a:rPr>
              <a:t>disability movement lack systems for child safeguarding </a:t>
            </a:r>
          </a:p>
          <a:p>
            <a:pPr marL="285750" indent="-285750">
              <a:buFontTx/>
              <a:buChar char="-"/>
            </a:pPr>
            <a:r>
              <a:rPr lang="en-US" sz="2000" b="0" dirty="0">
                <a:solidFill>
                  <a:schemeClr val="tx1"/>
                </a:solidFill>
                <a:latin typeface="Gill Sans Infant Std" panose="020B0502020104020203" pitchFamily="34" charset="0"/>
              </a:rPr>
              <a:t>Accessibility is not considered even when children with disabilities are invited</a:t>
            </a:r>
          </a:p>
        </p:txBody>
      </p:sp>
    </p:spTree>
    <p:extLst>
      <p:ext uri="{BB962C8B-B14F-4D97-AF65-F5344CB8AC3E}">
        <p14:creationId xmlns:p14="http://schemas.microsoft.com/office/powerpoint/2010/main" val="28703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709181"/>
            <a:ext cx="8282640" cy="506900"/>
          </a:xfrm>
        </p:spPr>
        <p:txBody>
          <a:bodyPr/>
          <a:lstStyle/>
          <a:p>
            <a:r>
              <a:rPr lang="en-US" dirty="0"/>
              <a:t>Exercise </a:t>
            </a:r>
          </a:p>
        </p:txBody>
      </p:sp>
      <p:sp>
        <p:nvSpPr>
          <p:cNvPr id="3" name="Platshållare för innehåll 2"/>
          <p:cNvSpPr>
            <a:spLocks noGrp="1"/>
          </p:cNvSpPr>
          <p:nvPr>
            <p:ph idx="1"/>
          </p:nvPr>
        </p:nvSpPr>
        <p:spPr/>
        <p:txBody>
          <a:bodyPr/>
          <a:lstStyle/>
          <a:p>
            <a:r>
              <a:rPr lang="en-US" dirty="0"/>
              <a:t>What signs of exclusion have you seen in your community  and why do you think that is? </a:t>
            </a:r>
          </a:p>
          <a:p>
            <a:endParaRPr lang="en-US" dirty="0"/>
          </a:p>
          <a:p>
            <a:endParaRPr lang="en-US" dirty="0"/>
          </a:p>
        </p:txBody>
      </p:sp>
    </p:spTree>
    <p:extLst>
      <p:ext uri="{BB962C8B-B14F-4D97-AF65-F5344CB8AC3E}">
        <p14:creationId xmlns:p14="http://schemas.microsoft.com/office/powerpoint/2010/main" val="198952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email">
            <a:extLst>
              <a:ext uri="{28A0092B-C50C-407E-A947-70E740481C1C}">
                <a14:useLocalDpi xmlns:a14="http://schemas.microsoft.com/office/drawing/2010/main" val="0"/>
              </a:ext>
            </a:extLst>
          </a:blip>
          <a:srcRect r="10036"/>
          <a:stretch/>
        </p:blipFill>
        <p:spPr>
          <a:xfrm>
            <a:off x="2152651" y="2152649"/>
            <a:ext cx="4281285" cy="3171825"/>
          </a:xfrm>
          <a:prstGeom prst="rect">
            <a:avLst/>
          </a:prstGeom>
        </p:spPr>
      </p:pic>
      <p:sp>
        <p:nvSpPr>
          <p:cNvPr id="2" name="Rubrik 1"/>
          <p:cNvSpPr>
            <a:spLocks noGrp="1"/>
          </p:cNvSpPr>
          <p:nvPr>
            <p:ph type="title"/>
          </p:nvPr>
        </p:nvSpPr>
        <p:spPr>
          <a:xfrm>
            <a:off x="519884" y="479220"/>
            <a:ext cx="8282640" cy="506900"/>
          </a:xfrm>
        </p:spPr>
        <p:txBody>
          <a:bodyPr>
            <a:normAutofit/>
          </a:bodyPr>
          <a:lstStyle/>
          <a:p>
            <a:r>
              <a:rPr lang="en-US" dirty="0"/>
              <a:t>Most essential building blocks for the individual child</a:t>
            </a:r>
          </a:p>
        </p:txBody>
      </p:sp>
      <p:graphicFrame>
        <p:nvGraphicFramePr>
          <p:cNvPr id="5" name="Platshållare för innehåll 4"/>
          <p:cNvGraphicFramePr>
            <a:graphicFrameLocks noGrp="1"/>
          </p:cNvGraphicFramePr>
          <p:nvPr>
            <p:ph idx="1"/>
          </p:nvPr>
        </p:nvGraphicFramePr>
        <p:xfrm>
          <a:off x="-94946" y="1201033"/>
          <a:ext cx="9512300" cy="5656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594880"/>
            <a:ext cx="8282640" cy="506900"/>
          </a:xfrm>
        </p:spPr>
        <p:txBody>
          <a:bodyPr/>
          <a:lstStyle/>
          <a:p>
            <a:r>
              <a:rPr lang="en-US" dirty="0"/>
              <a:t>Disability in the life cycle </a:t>
            </a:r>
          </a:p>
        </p:txBody>
      </p:sp>
      <p:pic>
        <p:nvPicPr>
          <p:cNvPr id="7" name="nGjpod__fpg"/>
          <p:cNvPicPr>
            <a:picLocks noGrp="1" noRot="1" noChangeAspect="1"/>
          </p:cNvPicPr>
          <p:nvPr>
            <p:ph idx="1"/>
            <a:videoFile r:link="rId1"/>
          </p:nvPr>
        </p:nvPicPr>
        <p:blipFill>
          <a:blip r:embed="rId3"/>
          <a:stretch>
            <a:fillRect/>
          </a:stretch>
        </p:blipFill>
        <p:spPr>
          <a:xfrm>
            <a:off x="266910" y="1363037"/>
            <a:ext cx="8491566" cy="4776506"/>
          </a:xfrm>
          <a:prstGeom prst="rect">
            <a:avLst/>
          </a:prstGeom>
        </p:spPr>
      </p:pic>
      <p:sp>
        <p:nvSpPr>
          <p:cNvPr id="3" name="文本框 2">
            <a:extLst>
              <a:ext uri="{FF2B5EF4-FFF2-40B4-BE49-F238E27FC236}">
                <a16:creationId xmlns:a16="http://schemas.microsoft.com/office/drawing/2014/main" id="{D0F3EEDD-720A-6141-AB8D-672ABE6E3229}"/>
              </a:ext>
            </a:extLst>
          </p:cNvPr>
          <p:cNvSpPr txBox="1"/>
          <p:nvPr/>
        </p:nvSpPr>
        <p:spPr>
          <a:xfrm>
            <a:off x="2390816" y="6285384"/>
            <a:ext cx="4243754" cy="230832"/>
          </a:xfrm>
          <a:prstGeom prst="rect">
            <a:avLst/>
          </a:prstGeom>
          <a:noFill/>
        </p:spPr>
        <p:txBody>
          <a:bodyPr wrap="square" lIns="0" tIns="0" rIns="0" bIns="0" rtlCol="0">
            <a:spAutoFit/>
          </a:bodyPr>
          <a:lstStyle/>
          <a:p>
            <a:r>
              <a:rPr kumimoji="1" lang="en-US" altLang="zh-CN" sz="1500" dirty="0">
                <a:latin typeface="Gill Sans Infant Std"/>
                <a:cs typeface="Gill Sans Infant Std"/>
              </a:rPr>
              <a:t>https://</a:t>
            </a:r>
            <a:r>
              <a:rPr kumimoji="1" lang="en-US" altLang="zh-CN" sz="1500" dirty="0" err="1">
                <a:latin typeface="Gill Sans Infant Std"/>
                <a:cs typeface="Gill Sans Infant Std"/>
              </a:rPr>
              <a:t>www.youtube.com</a:t>
            </a:r>
            <a:r>
              <a:rPr kumimoji="1" lang="en-US" altLang="zh-CN" sz="1500" dirty="0">
                <a:latin typeface="Gill Sans Infant Std"/>
                <a:cs typeface="Gill Sans Infant Std"/>
              </a:rPr>
              <a:t>/</a:t>
            </a:r>
            <a:r>
              <a:rPr kumimoji="1" lang="en-US" altLang="zh-CN" sz="1500" dirty="0" err="1">
                <a:latin typeface="Gill Sans Infant Std"/>
                <a:cs typeface="Gill Sans Infant Std"/>
              </a:rPr>
              <a:t>watch?v</a:t>
            </a:r>
            <a:r>
              <a:rPr kumimoji="1" lang="en-US" altLang="zh-CN" sz="1500" dirty="0">
                <a:latin typeface="Gill Sans Infant Std"/>
                <a:cs typeface="Gill Sans Infant Std"/>
              </a:rPr>
              <a:t>=</a:t>
            </a:r>
            <a:r>
              <a:rPr kumimoji="1" lang="en-US" altLang="zh-CN" sz="1500" dirty="0" err="1">
                <a:latin typeface="Gill Sans Infant Std"/>
                <a:cs typeface="Gill Sans Infant Std"/>
              </a:rPr>
              <a:t>nGjpod</a:t>
            </a:r>
            <a:r>
              <a:rPr kumimoji="1" lang="en-US" altLang="zh-CN" sz="1500" dirty="0">
                <a:latin typeface="Gill Sans Infant Std"/>
                <a:cs typeface="Gill Sans Infant Std"/>
              </a:rPr>
              <a:t>__</a:t>
            </a:r>
            <a:r>
              <a:rPr kumimoji="1" lang="en-US" altLang="zh-CN" sz="1500" dirty="0" err="1">
                <a:latin typeface="Gill Sans Infant Std"/>
                <a:cs typeface="Gill Sans Infant Std"/>
              </a:rPr>
              <a:t>fpg</a:t>
            </a:r>
            <a:endParaRPr kumimoji="1" lang="zh-CN" altLang="en-US" sz="1500" dirty="0">
              <a:latin typeface="Gill Sans Infant Std"/>
              <a:cs typeface="Gill Sans Infant Std"/>
            </a:endParaRPr>
          </a:p>
        </p:txBody>
      </p:sp>
    </p:spTree>
    <p:extLst>
      <p:ext uri="{BB962C8B-B14F-4D97-AF65-F5344CB8AC3E}">
        <p14:creationId xmlns:p14="http://schemas.microsoft.com/office/powerpoint/2010/main" val="133636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1147" y="472625"/>
            <a:ext cx="8282640" cy="506900"/>
          </a:xfrm>
        </p:spPr>
        <p:txBody>
          <a:bodyPr>
            <a:normAutofit fontScale="90000"/>
          </a:bodyPr>
          <a:lstStyle/>
          <a:p>
            <a:r>
              <a:rPr lang="en-US" dirty="0"/>
              <a:t>Guiding principles for working with children with disabilities </a:t>
            </a:r>
            <a:endParaRPr lang="sv-SE" dirty="0"/>
          </a:p>
        </p:txBody>
      </p:sp>
      <p:sp>
        <p:nvSpPr>
          <p:cNvPr id="5" name="AutoShape 6" descr="data:image/png;base64,iVBORw0KGgoAAAANSUhEUgAAA/MAAAE4CAYAAAFgS5NrAAAAAXNSR0IArs4c6QAAAARnQU1BAACxjwv8YQUAAAAJcEhZcwAADsMAAA7DAcdvqGQAAP+lSURBVHhe7P1/8D5VdeeLcibByKlbVqqcP6ipKQ/xTOrEO/cP6lTljjVOXWIkSvghKAoqChgdQYGAwARzjkycmFGckBmYGcYkziR4neMEjRcSjWTQqLeiUUcNIiA/lEsA8cvv3z8F/Nx+9Xe/P65nfVZ37+6n+3n6+Xz3qnrX7t4/1t577bX3Wnt3P/3sV6hQoUKFNpG+tN9+W21I2WI69HXv2uqDz/zMARemoq105j/5lbB8hGN/9S3tjWygiFeElD2bjn/VG0M+bfjs/s+/IRXvpKi8R8raSlG5CCn7TiLR0pV/9Td1AV3fcPOtWw89/Gh9f/e99y9oU3X9RfDF/fZ7H0jRNdnKc5CK1SSt9UjJ2/TRyz6zXf66G2/ZOvKEs+rrW2+7c+uYk86tw0zeD6bkmsQT2Dq6kIqHdaSkmsgrevpHP6rL0vZ3/sYHt37/0k9l8yLfU089vXXzLbcttMMjZd9JUeY22Mp9o2xaVLYNqVhNEV9QKdjPpiw1RXwipOw1RXxBSq5J5aRMuUjFOwcfvkwqkQY84tVG5INQGgi+KEM2LxLfdOp760wwIWTGc62ZQ/p7L/hwfe070kTk7YNUrBdFfCKk7NkU8chBKt5JUVmPlLWVonIRUvadFGVuQxn8ZqTincQMxYRGPISUtZWichFS9p10ww03bfXBHVdfvfXDO+/8ofBfPvapuxKrbSI+KtsGyzOx2UHn/at/d6fNF/GJYMtYHHLSSc9PrLfpqi98+b6IRw7E99fO/Ff3JHY76Kg3v/uWaICakIqFdOX+P7MnKmPx6ef/zwv+zDbREAYzF5dccEEoyMSuJsVFwmmD5QcSuwXyecZAYl2T4qL2deHG797Y2QefnotUfIHectr590Z525CK7iU0I8rUF4ldTT7t4osvfpDwrW9962N33H77Dy/4wAce+vrXvnb397/3vT3XXXvtXWecfvqjr3rlK5+0eUFit0BKgxfhi170omcof8stt+zhnvCab3/7Lq4POOCAH7/0pS99imuFgHTaoHyJdU3pfuvAAw98lmv4E9I+4igD4Kc6xVv3L37xi+syYC/XnxBxL3/5y5+sLpnRtewJ1e9PfuIT96msBWU9Rfm6kIruJTv41e0WDVPHERAD9IIXvOA50gCN/Jsvf/lulTFlt8mnDUVit0BRvj7QgFsk1jX5tGWR2G5TlCcHqfgCRfm6kIrupVXM/KFI7BYoyrcsEuuaFMdsRvG5/rmDDqpnMjOb1UQrAHFMBO5JU36gmZzYbhNxzO7qckurFBOOeK7hLx52tdpbepGUBj9WQuq37aiytJshO/h0hOWtit4SAy1hr3jFK56kcaQTZxsG9nLbS4rbf//9fwzPKmqLMiz5WhrBn11xxb0SIqFdisFeboukNIFVyd6rvVXW7SUVwTBApCneAr4in+bh+21Bf3xcYrtNPj0XqfgCRfm6kIrupTLzp2m7kNhuk4nfYkK97GUve0qmVJOFSUBaGx+IeK0aKDa+D5OH64MPPvjpKssWqxahmRQ/IT/4VVRt2zUDmakU5J54m9cCXiLFafWgM4rT7IAnHaXjOH3ce2cnsVsgpTGTxQs+hHZWwot78uFcwp++dM1OxWnZbkLER04rkPwS221Sukcl9NZJmIovUJSvC6noXrKDb5fcVx911BN0kIGrsm1xTRzX1rsWamaJbPwySOwWKMq3LBLrmqL0NiAHKzePxHabFP9MpZSPVeaIQX+usvN28J+rTFkNY/9T8QUiXhMG5dbMx8xpIhBvfZFUdC9NuexLKCxnKBFgltqG0siqSK1cKifs5bZISoOX7D3XzHBmKzyrbHWfdH3E4Yc/ceqppz6qsh4140SKgzf8mlYA+kC96mMTEtttUvweMyA5SMUXKMonVMlbkX+yt2QiO/hoMbbGOmYwsMsZYODOPvvsR2xcYleTidseVK4FCYxreGP3VMaiSt9BStOg0E4UqkqqHTurRMQB6mOwgOKVJ91vk40fA4ntNkV5LB6tZBvFp+ILZNP9GAHGycelonupOHxx2xFcdVsrDzOcSaEJwVKrbZWUivydwq5I8SzzDPR9Fa+nktNGnOKVT0jFF8im0z7qVztpk13uhVR0L/nBP/TQQ+stHbMJZpFGRUjsalKchIHw1BDxVp42JHYLpDRWJK0grAKsVlzDW/G5SKxrUhw8ECLywAT84i/+4tN2D56LxHabojw5SMUXKMrXhVR0L00586OZ0BbvkdgtUJRvWSTWNUXpyyCx3SbFY/PvqRQVp+/JarbKyXsgmbMfveQlP/px5SvpPhVfIOLZ6iFPJoNM3t9/4QufY9Iy6VgBnCn8CW3iso8DSYeZ7XZp4554lmU6fcXll9edRggIR3tij8S6pnRfy4RQYHVhJWDHwzUhdZHGUou/cdlll91HHXblqdIXSPF9kYovUJSvC6noXrKDz5JJR9AUBCmNQZhWe8ijayGxq8mnCdi36LoJid0CRfmWRWJdU5S+DBLbbbJpzGpmd23zK8WqfYBKzmwDbT6Qii+QzyPfA+VrMn2p6F6adOZXHSJkoHFkCOkw0ODbpc4jsVsgpTH7UFZtZ5h58leYoZ+76qp7WBUOOeSQp7R7AXpKZ5FY16Q475ewlbT3uUhstynKk4NUfIGifB7eZ0tF95IGX8sngtLBQZVcL2ma9WKEEAkt9nLbS4prGtSmPS6zwN4ndguktKgNUVwOEuuaovRlkNhuk03D5jMp7q4UVrJiUnC489CFFy7ILhVfIJsO/HOOCKnoXtpEmz82EuuauGdAfJ6HKr+BVSpKbzNhie02RXlykIovkNKYnCz5rIbahtqyFqnoXvIzn8IspXJmYGoLN2Evt72kuMePO+5x2TEEBPBsmfnEY+siQQuJ3QLZdNpZRdXlrQngWYFWLwscPw6UVEaoGSey8WMgsd0mmyZlApITq4HNI6TiCxTl60IqupfKzI/bzjLM8qvlGKXlmsGpt2VVGnGkocTWxNkBTGy3SfGCzvd9vEcqvkDEawfzkmpraP0UbfGqbI2KvjD41W19jZ3nSRgzBRCPPWmzqTWzRIpjr4o2S8OfrfafEhICqm18Jk8R8VZYErQGhTqVrnpZadrO0hPrmqL0CDkDBhLbbYry5CAVX6AoXxdS0b1UZn7cdpSJAUZBnz744Ke5t8eupNnZ3oTEdpuiPDlIxRcoyteFVHQv2cGnQ8xOZivXVru5lt3m2torkNjVZOOXQWK3QEqjHbTBDoji91Q7Fq61KnQhsa7Jp8HPx/VBYrtNUZ4cpOILFOXrQiq6l/zMp7N+y5WDxK6mKH0IErsFivIti8S6pih9GSS2k1BUXxdS0b20qcu+Viah3kWkGd8XiXVNioOf+Nq8fZHYTkJRfV1IRfdSsfnTtF1IbOdJR775rDuiRgtofxTvkdjVdP0NN/V6pNqExG6BonzLIrGuKUpfBontfMk2lsGut2fp2bVOtthCNW2XvvLVb7CfXAlF9S+LxLqmX3n9uw6O8gxBYlmoUKFChQoVKlSoUH/67z+9/732ez8epKesi3TJP/xHD7G/74NUtJOisk3wH1fKoYhPBD6llopkEW2J+HQhFe+kqKwHg5ayL5CPj8p6pKyLRAIfW+IDS3wXBrr2hu/XEPFlKD6+9Fv/5g8WGFWNqD+7BvjsWhXyi96aaKCtPAepaE2Uj5CSa1I5PrHG92xoP59J4+tT9InPxfk2V+08KIevPj/XB6l4TUEdV6akmv+zzz5Xt5uPXOnLWcTrM2yUSdlDWaSkbRmIdG+Rsi5SlLELqWhrg7iOyrYhFa3J8xVSck0RjyakIgz8MRHfKv6wlGWQTEAqXpPnn6JrIi8Dz4RiwjHwKBp02Bt+vebly4giXig7vOpPuX3v1tZ2bRMJmvFc0wgqJ1RBGGvmgFS0lWig8uciFc2miEcTUpGQWAXSZU1R+Ryk4p0UlfVoGnhPUVmPlHWRooxdSEVbaZMG3lNUPgepeCeRl9n5hS9/M+QDJh/4937gkvDLUW3oOqb80l9/7V6+zBWVbUMbT5HNE/Fogi1nkdhuUzUg90TlcyCebcfZfNotGpwmHH3iOZ9ORUOKynikrItEQ/2n1D79sY+F1+D2CpTh1S119LA3nPF4YldTHf+DH+yJhNOE2665ZuHFjyPf/O5LE7ttsulj4agTznossd/v7267rX4ucft3vvNs1MYueN6J7QL5PDm46MMfC7+RF+VtQyq2l6IMfeG1SvG8ImyveVMWhdGvRHgTWC8T8haw8oJIU5XG7wL4UYU+gATgw7uD8KYe/XiCFxaJI+RFReohr/2lSmK/zZ828oavPt/GS47USRw84E08+XRN3fz2jfL63UJTH9Rv+CpU3bRT1xap+AJF+dqw0B4i/KvLepOTRhHSKTrH25/c2wEFTQMP7Iuc/hchbWgbeH5xY/NqEP1Lo/6+CYl9b0F2oa0PfZGKL1CUrw07Bn5ZtA38UIwptC4k9tv8USzNPJk0lIjZzSrAxNBHIUnnV0tMEpUX2vrAZGOmo7SaEPbHE/7nXqn4AimNt6er23qicq8VxU+0xoGvbuvXrdUAGkYcnyihgVwrzpZrGngJREsZwuPXskoXT10rHrQJDX4yG1V0/SEEQqC6PnTBBfWA6V5hBHhDNk75EZ5WON9GQB+b0sZU3lR8gaJ8bWgc+KFoGvhlMKbQupDYd/LXIOeirQ9aSVCwKrpW/iOOOOKJutyhh9YzWHlBXdgR8UxSeGCKudfs51omXL+ODgdeiUDay4eIaCCrQJWVQguNEZoGXkuO7pk58KahLJfKQx1quNAmNJZByvlZBk/xBSzL5IE/8U02P7Hf5t+2OvTBmMqbii9QlK8N4cCjzQipiqoHGOESMiAMGNcIkIHE/tklu2ngl8GYQutCYj86/7Y+VAmNv3Hg1Tf/g45UfIGU5mf8hekXupgpq8ThwC+DpoHXbGcbhNJUSVt8k4bGcK3ZGM2wNqFRRn4H93aXIZ5V9pq/37FE2Mv9J/z1402Q0re/oI2A1d4u/m198D8U6UIqvkAN+bY/e9u6itoElkI6RajBIl6MdO0/S9I08Fo1APfw5fr8889/mFVD27Lo9+BtQpPiCOogPBWnjx5pcAD1qE8WVf6afPyyaOtDX6TiC6Q0v71tQuPAD0XTwC+DMYXWhcR+m7/9KodWDyktkB+hNBTR+kjbfFr60PRTNX4W9sh55z1s40AqvkBKQ6lR/o9eeun9mry2rNA48BTS7NHMiD474tE08KwOtiHwvOnGG0MHy6NNaKwkDAzXhNgy60QqLReJ/TZ/zaAqql5NLO8+GFN5U/EFivK1oXHg21BlDT160DTwy2BMoXUhsR+df1cf7I8+9QteOXWsBNbBS8UXiHgmlyYCIUpqZ7w9xBk08G1Y58DL/2A1sVs5zVo6Li+3CYn9Nn8EZ5d6hKnjaq5tyG6IUDsdruVfjKm8qfgCRfna0Djw2Aq7TLLMSXuIx4YozWKdAz8GEvvR+bf1of5USiVvfUSiyljPduLY4lk+IBVfIKWhhIwPY8WYcW3HUWgc+KFoGng68+iZZz5C5+gQ+1M6zM+y+Bac/yCBRZvQtH1jNlofRP6JXQUImbnMTELltUjst/nLrlvhscvRdS7GVN5UfIGifG3YMfB+e6YHFPIWua6y1gc4OgO3aBr4JuR8bSJHaLTH2jM/sJHWR0jsBw9KE3IHXsrPhNDhjf/Zdiq+QDY9BzsGfln0Hfgc5AptDCT22/y13BLar29UDaodXPs9uzbk9sFv6SKk4gukNPkkure+jsWOgd9xIJP2sdHeNELTwFthsbRzRKl7hU1oExqrUHVbP0nkno5zrwMj4li1WAFY9lmldBoXHRZV8TX5+GXR1gdkw4AjB8kFoGyWh5CKL1CUrw07Bn5ZNA38MmgT2thI7Lf56+fi9UBUs0dfp9TsJx7IGVM5jzH7kIovEPEoNiZZO4qUtz5Uwhc6q/KxxCMc+OqyLoTdZFYwW5glekSoz6Qpv0XTwGOnEIycOwSFHZO28/t7y8eiTWiygzUf85t+fddHy7T2wl3LcmI/eFCasIqB74Nw4D2qHDuWYrt0WzQN/DIYU2hdSOy3+fOBQpTGzmYpEf0HOGSRLCw2YuDb/nFJ13bg7Sxa9cCz5GpG1x5xtTr5L3c0KWmExD6r3ciIMOerYWMN/Cnn/E74r9hR3jaEA78MVj3wYyOxH51/1IcxKaqzDRs/8Jrp8h1yZl8bEvtt/vpEKyFPyqqGbPEB5y5fwWNuA3/ECWf+21R0Mwd+bCT2o/OfeuCXoqjBffHK15/OCxDbFOXpi8RqgaJ8y+J/fPOabfsZpS+DxHaedPmnP1c/Gqy3Wd/61l31l6mr5ZMtEQ7Stodb3Uf/tQISq8npNSed+9mo/mWQWG9TlGcI+A1eYlmoUKFChQoVKlSoUKFChXYjfXG//d7AF2/GQOPnDAttE8dqY+DK5z3/3yeWS9Mp/+zIsI6+6PtFx9GE0QYUM1W3NH3up3764aiOMZGqGkxVf6s53U5RvcsisR5EVZu3v8YY0TFHnhzWORVStdlUCfyXKrwv3e4gePINP/HnS5OEfCXzuhtvqb/1x2fJ+O4fX/rUFzRJ+6OP//nWDTfv/ZhgpMvEdSFlXSC1RaAN1O3jc5BY5pEK6aOH+vAhAgB0Wp/7tB9BtPEIB9x6251be+6+r457+JHHws91irxQGsDbQAtEPDz5ZhwC4ouRtJM46NI/2TuwfJJVA8snTyGu9SXJNqSqdpBrWxZS0R2kumg/RFshZIzc6BOEokLIExlrjCRzqK3dTIaoXS24NRVdINXBmEuukrs+K6u2qO2MhXQIOu7t76nTGbe2b/6BVO0CBW0NkbIvUFTHEET8ff0RUtYFivgPRWKZRxGDsRF1uorb/iYy6RFS1gUiPqpjTKSqdhCWxOAYJpSQstRU3Z9c4eB0G1JU77JIrHuR2o9c29oc1TclUrWjETxZUFmgtGBqAWUBuu+Bh+qFlUWNhYq8d+65Z+vmW25baFeTXg4h8aQNtEttIA7jRBwLLAZMeZuQWOZRxGAZRC7KmIJa56Qfk6J6l0ViPQlF9U2JVO1oFNUxBFNM+jGQWOYRBV513Glbl/1/Pht+uHUM8HHc6C2Gyz/9uQeOeNOZH0xNyaJNnPRHn3j2J6J61gH+ifKXX/vOY1LTsiniNSVStaOR5Y2Vt/d9sCsm/U3X3xBO1DFx29VXd74he8jRZzb+Xw2fCFc+FpCojjFh2+WRmtRJJ7zzva2/4o3qXQb+y+C5SM0NyeaL6pwStm6PI990xltSE1vpdW87L/zJ/BRIVWYTi6/V67Fw2RVXhl9B3yZWCGXmd3m2MN8NIOS3ecD+MlffFQDEq6zy8iNcvlTCb/r8z/Fyf55nyeaDJ3VwXSVtUQ8//LXXfKmEfJdddtl9/ESQOo8//vjHVUZfPSGN0H4iQD/UFS/VK+SuqrZMdbvFF1uoD5mpPl2rTrWHNF0D2kF/JGv1nx8Pa1zIp3uu9aNhvjwnfvzuUnIQ+L/oKv8OsnnmiGNOPOfzqamN5MtUUa2LybLYW2s3RWXHhv+LiW2yk37dyJ3068aQST93pCYvkM/DwqlFncWFxYcFhgVL3+NisbX5WHi0ICtOCx5fUqa8jScfaSxO9uM04q17kDMONv8qkKrtJOW3hhYZ0mc+6kN/FW/TDz744KdZvH1ahEb5dE16fcubxujjOUCDrAYweFwDDSqWiRALx1eMKKPyEfpMer4YQD3+q0e0SQKjXnkc5FdfgBRN930wdNLTDtse21bA5JBngTJEg0s5fS2BdNsP4hUiG7yZs88+e/vLCRqPCKnJCxTk2fYk8BbkSVjPjTy0i1AeCX2kbuLUHq5pH3mZ4PDQp1uURmj5es9ryKQ/7rjjai8nkq39aOBQpGo7KSo7NgZP+iGwAwNyJ1efSZ+DaGCB2ufbaeOkyFGeoZPew06WZeDlmytvi9TkBYryzQlDJr1F7neg+iBV20m+nDVIY2Glk34oxp70U2GsST8npCYvkM/DIsVEYVGRVwGwkKRhzeXlAb9gWk/jissvr88hyPPNb3xjh8eDN8E1ZWxdFkMnvXWpqRfvRd/T5B5jAejLRRddtN1mu91oQqq2k4Jy23+7RL2So2SYu5DbfIMmPR23KxAN0QCQxkAT4nYhOBrIwRllNGh90GfSV1F1uxW+7GUvqwdE93IF5YKyNUEgKBFxDC59IT+gH+wZJXDyNfVh6KTnW2PwxnWlDciJSVRlrdt8yCGHPCXrQ5rarpB8aterjzrqCbnNuNq2/eTnnvzi3YUq3w6K8s0JQyf9lEjVdlJUdmwMmvSrRp9Jv04MnfRzRmryAtl09t2RtbELo7XWAtbRWkjlZ4FiUeZji9xzzQKmMnZ/zQIGlE/xfSY9XwPhg0eAr4RUBbf40JLiyMMXRIjnY0zE2c+u8SUR0ohT/gip2k6Kylr5sngT2v56IKM2D6DXpEfoDI6tUELXIOpQD2tPA2mA3CbKkYc04u2nyFEM4nVvkTPpsYDUTR1SMikFfwKsOlUHQuEeT4Q20VbaSYilVxnlVT1tGDLpq9v6a+HIQgqvCUCfSJPSA/6MQZ6BvCv6oXQbT7sBMlBf+mJvixcpyidUyUsZCzyxKL4P+kz6VSFV20lR2bHRa9J7oFAopia+METB2launEk/BwyZ9HNHavICRfmmALoVxXdhyKTHUsuSV4Vr3efL9XwLTFaf+Pojq1UaYX1d6b7ip7D0VVT9tEPbPQwA1yyOMgYs8tr+cc3Cr7yWl7DUpF8V+kx6eRPyOPyCpDhAXoCQ/KKD8OR9WFe1DUMnvSwydcpK0z7qt96QYPukfFzLSipOXhneDF6EQsXn9C01eYF8HvGVDKkfwB/wDFnxaisgP/0DKCj35NFZkHjLE+Pelm/CkEk/NVK1nRSVHRtZk96ealZJFNjCxdRJK/eEHJpplQEMkAZrGfSZ9H0w1JI0Yeikb4Im0TqRmrxAUb45YeikrwrV+3ksvD6fzpc/bZ76S6Fp4SGdsMvKg1RtJwXlakuPEZNx+vAllzwgo8aZCun8GbOsfReyJv26MdWkHxtjT/o5IDV5gaJ8ciVlzbHQAE8C46AFdow9exeGTnoPJrfc+RxoEYiQqu2kqOzYGDTpGUAGtsq2heuFa6p7uarkk4fA6gSkGE17jSb0mfRaDWUlqyy1x4EyygvhGqCQ8kRsu4di6KTXASTXOd5H5JJHbbcHfEORmrxAUb45YdlJXxXe8adhTGj+ikl/m1TnqcbB/r+VTvKVZsunajvJlgHop3STR67oiRZOPGvmH/rN9qoqXh8Ks9gqju0i8ZbnoEk/BDQmis9Bn0m/Tgyd9HNGavIC+TwoZNOeXk9pUEQUkHgUEmVVPGV0b/l6qCx84aXF3XsPQye9rLomvP4jRX9Q5+EXhjakajspKFcbLU1eZI3RZDGQEUMG9kdjnodHr0lfRdcN0B5DK4/NQ+PUGBr42te+9nHtNYgD/LpLp5HAlo+QO+mrTPUqyzUDon0ZYJ/GM1nFka/+B4dqRWafVsenVZt/d7Dpto42DJn01W39f+W6RrHZp+klG3kiTCpCf5YikJeBZ5KhFIwDefQeO3nsteXdhirvDoryzQlDJ32ErvFvWhA8UrWdFJUdG70mfV80KVXffV3upF83hkz6uSM1eYGifHNC30nPxLX/zUgIiCd88vDDn1C8QgwFIY/0uCbvFI/sBBZroLcwAd4R4Uknnlg/vsMAX3fttfUTkLat3SSTnkk9xn5S6DPpveDrgaqEwDXWnHugE1cGTGU4uCEP10onr8rh7gGVVx3C0EnP4qhBxXUFeEJ4Sri/DC4Dyqmt8imvPQPAehOSVx6YFGMoUpMXyOeRtUOWPq0LT6XXpMdE30m/CqRqOykqOzYGT3rv1nugsFH8EPSZ9OvE0Em/SvT1slKTFyjKNycMmfQsWNrW4dJjAOyjOeIxAtZAcKhnebQhVdtJUVmha87lYvCkXyX6THosMIOk63rPXlkirDWuWL13T4Moy8TgPXraaY8SasAtz1zMZdLjBbTd90Fq8gL5PHJxkakFaYTW9ZX3pDT++JdTcZUBNg9/BuzLPfXylz/JvcZZ8cKQST81UrWdFJRb6FsOusr0nvQ8LtIjI/tIjl/R4V7i1svltK6lz6P4HPSZ9GNBCtUHc5n0YyI1eYGifHPCMpNeWzkOfaP0oUjVdlJUdmz0nvTrQJ9Jr704FvuZgw56RlYdaEDr67RwCcTZvDoH6INlJj11ylrqHgvKNf1RnNrIkwWVpS8qV79Nlvqm/Co/BKnJC+TzUM+9V15Zt4H6qROQRjupP3oiUrvUlREANm2opyUsM+mnQqq2k6KyYyNr0i/780PiUQbx0n7IxpNfvDz6TPp1YplJnwMr0wjLTpYIqckLFOWbE8qkb0fWpF839qVJLwsZPR1YB1KTF8jnqTq9vdjLiss4cO3TWJxI13sTxOnJCHGUY99O/BDkjMPrfu03/m1UdgqkKrMoKj82ek16BgiXsx7A6loDRRrPObHeDKhcUKw4IWDgFe/5dmG3T3odZnFohVyRFVb9/ksvvR+ZImMtBpLfEDkOQWryAkX55oTccZgjRf0ZG70m/bqw2yf9nJGavEA+jxZzjAGLlO5l4cnDYlZb7yWeJORikyf9Ia9/14FRn8bC//jmNfekqnZS06TXIAIGEmiA7UBzTR48AOuyKb4PNmXSH33iOZ9OzWqlqOxckZq8QFG+OeHIE85qVuxCzXTISSc9PxLoGOg78V91/CkHpWaFdPPN3x/lpYVlgLxSczopKj9HNE2eo9981lFR/jnggxf951576EIB8RdBflJp3y6rzqMxJrIsvA5q6pddqpA9qfUA9CiqDdRZWc6/Tc3YdfSak879bNTvOQDZp2YWKlSoUKFChQoVKlSoUKFChQoVKlSoUKFChQoVKlSo0L5IX9xvvzd8ab/9tpZBxePUxK7Q3Om///T+90aDOARl4Nvp4v/lFx7hjc8xkFiOQhH/IUjs8iliMjZSVaPQXzzvZ74a1TEGLjroFx5P1UxKp/yzI8P6l0FiPRn94T846OGo3rGBbFKVo1FUz1AkltlULcjvS5c7KOI/BIldPkVMxkaqahSK+I+JVM1SVA106+u6Ub3LIrGejKI6pwLeS6o2m9rKeP7v/I0Pbl17w/cX4t57wYe33nTqe+uQ9Cv/6m/qePIRp3yJ5TZVY/1L1uuK0DTx4ffRyz6zzfuYk86tw7vvvX/ruhtv2Y7vQmKXT7bwzbfctt3hr37z2q3D3vDrdachGgc99PCjW7994UfqePL+/qWfquMpD91w860LcSBVtUCVML7ogXBAdd05gM8++9w2/zGRqtlBtKkPqn78bCq6g3ydkRIyBlI20gmPPOGsHQqp/In1Dora1oRUJCTVsyzU9jZEbfFtbULKvkDi+9RTT9chei79VMiEI52JTxsBhLy/8OVv1nlAYrlNOZMekC8V2SbxRJch2gBR59M/+tF2nV1I7PJJBamIiX3fAw/V93QecE2nSeP+1tvu3Npz9311PHkffuSx+lpglQI2LlW1QJFgPFLWBbJ8mQSECI32Q1yzMJFGm2kLpHbZVTtCqmYHRe3rQjXQ4Y+IVFebEn77upvrUOmE9Alo4kCyDon1Dora1YZUbAepLVau6AMLvNrCgk/bfuvf/EF9b3UIQvZqu8ZDfC2idvh2NqGS+WGpyDZFdQxFYrlNOZO+ytNo6cdAYpdPEZOxkapaoEg4HtGkifiPiVTNDqrac6tvXxdS0R0U1bssEusdFLWrDanYDorq1IQeG1E7fDsjdE0uyIZaTOXNcs2CxmKMocO4eSORWGZTU5sg8ZTHpjZg5ZEti6esv/JGSOzyKWJi9xMIwaYNQapqgapBsq59NIChexzxHxOpmh1UtecsBtDglwwOTNlqov3pMqSo3mWRWPci24d1tLkJXW2JqCpzZbrcQeLLBJJnJM9WaQJxTHQmnTxJi8RyFIIf7fB1sODQBiZ91AaPxC6fVFCuI51m0hPS8U/++efrdO0xrOCA3DSVj1alVFU2VUrYeBDmeY+NVM2kFNW7LBLrySiqcyoMmfRtFNUxFInlKBTxH4LELp8iJstgjEnfRp732EjVTEpRvcsisZ6MojqnQpn0/ZDY5VPEZGykqkahiP+YSNVMSlG9yyKxnoyiOqfCVJMez3XZc4jEchSK+A9BYpdPFDr21/7F1le++o2tG264aRJEX2655jvX3f2Gd/zm/akZ2eQ7PDZSNaPRoa859aVHvfndt0R1rQO53/jzFPGaCsXS90Nil0/RJB0b0aS3SE1ppFe/6czXK2/Ef0zYdln82pn/qveHGCM+IKp3WUT1tOHf/+HHO+V+yNFn/uxFv/+x+tv8UZ1T4Y6rr97Rn6u+8OX7jnzzuy9NTcumo088+xPRRBkDR775rDv4sm2qqjdFPIcgscuj62+46a5I6GPDD6DH3912257UpJBs3oj/mLB1eRx5wln3pSZ1UlReuO3b1zwX1b0Monq6cMo5v9O4kL3plP9j4TPWUZ1TIZr0QpeuWIrKT4EhBuHjn/zM4L8hawKfvu7UUTL+4LvffQIhgwt/67fq8Odf/OI6FG795jfr8JILLgjj2/DDO+64y/+ldfQX16lJO+hD//6P7rf5bvrujaGijAVbV4TUrFY64o1nPhyVnSNSkxco+i57JKupgM74+i1ytoW/+f6LF/7HcGqkarMoKj8m3v3eC5s/emoz7r///j++4AMfeOgVr3jFk0zK75v/VOMfakm7+OKLHzzj9L1/xcQ/1N504417iOeeNOX3gB+grPj7PKlJO8jlqScl5fkPdtpAHP+SC2+ulYc2kw74G2fiX/CCFzxH3uuuvfYu+nv22Wc/Ql76cOqpp9Zts7xUr0UV30lf+uuvbSuc/vUX8E/AVfIWbedffbkmnjqR3/nnn18vFtR//PHH13/f/LKXvewp7umP2iV5ci3503bxllzUb/LYe/IL1f0O+shHPzn7RSs1tZF8/pe//OVP6p+YBeRp7y3a0iKkajuJ852o/NhI1e2kKPO6kJq0g3w+JpH+JlsLzYte9KIdiwh/oc0ga9ID7plggInAwJKu6yZeFqlZrRSV87CLKnUeeOCBz6o9Cq+4/PJ71Tb6ozayYBxwwAH1X42RTn/EC3zoggvqhYA+q6/Ux2JHnM2bmrxANp3JYtuK/O3fk/t7gXoYJ9822qJxsfEsWoSkaXIiE/H++y984cLfiqemNpLLu0U/dI3eSK66P+Lww5+QQWLhVJoWWMsvQpU3i9iD23K069hjj60X+CZo3PsgVbeToszrQmrSDoryrhOpWa0UlZsrUpMXKMrnUWXzHkN9r8nbFMdkI/7rX/vawmKgvJav9Wj8wlLFtZLN2wc5EzxCqraT7KTH27SyASzmWmRpixYg7lko/WLZhFTdTnKZajfw0EMPfZKVTyudQtKs68gKhbussnJHVZ44Vno6xbWtK0KVJ6Qor4WEIKvfB0MGODWrlaJybbDWFzkT0i8suuI9ugbfW3TGzt4LqckLFOWbG1JTGykqMyVStZ3kLX0bhi5AIFW3k3xGFI6KAJMdN0urjJRRk4vViHQpF0oIVJ64PkhN2kE+n3UXWRW1L6dd1K99saD85LXuolw5mzcHqVmtFJUT1B7aigyRLzIEyNhPetrJhKWc7TvphJRXvE2XJdWZwrKTXos37USW1AvgSzuRLfqgxZ+8CjEQlONa5yr03ebxadRh+SqvUN23ks3rIdn1heZChFRtJ+VMenRAehptnXKQqttJUeZ1ITVpB0V514nUrFaKys0VqckLFOUTtDjJMBDHJEU5X/KSl/yICeUnFR6fFjYmsBYnygGuiQecY3DPYkId4iteQmpqI9m8uNEsHiwk3NM+tUf3hFpAAW3WhKMdtEf95d4bjFRtJ/lJ7937KkvtVSMX2k1brMxJz/Fq68oiijL7zkRoWvEkxCFITdpBUd4cRKt5xa4WeNROxalvTX3Z26p2isqBJrl1oWtMUIihvFOTFyjKNzekpjZSVEbQopOLnDmRqu0kP+mZwCx2Ng5oPE95xztGG9eafEa5vFXS9mrCtV9t1CDcMdKJIz95gOLF199HqNJD8vk0GREUq2GVZbutuLL0gTQmvVxcucjks1ZH7aI/iuMaPqrHo25UB0Xl7MS0skV2Uiq1h/pl3TQmjAFprP64vTaPeFvlIa+saBuqfDsoytcHTbKLYNtMOcZH920Kn5raSFGZKZGq7aQ+e/plkKrbSVHmdSE1aQdFeZug/WWUNhZSs1opKjdXpCYvUJRPkJW0i5WAO6wFUwsR9za/HgGSB2jxVjkmvcq0WeTU1EaKyvj9sRZFXH8em9IWcNlll9Vt4VoLNXpF+5v0K1XbSX7Sqx4bp3gf1wepup0UZV4XUpN2UJR3nUjNaqWo3FyRmrxAUb6+iLZXfeEnqUVqaiP5/CxCPFmqkupJRyhPkcmM96V7JpzSmfRcU55FSOcCHlWeLLKTvrqtvUzLB2gB1L28PK7lDQK8viYvuoqLyWfUaSnCZtBYgbinAVRMxwHxpCMoQtJZobn+1J/+6X1aqfsgNWkH+XzURWfto0Hq1cBpkBLPrVcfddQTulaItcErEC9OnBEe6fTPupgeVflOaihXb5OkWLpXewF10wfky73Kqa+0i/y49cTTfkLbft3TR1t/E6r8OyjKNzekpjZSVGZKpGo7aXbuPUonNwwlYjJpcgBN+qpoPdHkHgHiVIY8/lSyC3WDAvL5tPiondSnSQ+0ctJe8lprQRyh2i1eth/cL2NhoKgcoD61iwVWb//Rfu6p267yCtU32mUtA+lA7Vd++H3zG9/IOqxKTV6gKF/bQkjb2u5BW/kcqG9Camoj2byrQKq2k8qe3iA1aQdFedeJ1KxWisrNFanJC2TTrdfGoqND0QsvvLB+lVUHjVp4dG8XJ6416Qm1WLE46ZVh8VUZ63F++JJLHlhm0ldu1NZDVVu5fqDymAjvqRZe8Jxx17kn33OV8fpx5QH+KB2UUv6+yvu6r5KFzW+Rqu0kP+nxyKLXcH1/+yJVt5N8RlxIHWIwoHIr5TrKrbSDqoHXoHJNPu65Jj8uNvm4Vl0etCeiKO86kZrVSlG5uSI1eYGifFOACT1UuVNTGykqw+TdUy1OhLp/plpcuNZiQByTnlCTHjDpnznooGeU3yNV20l20rO1ZI5YPsDv6YEO+7wXitdo74VU3U7yGamMycoEBUxu4E8XWYUB1+QjpDFNDSCNfFgD60pbpCbtIJen3seyOtImFh5C376mMwUETHnbTuVVf7qwt1XtZPPrtFr31I+MZcnUdtrBPW0kzrZTA23bz9ZA2wNkSxkmEfd9kJq8QFE+i6Z6ZAisxbbxAH2yaUORmtpIUZkpkartpOLeG6Qm7SCfD6UnZCKhTFWWBSEyMZgEhD6Ne/9LM+W1cW2gTV0UlQNVUt0eQi2oihOY0P4cBY9L/VE8iwQTnTjyEE496aukuq20kWsWI0Bb8O60CNMe9Y/8mvT0gTj1gXvx7ou6oS3k8z9WyRT33cd3QV5BF1K1ndR30jOmOpTVexk5SNXtpChzhFwrYld0tgU2jUG29x6pSTsoyrtOpGa1UlRurkhNXqAo3xTQk4oorQupqY3k82vSsy9nIgPiSNO90ojTnl9pKmt5WqRqO8lPei2YXGsxtemKJySfrpvyCnVlEfmM9vDETnJN+mjiY5XUECY9qzdxDKjigf8ppUdq0g6K8srqcc1zU505cE0faK9++MFHKFhwyM/ZAm3SgmQtpPh1ocrXSQ3laiutx43ISj8OIk3nJ8rPFgCrSJx9HGfjZDHhRZry2LDr0V2VbwdF+eaG1NRGisr0QV+vIFXbScW9N0hN2kE+n11IAAuMrAXXLFqsiExkfYSCiUE50vTBip876KBnSCNf14JkkZrVSlE5QBuok/oBk1ULqXWHDz744KcPOeSQpxRnPS0bx2M5+FkPC6i/XOuAtQmpyQsU5QPw1FkCdUrugtry0UsvvZ+F2Y4VbWJ86DeLFv1RX5SHx5aUazr3sUhNbaSozJRI1XZSmfQGqUk7KMq7TqRmtVJUbq5ITV6gKB9g4uosQZ6UUBWrzxaYzDxik8sqr4yypDPJNanhxRdrxIN08um+DXVDW8jnf6ryeDiNr933qg6u7Yk9j+i45uS+WnmeJFSa3HzxipCq7aRo0mOMdG0XbICstbiyKNq0NqTqdpLLVA8abqZ+3kgcoCK5kAwqqzVv3lk3e1lUfEKK8nbBWg9vjZZFalYrReU8aGOTgtv2T43U5AWK8s0NqamN5PPbx2/s5ZnEmvQ8hrOTnjQmvvJ37edBqraT/KTXnKuS6nh0AujehuQFKtuGKn9MPqMaYN1OGqBHQ8QBudC27LJITdpBUV7aRFut1dAKyEJEPPeASZ/jLuYiNauVonJAA6o2ck08bi8h70hwTZr6pjKWz5hITV6ghnzbTxzsWYRCzg4IFTc1qnpaKSozJVK1nVTce4PUpB0U5V0nUrNaKSrXBtzcKH4VSE1eoCgfwL3ksNQbBRZXFqixvao2pKY2UlQmQpfbnotUbSfNbtLL4uQiyi9l6IvUpB0U5V0nUrNaKSo3V6QmL1CUb25ITW0kn19uO248bj3g7Tz/ht2j1YJGiEsP/Gu3lFGajU/VdpKd9NXtwgLAAuoPXq2XinHASyTUOQALLnHKI+ytLSCfUS4zYNWusmx/oII0e68fiHDN+9NyQWW17OFEDuoGBRTllctLG3h0VWWrfwbJgqN7rvWjE4TSd0FrQt2oDorKWTRZRCwoYdeJ+5hITV6gKN/ckJraSD6/nfSEvFZLaCe9rL4NbbrOAGweIVXbSV2WvspSpxMCTXqumVt2W00ck15lLKq4mHzGdSI1aQdFedeJ1KxWsvmt666FkEmvMwfuORglTZOeZ/mEugdabFnsUAQtuIJdSPp4W6nJC2TT1X7awuJOm2mLTu9ZoFhUq2LbPx3Wnh8FJZ48hLpnAaaNbBVUTv1TXvHiPQvuSbOo4lrJ558aqdpOKnt6g9SkHRTlXSdSs1opKjcW9KLOWEhNXqAon7wrvefApPWLixYxu+cHfoECTHImP96aeOr9BCb756666h74RWVBamojRWXkkmOlvdW2p/s23uZrQ6q2k/yk14Knl6i0gNo89gUzu0C2oa4sIp/RuvbcUxErryyRLBRpsgCkEZJPaQrhxaBy3YXUpB0U5e1C00DlDmAbUrNaKSo3V6QmL1CUb25ITW0kn5+9OZNer9paXWCfziM64pWHn9gqX9fjOpCq7SQ/6bXgsdBp3lgQx8LnF12fzyNVt5N8RiYyL0vQgCq5bhyhFgOu1TAawqqkFUiuK3FyycgrF051NKHKE5LNwyDY63pA0gKl30szgBpQBpB4vWPtJ73SbVwXUrNayea37j0yZJWustT9kLvLNaGVM9A7E8gYl9++UgtfFlSsKnn1/X9/rfxNqPLsoChfF+xWZBVITW2kqEyEnPGPvACPVG0nFffeIDVpB0V5mfB6u0oHMpVbsufuyqXUYkCoVdtOep3G2nTLuwupWa0UlQOa1CyqwKcziVkkuWai650JvU5MGV4fJl0uNCEemNxte215NyE1eYGifACetIHFR4s8/cFN16RXH225KZCa2khRmSmRqu0kP+mbti/LIlW3k3xG2wANosKpGiekJu2gKO86kZrVSlG5uSI1eYGifE1YxQSPkJraSD6/FnkeyekVWxtv0/dUW1XugfLY+wip2k6KJr2eLmmxxqvTogowBnxdB88Z5Czqqbqd5DLVr/lppZYFIVQaDdEjMZVjf0GjSMPl1CMFubU5DQS0JyKfz1rmHLcLK9/Xmlvo9UwhNauVbH6LHDmALpnhBUTxQ5CavEBRvrkhNbWRfH4evWmy21ds0Q95fEqXy6/tI/f1hG+Re6q2k3Lc+ypbZ54u7K0toCjzupCatIN8Pg0OgyAXH2gFl7uvgdSkZ/KSTj4GU+kqLx6qg3vKjD3pmyYzE1mTWfmUF5df1gD3WnmtNRiK1OQFivKxLdKk8OhafCVXC8o08ctBamojRWWmRKq2k8qe3iA1aQdFedeJ1KxWisrNFanJC7SQJy1ETFxZPBZCHYpyb89X/ATXAo2lZTFVvCY9aeLVB6mpjeTzL7PA5CBV20l+0tuTeC36eNos8FyfdeaZj/BkTHlykarbST6j3bdXyStZkYS9LdpJUd51IjWrlaJybdC5yTqQmrxAUb65ITW1kXx+Jr28NhYvFiEWGy049vVa8gIWJj0d6kKqtpPaLL2d9D6tL1J1O8llWtjT6wUA+yIAjfJ7+rFQNyigHXmrNmBNsBDcP1qthFzL+shyEOpAhnyEDDSDy/XQlT81q5WicqBK2vFaJW47kx7ZEyd5610J4vSGHteyArj+WAF7dmLHirw2bEKVvoOifHNDamoj+fyMN+MufZCOaFIrvo6rZIo+oWdaFLqQqu2k4t4bpCbtoB1502oIGBw+jqBVXAOk0D6DJY59KSGT3x7m9EFqVitF5SIweXNfXhJkBbTfF/x9LlKTFyjKx2RAnshb8iXu2Re+sP7ohCYNY0I+xkMLK2kqV4eXXPIAFlWLNxOPcuKlMpTnPlqgU1MbyeefGqnaTvKTHkOqBb4PusY7VbeTosy5sFuBMZCatIOivOtEalYrReXmitTkBYryaT/PuxDca3LLgmoxJp57Jn24sFb5yKOJzMTXpN/mVcXr4JD7iE9qaiP5/BHw+qL4IUjVdpKd9NXt9n/ZcS33nmu8tuipmM4AeHRHvuh9D1ClxeQzwpCKAdc6HeaewwQaqEq0OuGe0qgoTx+kJu2gKO9YkIL1QWpWK0XlujCkLWMgNXmBonxzQ2pqI/n8WkBYjAhZbJj0eH0+7xCkajtpdu69TgzZQ2pvX2WrG0mISwGY6IoDWH3iojy5qMqG5PPhFmJheBSnV27rQ5hvfat+Gw9LZA9kNNDkU17xIs3yzkFqVivZ/LRTdVsrqDjy6PRbe0jbRvVBIVbRWtsnDz/8CVlJ+KpcLlKTFyjK14VIlrTJx42F1NRGispMiVRtJ5U9vUFq0g7y+ZjMKLlcS00cO8m5txNFq7s9iaUck0z3uUjNaqWoHBaFNrAIsHdVe3BjuRZ8OfpAXwFt5h4onT7wd0u2732QmrxAUT4ORQlph43XIqy6dc+12kS7gdLosx2LIUhNbaSozJRI1XbSrp70fSdUatIOivKuE6lZrRSVmytSkxcoyre9KFXbOP3GgXgmstIA9yzKpLG4oQfEM8mVxr0W66FITW2kqMyUSNV20qwmPQOhFVoDwiABVmbl475eratVHAuKa0q8ygLcUz3jtPFShgipSTsoyrtOpGa1UlQuB3gBhNaSC5LzEO+kDanJCxTlmxtSUxvp5pu/P+hpxlCkajtplpaeyc+kJdS9Dju0GBAn103KKAugdJSzzm/icUPrvAFSk3ZQlHedSM1qpagcMkEecmu1oLJwIkvkZSc9sPK2k37MiZ+avEBRvghqXxvs+cSYSE1tpGN/7V8s5Un0Raq2k8qe3iA1aQdFedeJ1KxWisp5MOGj+FUjNXmBony0156l2EXJprFAEadFn0nvFwcZgWUWr9TUVvq7226bZMHxeN3bfuPyVGUnzXrSyzJFaVMgNWkHRXnXidSsVorKzRWpyQsU5bNgwkfxq0Rq6sbR7CY9g4n7yYRvmvSka4WWO1qv7pUbb/P1RWrSDoryrhOpWa0UlZOMkB3XvJmmt9TqtJQHaznk0dtQpCYvUJRvbkhN3Tgq7r1BatIOivKuE6lZrRSVq/e2bmHkTbPaBb799m13n4nPpB/rpZEupCYvUJSPduHC0y6d+dBmhVrM/OHtVEhN3Tg69Nh3nhr1Z2yk6nZSlHldSE3aQVHedSI1q5WicnNFavICRfmY6Ex6/X6BOO3l5e4z8a0nOCVSUzeSvvTXX1vqHYUuvPK1p/9CqmonRQXWhdSkHRTlXSdSs1opKjdXpCYvUJRvbkhNLdSXvCBx3Vi5ucbFBKzq9WOm5Jr61V1Y9kQ2NWkH/ceP/LcHovzrQmpWK0Xl5orU5AW66gtfbnyfYi5ITS3UlyJhWrQdKGn/FqUNQWrSDjrkpJOeH+VfB4458Rw+X91Jn7nqS/dH5eeI1OQFqvr5+SjvXHDNd67jF2aFhtBUzzF1sBOlNSE1KaRjTjz3P0dlVokLL/noXak5nXT0ief8bcRjjkhN3kFR3rkgNbHQULLCxGXHgsvCM3k5idULFtyTB/CGGKfPsvbKq8d44W+pG4A1T83ZNRT1c2449uRzv56aG9Lp7/nQPVG5deH6G27KXngLddC//NCH6z2cnfR6FKP9u54nc086llz7fZtXZwI5+J3f+8gDqQm7knBDo37PAa85+V9ck5pZqFChQoUKFSpUqFChQoUKFSpUqFChQoUKFSpUqFChQoUKFSpUqFChQoUKFSpUqFChQoUKFSpUqFChQoUK7S764n77/ewf/oODHj72V9+yxQdY14lT/tmRW5/d//k3pKbNjv7ieT/z1ajd68Jnn3fAbalp05CU4/hXvTFswNwxd4UqNB+a2+SOMPmEL7Rr6cij3xbq1Drxpf3qPzafjCr79b502Yuitq4bqWnT0DFHnhxWummYWqGG0l/uv/8/j9q7KfjX/9v//mjqysZT1L85IjV3I+mSf/iPHor6tBvwmZ854MLUzcmoMly/VOEN6bYX2bYe9oZf3/r9Sz+19c7f+OBCH1aNnHW56u9Lq3xfHIi6jr4G37ZxLrJKTZuGfGVX/tXfbF8fecJZW2869b0L6U2g3G/9mz/YevpHP9r6wpe/GeaxsPUMwd333r9wz2CnLk1GQ+qgjG3nJiJ1Za1UyfGP04T+2RTVm2yfxprcH73sM2H8MkjNXQtVMmbxzPrkc0RRf3YL0L/UzVZKMhSepNxA/HFimUW2razFukbHWccJjznp3Druhu/dWsfdetud2/mUlzw2L2BNv+7GW+pr1m5bjvi//trVW9+4+rv1nFI8oB+peY2Ec+P6PRi5Bt+2caisxkZq2jTkK5PB5lqG/qmnnt4SKU6hHXwZeBY/uwDCD9pz930L+a+94fv1NeVkuBXaMjZNZYYaeq8YA/FkYtdJ5LftRG5vO+v9tey4h3CO/LVkbuORE0T5r37z2jqOfMgSxYS4vuHmW+trJh1KCsFnKFJXssnJahJUE/qgVF022T4NndzW+UW+6Lkt//Ajj9Vp6KefK4yN1WXG7tlnn9vmLaTmZlElB3ZDoYxGwK2pmmzyfaHP9N/rK3Gf/PPPb+um1otIj7UWkK55IZ4QTht08y231SEytXoPL/Gt54SZH6TnApmkbraSk+EYyHo0GbV53aD9qXmNtG5DPxekpk1DUYWbCAY5damVvGIsic6dD/lsO+WosBApzp6AcM0i9t4LPrwd5/Nc+iefqQ2SFkeMxn0PPLSdbo0Ji6Dn1RepK9lU9XmPkdFkqCZ1r9191Le+kNGO0vrCOnMWqblZNOYi2YSqjsNSdZ3k+yKj7vWVOBlg5Kk0q8cYZMsDB1e6rHFQyAYCXqrnuLe/Zzsv5cUXR8zOD8JcIIvUzVby8lsGlexPTmw7KWpzGyQ7rnGmtMmwQHYamyGgD6l5jdSgw7dWsCcjTajzVzwGH91bLNPXZZGaNg1FFW4iGOzUpVaSYiyLSrGyjAx5o/ZuElJXsqnqM5M0lNsYqGTfezcPRX2bI1JzswhDEMloDFS8D07VZFPUn90CZJK62UpJftYY/TsMUcJ7KvAcvkYqskCpfK9je8i3V4TzY50bnWZZQ6+NhD1lJZShtydgbDROOuN9W5f80ScX4iPQl9S8SQiZpsteZNtojbuurRyQk07erINJ35GtTougvqdEFqlp05CvTN4zofWQSdOxuxUMeTiC49oOuo4wScezloC0w5TiwfOhhx+trzkmhbet/8L/9LE6TYJvwtQKBVFHpVi9dpGUidq7SUhdWStVcj+5wkvT7SCK+jZHpOauhZKOD3KkoKg/uwWrWGOWoajN68ZcZRa1dd1ITZuGfGUy9PJaCGXYCTG4uod4LiZDTzxEHjwhSM4C6TqqhCfxEMdF1tuUoVf9eI0Qz+rJ04S5KlQx9POhqG9zRGruRlLUn92CYuj7oxj6fKSmTUNRhZuIYuinQ+rKxlPUtzkiNXcjKerPbsEmGXq/WdOpqX0HYhUohj4fqWnTUFThJqIY+umQurLxFPVtjkjN3UiK+rNbsEmGHkC80Iih57QUWuYZ8hAUQ5+P1LRpiAr++bt/e+uGG27aaNxx9dVbP7zzzh8OwXm/ffFdSRyj0NEnnn39v/zQh++76gtfvo92Re3dJEQys/jKV79x72VXXPngsb/2Lx48/PjTzk1imJwqOX/i45/8zINRmyJEfZsjoraPAcbo6BPP+dskvknIL167CXM39Ie95pSw3evEXGV20i8fG7Z3XeDDdalp49ORJ5x1X7TQbCKWMfTCMSeeM/hDIa9+05mvj3juC4Y+wm//7h/sSaIZnX7/jy+7O6qzCzddf0PYvznhxu/eOJmht/jMX35xKef2NSefe+PNN3//Ls836tNuwZA15g8++sn7f+X17+r964UcqtarWxfG4O/+7t7vXXd92PZ14LZrrnnOyqINr37L2fenbq2Mrnzez/xXHJF147PPe/4XUpPGpyNOOPPfIuDbv/OdZ6NB2iTUi+Mdd+xYdIag2vF8Ookom45881l3RLzA7d+59pmozZuCZQzP9TfcdNchJ530/CSmpYkFM6qnD37w3e8+wYI9R9x+7fVPR22eEr/82ncek8SbRRj4iI+wCc7UUNx29dU/jvqcAwzyq44/ZfCvGSwd85Z3/25Ux27Aa046+1Opm6MS69B/+MOP3xPVuQn4r5/49L2HHH1m/6+CclwQMXz5y1/OV9+2vv+97+254AMfeIi4F73oRc8QHnDAAT++5ZZb9lzz7W/fdcftt//wz6644t4DDzzwWdJe+tKXPqU4lbv44ovrY9UzTj/9UeUT/ubLX777phtv3KP88OVaoeVLqDYoFG/40B6ufRnqhbdtP2EbkMteCeXTl/76a/dGvIQ7KyfkT//oj3786Y99LFzgx8CFv/VbYXwTvv/1r299+wtf2L5/9ymnbPPguo6/7vqnkGHUp1wc/sZffyiJaWn6yEc/+XBUh4X09xWveMWTUXoTcvrZlEdzwqfb+xe/+MW1DkbQfFkWQ/hc/unPPbBXut3EWEY8PObsTA3B7RXG2kgc8vp3HZjEOZi61ptNBpuD1M3R6Jdfd+oboro2EYcfd/p7U7fyqMnQW2jhIKyKbB1x+OFPcP+CF7zgOe5Z3LSAKSRe5ayhf+tb3/oYacrzspe97CmcCZuf6/333782xp7vJz/xiftIxwngXrwB8Szsvgz1wtu3vw1DDH3EB6enStp6yUte8iPuaS994BqHRP2w15IrUDxGRDIB9I3+yLgo9HFXXH75veJ11plnPoKsKa+466699i7yEkfbJCvuuX7VK19ZG0quo3aRloMh8myiiD+wzqnaDeiXbbvk4/tEXuLkHKCryis+ymNl/OFLLnmAeMtX4+N5Em/1U/qMfii/QmDTJXOcWrWZNvk2qrzyaIxtvghV3iziXYyovIXtQw6QURQvaDwluy5E+WybvCxy+UYYUvawN5zxeBLnYIr4Sl+49jKTrnONnmhDJtn7dHjZuXTooYfW80v5CdFJ4uCjdM2TZVHxGpVybN2moPd6ups6PybGMvS7HRgdOQ9tWIWhnwJdxnEOGKuNSbydFJUFGAY5ozKqMjIKL7zwwgcxCtaZIpTxULpO4wRvtAi97llD7uuFP+m0kfsmQ2/zE+I8kk/lAIbMts+WtfG+DxZjzIeIr4VkhpNIf5Gr0uiPPfH06ciK+EMOOeQpyQmjbkPSxYM6vAyXRermaBTZOrs50Jhb0D879tIbOUnESR46MbZ8Dj744Ke5z10nc9Fbf6LOe9gJZOEF4++byg1BNAhTYshEjPgU7MUYC5so4l+wPJJ4Oykqu4k45R3vWOmaYjHGfIj47iakbo5GXbZOJ2UYcGwX15xS6FrOqU4+5ADh2HCvkwxslcpwYk2+sZxxobf+NHU+ekbvPTY6ZD0b7vF+KGePInXkqDyE8nAkXMDRsq4/dMEFD1kBUc7Wj9CtpyXv1e8UhmLIRIz4WNBXLyul0U+O2a0y2CMwyn7uqqvuUbr6a99ZEH/L1wLvVN4n133eWVgWYyxsooi/h8Y/ko/NR5w8bcmGsWB8lCY9JiQNHly3jQWh6pMOM1cuu+yy+2x5q9O2fuUnr2037ZKOe51R2xT2nQNJvJ0UlfVAB3P1ij5Jxn0h+UWQHKO0MWF1KBdjzIeI725C6uZo1GTrNhG99WdTO48RtE7G2BgyESM+FnZB0OJWFas9RS1KMhJAhp489l0G8lNWzg5xMggyTMpHed3jnVrDovicdxaWxRgLmyji7yEjF8lHeYiXXFWGOI2FQuREukLynHrqqY/KiBDvx4J4W5/dBdjyKsMYqH6f3+sN8SDSGeJ1fL5OQ+/lr+Nj6Sdp0kXNBfWH+6gsaQql2+Khe+rVumDLNL2rAhRPnOoWD9qgfCoHP/u+jI6vbXvt5ibCGPMh4ms3aGo76whtpj3IGZkgNysfK1Mg5xXIARXQx49eeun9utcYqIzySy8lU+A3G4qPsLeX41GXrZPskBd91DXy4do+lrK2hzScWuk1+Y8//vjHiWMeq/+a05QltPLui97609X5fRVDJmLEp2AvxljYRBH/guWRxNtJUdmxYJ2WTYEW+D4YYz5EfC20UVD7qiLbDqaMM3F6Ds81UBnrPCmeEOf4/PPPf5hr8sgo6gQH3tyrfjlyxPnNBmETqvyjUpetU3uB9BCnRI42fVAo50j5kZHykaZ8pNFP4qzjZx2pIeitP12dB/JUNTCRZ6LBZlC5xjvibd/IsyG0b2jasqQTR50IC4EgpLPPPrs+1idd+VFaQuq3ymX5vfqoo57Aw6ZcHwyZiBEfjypbPSHkPUpW9FVyJZ+Vj+QMVM7LhFATTf2nrJ2kTWW9/DUpfT7SpbzE6fkT910YY2ETRfw9JDcml/pl5at+2L5bmZPGtddt4pn83MPblvHzBNg6CdkVEMLX8pH+WhlzrfFjbAnVNsaGe7uzXBYVvyyKyq4LktWmYYz5EPHdTUjdHI1ybN2moLf+5HReRy0sNiwwkWdiPXEWxibPhpAFTNeE3osnP3nkacLHhja/6m/i13U81IQhEzHiE8EeL1pZWbna/tjFTOW8TEiDL6H1RgllHJrKevmrnM8nI0Sbueea0JZtwhgLmyji74HR1djTbvogeavtpNm+W5krn88DxBcH0pax84RQdXItMEbSWctHZQnVNtpNCMRT9UlvyEuofMsgibeTorIeXr5aO5Cp9FB9Rg6SicpJZ+1agaNKOfJEfCRvhZY/jpXyqCzvS8AfWepbHj49qs/Xo7GAfy7GmA8R3zlBYzoUqZujUY6t2xT01p/d1PkxMWQiRnwK9mKMhU0U8S9YHkm8nRSV9ZDBJqyKdH57g3wYY5Wzhh5DShmdauj4WY6SPbUi1CmH5U+88qgNX//a12pnTsbdpyvOvo+hPIT2mS1hH4wxHyK+FtbRIcRRkcMoR1ZOimSFLO210vW8H+hFaa7t+w6MVeS8qf6+SN0cjSJbp1M4ru3Jr3TG6qENSbMnmv40z5/k+ZNB5MQ1jiIh42LTo9NBi976E3Xew++au6CJ4+PthGjK0wZ51FHa2BgyESM+fWHl4uUtJctB7lhVzd7+mUgbqHvIgiaMsbCJIv5TQicly6LP+K0DSbydFJUt6Icx5kPEdyjsetG1dgxZu4cgdXM06rJ1clJOOvHEbWdHoeYuoZwk1kPJQWV1ciU7pbxc25NBOT9yLlhjbLrlpziL3vrT1XngDT2hPD2bT8KQIiiUgSCUZ2jzwEd5PG97bQ299U6nwJCJGPHxqLLBt34r1srTy0XxNkS+KIBkoDIAz9N6zrYsMlS9/o1jeaxK570KPx6E1E0c90rrgzEWNlHE30PtbtqV0G/ptbxvYPumdCsLrq084ePvVTehlRcy1BjpKJn22bnALtPL3/K3Pzv95je+sePngsug4p9FUdmCfhhjPkR8dxNSN0ejHFu3KeitP7up82NiyESM+Ow2YGCGGJcxFjZRxN9DxrYgH0m8nRSVBXrZU04szjiOz99/4Qvrfy/TjoVQTheOj5yatuf5Pp0Qx0m8Nd44Z9oN2bLWyfOOFXy41jN76bhtr+qR82dBHyhDWZwynGXK0y857R5jzIeIr8Weqv/PJVk9Vzmze4yD34UfDXiBGVAP4UNV3+8bsE5YpG6ORrvJ1vXWn2U6rwnaF3YR1rEok6TPEWlO3j78PIZMxIhPwV6MsbCJIv4FyyOJt5Oish52jusUA2NbFd/+zoAMstYRQtKj5/lROmuGeOvUAyeAec818QpVVicpXPOyL4b+iCOOeIJ7jLWuyWPbq3rgIx7iyS8vKCvngZB4+2zfY4z5EPGtvJg9FeO6/fdV7X+0khHXMrxK+/H++/+Y9AfSiR7AMVC6DD33KntPJWP4yZgrr4U39Dgaqsfyz0Hq5mgU2TrrnKJPipduatyVRihHkPHX+Fqn0Dqx1gGVs6h7QluPdMc6qE3orT9R5z1oLJ3yykyc0hX6Y0wJSpPGvqnMhBQPBMi1BKA6uVYI7IQjVH57/OrzKJ7B5D4HQyZixMdCckO5ovQ2RDuJCJJtBNUfpXm08RmCMRY2UcTfw+oM6OqPn1zork2P0CbPaLxy5W/b3mfMlkUSbydFZQv6YYz5EPHdTUjdHI26bJ1sF+uA1guF1tATks86ck1OrHVAZZcAcxyH0dfjndsm9Nafrs6vCyxwXV5NXyD0XGM/ZCJGfECVVCuAXbRtW1AeeYHAOkjeodE9hskrD4gUFOXhDWHVb9vh6xFfymvnMgbGWNhEEX+ADP2b0OoD/fHjb2UlQ69yMvT6kxWuGQNe1Dn22GMfJ93L03rn3tDj3Pm3vNU2HF7bFtogfbBjNTWSeDspKuuh71dooUMP7U5bC5rNqxA5kia527LIQmNkv2FAnPiR38pTi7Bki0z5vofya1eX49yNhTHmQ8R3NyF1czSaq60bgt76s5s6PyaGTMSIzxxgF9V1YYyFTRTxnwpjOjtzRxJvJ0VlPeRA6khTkINknXjl9aHeSMZwEwIZda6tMZeTBcgvRwunVWlcy9Bbh2uVBl4YYz5EfAUdkwOO3J88/PAnuCaNe651rA90XwnyWa55nv9U5QCpDEfyuhbg88h55z2s+DqsZErI0b9P74vUzdGoy9ZZBxPHn2tAml9D5cCiO9aBVRobCoXSRXtqKJ0eujb31p+uzlswAZkcNFKd0ERmEhGqMz6fJqXfmdp4FlXy6/+zxUtCsc9BCDVBKWMFqMWZNvg/isnFkIkY8VkltHBFaW1AUXU9lEcXxljYRBF/D+nVKpBbV24+6TvwZZp42DEciiTeTorKFvTDGPMh4mvxWKUTd1dzWc/W9axcz9EFnqcT/+hppz3KM3Xd84wdw187CoHDSzwGXfmrDm2pTq59vb58F1I3R6MuW2cdTNknwJoo+yLIBsmJtM6ibJ54aG7atZU5HvHNRW/96eo8oMFV1vClE6XZP0bh3uej88TLIZAQbDx5tcjJ06Gs4vxzEGvoESzX5CUPUN1+V5GDIRMx4mNhlUd9Qalop46cJQ/AT6kUH5WRfD98ySUPkG7jCIlDRlJge1SsPMiLdtmjYvsHIFaBl8EYC5so4u8hg6iwKlb3xzqdVg7c01fpHfA8APn5WRsyl8xsPsUB+JFfY9iUL/qnRo2Vyth7XwchY2h3DENQ9TmLorJ9YeVuYefIXOAfw4yBMeZDxHc3IXVzNMqxdZuC3vqzmzo/JoZMxIjPOtC0iK4TYyxsooh/H8h4glxZyVnaBFjHtw+SeDspKuvBpoAQp0UyjhxN7nFWZOAVUg7HJTpulyMqp8Y6B74Ou7Ni3KM46YO/JqQdMvTwHMvojzEfIr59od02O/GFn99VcvK7eH8SMDVSN0ejddk66cwp73jH9kndsuitPzmdtxNpKDRRmThR+twwZCJGfAr2YoyFTRTxL1geSbydFJVdJXTqJaO+KtiTlGUxxnyI+Frop20cwfNzujoOY12txVXl9fN7GXquSSfUMbviBBl6QsqJB8fzugbLHtkLqZujUZet0zE8Tr10TM6kdVgjZ9OfslmHUYZ+qAMeobf+NHXe/r5Qhj7y0qM4e/wpAVhDTxxpHEFLCLYM9+vGkIkY8fGQnFAGdgjIBAVriuNaR7L2fQjrfKFA0Z9ySAnngDEWNlHEvwk575UonRCZYUCUV/p78MEHP006cXZBsPK2f5Iy1oReJZJ4OykqW9APY8yHiK/Ay3jsyAlzPn6jZ+vbcZVeR8/lV4nUzdGoydZFYA5XRRqdya70CGOeCvbWnz6d35cwZCJGfDxkUKwDhdcXxRHadxVI45r3IZSPe/5cgbJc+zLczwFjLGyiiL+HZJXzXgnx9udW3DNO4oU8CTWprbeudMr6n8+Rtkmo+pBFUVkPnCE5mlZeVjZ254ODa3dF+lSzHFbK2fdVNh1jzIeI725C6uZotJtsXW/92U2dHxNDJmLEp2AvxljYRBH/guWRxNtJUdlceCdIhn5fwxjzIeLbF/7ZvH8Or3vevu/zCV1Bpwmebw5SN0ejHFsnB3/uetlbf3I6r90ju6OqSP0mto72ideOhmt99II88sZtunjwIRJCdknir3wsBnaHhbev66gursfGkIkY8fHQjl79Q0aEOi7mWse/yJh8lOMRh023POxYqCz3jIEdM9uOVWOMhU0U8S9YHkm8nRSVLeiHMeZDxNdCxrWqqF4bos/e7ngJz0E8VM4+6/e8ok/cekNPeu6z+9TN0SiydZwi2ZMib+gJWU/9ozjlIw3HVXl0PG+P6bUeYwtl6/QhLp9P9bCmt50K9tafqPMeapztvD1SI1ReNRwBcu3TLQ89n4e/8tHZ6AgUQ2XzEG+FNDaGTMSIj4eMtO2f5GB/BmgH/ecOOugZrm265WH/xQz+ysfxqZW3yq4DYyxsoog/sO+V4Bz6SYucpbfcI2OuJUubBqRf8EFHdbRs85GmZ/YAXuJJqDTGhDjpNjwuuuiiB7km3c4F1UP9tu19ngcOwV7pdlNU1oN+5y5agPGK4jcJ0qMozWOM+RDx3U1I3RyNcmzdFGCdqaof9eXR3vqzrs7PHUMmYsSnYC/GWNhEEX8PDE2VtdZtTTS9fGfjZYx0UsRCjbHl2r5oSpzimbDiQZo9cQJca5dgT1RkCGxdhDrVUkg5OQi27YRA9YyNincWRWWBdbRwUPTcXf3WQke84hSq33J4bF47TtaYIlM5Yza/HCXilC6ZA2QrZ8zu5qK6yeO/myA+n7vqqntol+LJiyOX8y7BGPMh4rubkLo5Go1h6/yGSZsJhcDq6FTorT9jdL4NfpfUhKYd55S79jYMmYgRn4K9GGNhE0X8C5ZHEm8nRWVXhZxFFANNKMM9R4wxHyK+FnyxrqpkxydwCXV8rjw6kq8EvIefxunzt/dUjguhPmn7+HHHPc79w+efv/DpW/g9dOGFD5Iv903/LqRujkZdtq7JuZQTCmSnFFpDbx0+68QqtPwJl0Fv/enqPLCdkwC008CIW6H4/P6oVPkkINLZrZBXglCcBKyQ8ghMfJTPOwM5R4VdGDIRIz4eTCB9lrLPZOh6ljZ3jLGwiSL+HkymKmut29LHuSNnV5Bj6IZir3S7KSpb0A9jzIeIrwUGmPC+yy+/1/6unXh7jWHefvaeTr0w+Py8Tj+7I5//fTxOgv76VnGEqndZpG6ORjm2blPQW3+Gdl6GXsZ5bGDEp1rQcjBkIkZ8AG+s6jepdhLYl2MINWmUDnAMmFwy9MpvX4pp+0CF4vyLMm0T2JYfC2MsbKKIP7BHx9xj7HEyreNJSB7li452uceg6gjWlrfH+TK6UZx46XhX8TLm8OLnfRw/aw6RJsdY+RU2xft2L4OKRxZFZT306EGQc27XC8lVO2+V0Tsm1vFhnJS+rlO+MTHGfIj47iakbo5GQ23dHNFbf3ZT58fEkIkY8SnYizEWNlHEfxNgX6acI5J4Oykq62FPVAjttx4Ur82C3p3A8HOP88M9hp7TPOJwpqzDRbjJGGM+RHwt2CR0nQJWjdhe/7WZkONv8w2B5T0EqZujUZet08mx5qleoEUPraOqI3rrqP79F75w++eD5NFb9doEAHjwh22W39DHS731p6nzdKZKrtMkAPtiEfc0WLso3eN1c08nVS76b2p2KFzbslocAMLy/0/9qT/907pNpIm3djQMiP1J3rIYMhEjPgV7McbCJor4FyyPJN5OisoW9MMY8yHia8FJImFV0fbnaTm10zXGnFD5vaHXCZ/yKy/xnAZyqqjje5XR39yqnOpTHX2QujkaNdk6QTZFti86QSMeYKSto2pPmYjHRtpn8eTD2dU/s4ofddpTrlz01p+uzgMJwHvUMtgIRPfqMAZa5RRndzRKEyirax2ZqpzlKQ+I8giLuhHs2F8lGzIRIz4WmjjPVt4fys9xvl56IZ7JwnXtTVf94MWXR0899VH7govNw7X+71lH80D1aJL5vGqPj1uov7rnsYDS/Es7bWkRxljYRBF/Dx3zog/oljxo6Z1C6aR2lQI6Z8syQeW8Ss88X3n6gt0ZkE/zxJdt2hmsGkm8nRSVnQLSr6mh33ivEmPMh4jvKsCapXDK94ZSN0ejHFu3KeitP7up82NiyESM+FjIANuPRxDqBZiFBacyBjK4MqQ+D4aZPOKr5+66VxkMsM8blfe87beu4aWXdtrSFOcxxsImivh76HRIjp9Cb+gJyafP4eqe0ytflvhTK8fLxlm+KisP3e4MZNSJ92VJI1/0YukqUbUhi6KyAP1DF9AldFZ61qSPxCncfgmsgl5SJb90VPzQUYyLdM2+0Eo99g9c2F3qxVdbl/KrrOXZlHdsjDEfIr67Cambo1GXrdOawZy0m1rm6fnnn/8wacTpZFubU50qM4854f7FX/zFp5V3KvTWn67O76sYMhEjPgV7McbCJor4FyyPJN5OispG0DEuwJDKEeBEi3SlYZzJK2NPHEaW0ObjWs6o7mWsdeLFNUYaR1RH18oPqMvGUY/nGeUdG2PMh4ivhXXc+2KZsmMhdXM0yrV1HLvr5BjnG0OvEzicAJ0WEpImR55/tMOZt6fcU6G3/jR1vusZvX3ZRh4N13qurrz6Oz/StHNBaOIvz2luGDIRIz7Lwu7Ao/tNwRgLmyji76HdNRORUI+Dct8XQcc1YSP9tt6/r4NrPQqw76zYnYDdJWgnwCJh3zmxuwjVS79Un8AJgu0P+YegKp9FUdmCfhhjPkR8LawDo9M+ruUUgab1RGUJfR546Bqnyp8UjoXUzdGoydZtInrrT07nZejtcQYhiyGLjjwaFj0dPbKoEWpRI80+o5dX5J+NzgVDJmLEZwGVHJgUXDNZBI4l2T0wWQiJIw9HiZpA2p3o3k5i4vRyTF1PBU1srrWzopxCynAN1KYpMcbCJor4e0i/0Es9QyeUfna9L4Ijquf01jv3R+vMAV8H8XoRR/kx0n4nQD2U1U7AziXeOVG6nVfUYevjBR/ibX+GIom3k6KyudCuG73zaV2Q7uve6nsTbH0ycJ6PBWnaybflA+I9ZPc7xnyI+O4mpG6ORjm2blPQW392U+fHxJCJGPHpA7vI9MGqXo5ZBmMsbKKIf8HySOLtpKish3Uum56/y8HVrtA7r4QqB2R4ZeDlCJMPeB6EC45F5UhxpC8+Kge8s23r8zwFb+hJ9+2x+S3GmA8R392E1M3RKLJ19uQaZ1zx9iSOe661KbUnfDoNjH4lZk/x7Cn4EUcc8YTK++f72ih0obf+RJ2fEvZ3g3531AdDf3+YiyETMeJTsBdjLGyiiH/B8kji7aSobEE/jDEfIr4WOCBVJfXnawnleCieEw5CoDL2et1I3RyNumydTtxOOvHEx+xJnNIx1P6ED8gWqYwt60/BAUbfnoYTp1M65elCb/3p6jzQcz+8H8XRUN8JvBu8HttoOqPnmIQSio5LJVwJB6+GfPKUuvhMhSETMeIzV2g3ArSjsuljY4yFTRTx92ARs79m6HPSYWXTB9rZaXfo0+eOJN5OisoW9MMY8yHia2FPGgg5AdGLisrjH/Epfg5I3RyNcmzdpqC3/qyj8xhxjHWUNhcMmYgRHwv/4ooMAgYpOia0L9BQltCWF99oQnflGWrMhmKMhU0U8a9ROYHqH/2X8yI5t8lHuxuuJRvu246XVVZQmsroiJl4+LPAUid8rPztYtukC8o7JZJ4OykqOwVy+y05bRLGmA8R392E1M3RaB22bir01p/d1PkxMWQiRnzGAos/C5+Mx6ZhjIVNFPEvWB5JvJ0UlfXQaYp1VrnnPRIcHd1byJlSSB7v7BLf5MQS+rSoHPmi+leJMeZDxHc3IXVzNNpNtq63/uR0fh3HoE0TkYlP/Zq8UZ4xMGQiRnwK9mKMhU0U8V8lhuwgp9bXMZDE20lR2TGwKhmxtoB1Pl4ZYz5EfHcTUjdHoxxbtynorT+NnV/zMajitANQvDf0qrspvz0KVVwOhkzEiE/BXoyxsIki/h5yTDX2hOieHFX0BR1CP9FL7fQoU+tSpf92V2qdW8+DsgpVBlgnt6kuhXNAEm8nRWU9ahkG8R5D5uYQzO0kbIz58JmrvnR/xHs34H9885p7UjdHo0Zbt4HorT+7qfNjYshEjPgU7MUYC5so4u/Bi0UyuhidR8888xEZeu55Xo7xffrgg5/mnnwYYa5rw1MZejmMGCPlAfqvAqVzDeDv65URoy77vwLiOScDlMTbSVFZD/pmnRvkjcPknS0Zeuv4tJWL8pBmNwDwU1jXVW08JOd7vvWt+l0I6qas3o1YNcaYD686/pSD/u6227JPVzcJh77m1Jembo5Gu8nW9daf3dT5MTFkIkZ8CvZijIVNFPEvWB5JvJ0UlfXAkGJs7ambjDLGl3SMuNKs49NUri2P0lQ3kAPAtT67Sznua6chnVquw9iPOR9e+drTf+Etp51/7zXfue7uqK5NwPU33HTXOef/3j2vOPa0X0rdGp12k63rrT9dnccbxnNWqA9heI+cyci936EonmtCXdt/cFMaE1cTsd4tVROx/ge36trnnxpDJmLEp2AvxlzYIv7LQnqs+7adtk1DJ23aJiOJt5OisgX9MOZ8KJRHXbZuk9Bbf3I6b401x5LcsygSpwWSa3tEJqjcA5dc8oAcAnsMR7r4PXraadvP7WuY41Obfzt9QgyZiBGfgr0Yc2GL+HtIX7Rzkx5JP4nXrpA46bHSFYe+AeWzPOb2u+NlkcTbSVHZNngnagjgwbrBtdYLn2eTMOZ8KJRHR775rDuisdhEvPL1p/8odSuPcgz9vohi6MfFugx9QT6SeDspKuthHS0Zep0Gcq107v0xPHGCNgbbht44bZuMYujXQ+f99sWz/n5LDi685KP8ZXY/msrQM0nb7ueOYujHxaoNfUF/JPF2UlTWozha7SiGfr302reee98mvdPAOwxveMdv3n/ISSc9P3WhH+UYejxxXljB88bjVshk1nG9vHF53rVhr7xv+wYy5eybsqQRpyM55YPnvVdeWcdxT369MGN3CiozBYZMxK989Rsb99nTVeGwN5zxeBLT0hTxL1geSbyddPPN39/4XdG6UQx9oZVSrqHXNYYXYJz1RqueWXKtnzFxbY/ZuG86ouNa/MWTvIS1Qa/4cI2xpyzXqnMqDJmIGLOIV8GdPzzk6DN/NolpaSqGZhok8XbSb77/4uLQLonDjj/j/UmchQpNT0e++d2XRoq4r+OYE8/5ShJRLzrmxHP/c8RvX8Xln/7c3Uk0o1ExNOPjog9/7MEk3iyqxvWBiE9BN45687tvSWIsVGh1VBm1jXiDVR/F0P1Ux/c8C0miGUyHvP5dBx7xpjMfueyKKzf67eC+4FnSv/zQh++rdOrzSRSTUHlMMh4YsyHP/o498Zzf2a0fbJkCH7zoP2efmhQqNAlxtPof/vDj90QKKoPKkTkhx+YYXY7SifNH8jx7376uyqqcQuDL6Ll9Wx5v6MfGf/3Ep+/la1NJJIVmTq9/22/cGo1jQT5OfNf5dyRxLkV8tOXoE8/5Wx55FfwER7zprEuSiAoV2r2E4QY/3m+//2eKKlRodDryhLPu+d3/eOlDm/x1sKnBzv0jH/3kw4e/8dcfGvOdiUKFChUqVKhQoUKFChUqVKhQoUKFChUqVKhQoUKFChUqVKhQoUKFChUqVKhQoUKFChUqVKhQoUKFChUqVKhQoUKFChUqVKhQoUKFChUqVKhQoUKFChUqVKhQoUKFChUqVKhQoUKFChUqVKhQoUKFChUqVKhQoY2gzz7v+V/40n77ba0Tf/G8n/lqak6hQoUKFSrUTBiM0/7pr4Z/ibtKHPurb9m66KBfePyL++0327/1PvOf/ErY9nXgpF8+dquS1fNT0woVKrQMzcF7j1A8+kLL0F/+9E+fERmQdeJ9//gXn0zNmxUx16L2rhN/uf/z7kzNG5/o8Jy8mj4wHmP53+xCnTR3PS8efaGh9Pm/91NPRDq1bqTmzYpwqqO2rhO0KTVvXPrL/ff/51GFm4Z//b/974+mLs2OcED+8B8c9PDxr3pj2Pa54pR/duTWZ/d//g2pGxtPc/TeI0zq0a+ANnnTEGFTNhJzNFwgNW8yGmIc9ykj/7mf+umHowo3EalLs6NL/uE/eihq76bgMz9zwIWpKxtNc10EPSab7Cug3bJpiLCqjUQ1/oOOuL1+3/C9W+vwG1d/dyF+1UjNa6Wq7V9cAr3nDPltG+cgq759yCbf2U1G6tJkVHnyh6XLXnTMkSeH7d0UTKZ8Palqx5XpchBtiq6vW95D9RzaTZuGCKmbkxLjP0QHvH5f+Vd/s3APbr3tzq3f+jd/sH1/5Alnbb3p1PduHfaGX9967wUfruMef+LJOrz73vvr8Lobb9kuQ/mPXvaZhXJ/duWX6rQ799xTxx9z0rn1vZCa10rq87JI7DqJvLaNQ2U1Jvq0vxf5zjKA9l4D3YUvfPmbdQghiEhoFso/FBK4jUtdmowqWd1aLYAnp9tssm3cREymfD2JdlSohmAYeV0fy3vv0vW+WLe8qb8S8sHpthd5Ge82pG62UiW7Y9BTg3pMhyCxzCLy27Zee8P3t68ffuSxOsRwEWKonv7Rj7be+Rsf3GGUlUeh8F/+rz+rjRs2wpaD17++6I/quGhdT81rJd/vZZBYthL5bBuHympM5La9N/nOysjjwUAy8k899XR9z/UNN99aX//+pZ+qF0qIcgwwRB4WPuIgDDL07LPPLeS3fMnz1W9eW18Tb8v4NOjmW24bZOSr/v63CnYCNuGD1WR9n0UV92AFFsBeOx3bRoBsp/AEpwJ9Tl3JJspMiKtTNb2IsrZfQ733hx5+tA7ve+ChOrR82M1wrwVBeeGLzsNP6Rf+p4/VaXaBAbQzNTmLjFxGRaXnvQ095WxfNM9zEI3HGFh2Q2GRutlKldxO9rJcBhW/rHcByGvbio5BMswQa7eupXdag7WeyripPAaOe+myX7spxzVxXpdBal4r+T4vi8S2kchj2zhUVmMip92DyHdWA6hOYeQlAAjDLsNPqMVP5UgnZMLaSSs67u3v2c5vF9NL/+QzteC0qNoybzzl/9xOu+SPPlmn2XxC6lIrVf29lT4viz6G3rYRIDfJUI4RfbHXkjkytPEQk06OlpwxeEUOE+MDRZMvF/Q3dSWbvLwmwK2pqmyinO2XlUkf792OHSFjpPIYeekqoZ0r6LziCTV2ch4E2pmanEVGJqOj0vNev3OmjO2L1oVIXxWndUKh12PGgTjS7bxQebvZwBBBv33hR+qQMVYbovlBfB+kbrZSJbNf8nJcFjnjQL6ozetGal4r+f4ug8SylcgXtXWdyG17b/Kd1YTQosUEY1LYhcguXG1GXjy0UJLHGnnxJf1tZ71/YXG0ZayRZ5HgmnhC+AupS61U9XcUIw+qiZe107FtBMhIDg6LkmRrr7UgQYqn/5xskM4CR4icJReRd5h4pkbeoaCvqSvZ5GU1EXoZesrYfslgSB8h5KrrJu8dvYesrqvMLbf+YEH2bUYehxXac/d9dR6BdqYmZ5GRxyToY+jJb/tCnwm9vlrZWGdJYwKhx1oDSCe/nRdWtlqHNA+QqfSe8ppvINpQ5CJ1s5Uqeb3Uy3BJZL2IR96ozetGal4ruf4ORmLXSeSN2rpO9Gl/L5pjZ4cidamVqv6OZuRBjqG3bdRiw6IkIwH8tY6CLZSHRdEvmjhJchCsISHcxUa+17E9ZaL+9YWMy7KQQfOnLLQzNTmLjDymQvbb3uS3fWkz8jr+1WZAaVaPvZG38yIy8jqJ8UZefKMNhfjlIHWzlXCKnPyWQmLbSeSN2twGq8uQl4dkz9jY+D5IzWsl3+eE6DFqhDp/YpVF5I/aCpbp6zLo24dsauvspiF1qZWq/tbP1UdC1k4yausmgb6mrmSTk9MUWPq4fq6gnanJWWRkMgV6/ZyLMlGfIozlLK0SqZud5GQ4GIldFpHftlWPLnBucGjsIwqdeGgM9EiQa52WcG2NvJxSNhsAHjhhXZuI1LzJqK+cIC8r+glxLSNv5WAfmVrn8uprb6wdSslmGQdhSD+yyHd2k5G61Er0dyRk7yKjtm4S6G/qSjY5WY2N3gYeomzUv7mBdqYmZ5GRy9h4MFWRTZSL+rRbkLrZSciuwvZus9rd25d4f8lgx6OQKv8fVxg052xb7aMLnVoo1OmRdbRkuO29NfIqg8Gj3Heu/16dx59EeaTmzYq8rKxx5trLwT5KtUZeJ0f2MZLK9cWQMc8i39k26EgsSlvGgxkLqUutVPXXHvNY+AWuDb2OiaO2bhLoc+pKNqXFrAl2kVtAKh5Skn1vwyOifNS/uWGIvIdQJe+DvfzBMnLeFBkPRermpFTJ8I+rcej9aWMve/vowht5+86V8mPMSNdjDfJZI69HJZQlnrjoV04eqXmzIi8ryQPQLy8HpSEjnVwgO8k4erzaF7QpNW9c8p3VoOp5mTpBx62Rt0adPLqXV2eFE31cQcoGT35jSXnKcPzDta0fntazakLq0mSErCr0/hORqK2bhMmUrydV7Vjqzy68rs8V65Z3Vf+gkxJoU2Q8FKmbs6S5yj41b1Y0R1lNNu99Z2Xk7ZEEYWTk5f1YIw/4OctnPvfX2/dyFBQCGXSuvZcJL1s/RyF6q7wNqUuTUSWrQV9ci9q6SZhM+VZMc5zYETZZ3psi46FI3ZwlzVX2qXmzojnKarJ57zvbZuQJ9cyBe/JCvDlr0yFdswuXccewQzoi0nMM/7arN/IiOQVNSF2aHUVt3SRMpnwrprkugh6bLO9NkfFQpG7OkuYq+9S8WdEcZTXZvN+ESWnfcmxD6tLsKGrrJmEy5VsxbYKug02W96bIeChSN2dJc5V9at6saI6ymmze76ZJmbo0O4raukmYTPlWTJui65ss7920nkRI3Zwlednb01BOSTkhJWx6eXoqpObNiuaop5PN+900KVOXZkdRWzcJkynfimlTdH2T5b2b1pMIqZuzJC97b+R5FMo9b4jbfFMjNW9WNEc9nWze76ZJmbo0O4raukmYTPlWTJui65ss7920nkRI3Zwlednrd/L8nh0j/+3rbq7vbZ5VIDVvVjRHPZ1s3tvOHlEpwgcv/i9bf/7ZL2zdcMNNG4cf3nnnD3Nx1Re+fN9Fv/+xRw9/468/dMhJJ/X+TWofsgO5iZhM+UakVxz7zvcdfeI5fxu1f18HckE+SVST0hwXzzGRujlLapO93cmvGql5s6I56ulk6yyMf/WNZ2x95avfCA3nJiEy5jm4/oab7jrmxHP/cxLJ0vTLr33nMcecdM7Dl378ioe+9Ndfuzdq6ybhjquv7pQtTtPv/N5HHqgWk3uSGCanVx1/ykFveMdv3s/4RW3yoB9R/+aGHHkPwd/ddtueXzvzX93zK69/16D/is+hYuTXR3/1P/29Z6I2rxupebOiz+7//Buitq4Tn/upn344NW9c+t3/xy+GC80mIlrY+uA1J5/78SSWwXTiu86/w/ON2rpJ6Gt0rvnOdXe/+i1nvSeJZBLCKcNoRfU3YV838haVrn8xiXIpOuKEM/8tjtbln/7cAzi0myLjoYhk6WFPCXFEk6gmIzYVm3qKRbsrp/Pk1JWVEV8UPPZX3xK2aR047DWn9P5b5yzimPq6L/9NqMybiGjC9QFG45DXv+vAJJ7edPp7LgiNTtTWTcJQozOVocfAR/V14fbvXPtM1L+54barr/5x1P6x8dqTz+399UYRxuuCi//L3Z5nMfKLYE059q2/cWcS26gUjcFt11zzXNTudeDm67+79YNbbnnAtq8Jf/DRT97/imNPa/2s9dhUGdWf/fzf+6knOH1aJziBqdryC6lZ4xKe5qYsfF248bs3jrL7OeJNZz6SxNOLjnrzu2+J+IGovZuEoUaeY/Sx33fgqLnvDn4bP/jBHvQk6uOccOftt+8wnlPhFa9712FJtNl06GtOfWnTI5Ji5GOc/p4PjfoYCwN/883fz3pMtSlgXk9t6NFdxoLTlqgNcwPtPOf837tnyDyt6T9+5L89wMJ30wYsfF3Ag42E1BeXXXHloD/m+B/fvOaeiB+46fobwjZvCpbZWR55wln3JRGNQhwNR/Xk4s477rjr9qo/GKO5oWrX1p233daoR1Ogr/HBafvKV79xb8QL7JZNQ4RlNxKve9t5e5IYl6YLL/norjLwwn/9xKfvTV0cnY4+8Zwbojo3BZX+XJ+6kk+arCx8LOTRwvPuU07Zvv7+17++9e0vfGEh3eOIQw/dvv7nb3nLQloEm78PFnhfd/1T9OOWW27Zc823v71D+c84/fRH29It8I6TeLLp8ONOf2/ES7j9O995Nlo0NgH1wlbpR9SvHPDyYRLT0oSB2W27lzmgzyOqY04858GIxzZ2yaYhwhgbiTFeeuQZdsR7t+Cw4894f+rqaMQOPqpr03Dkm854S+pSHkVM7rj99h9WSVsveclLfsQ9BhLj+GdXXHHvBR/4wEMYyRe/+MXPkPaqV77ySdLI8zdf/vLd3//e9/YQp3JvfetbH+OacqR7A/vSl770KZv/RS96Uc2X0PNVGxSKNzjwwAOfJfRlqJf4t7/97Y/a9qtcE/ZKJ5+OPvHs6yM+Fj/47nef2H///RcclbFhHbIc/PyLX7x9LacJHrpmZ/nWk09+POpPLjjWTWJamo5401mXRHVYSH9BlN4E6UobrM55MCd8ur1HN9t0D72N4vtiCJ/KcH++FnAG5fySoW3TsLFIG4llcdQJZz2WRDmYctabTQaPkVNXRyOOvKO6Ng0f+vd/dH/qUh5FTECVtIVR5JpF45Of+ET9/EILFcZZeRWnsMnI20VURtkb+Ve84hX1NeU8X7UBXHzxxQ/aBVQLmy+jOg8++OCnbbrKNWGvdPKJtyMjPrS5Sq7TqPvrX/vatqND/AEHHFAfg9vrF7zgBc+pjOLpK9eUVb+Rm5wthcjh0EMP5e9Yt5ARzg7XxL/6qKOewHFD9sQxvpRTumSl65e//OU1H8VH7eI6B1X+UahtcauS6z5j5KW7chpt220eGx/1U7KUfimPlbHGGFmSbsdH+Ul/2cte9pTGX7pAfOX41XK0dRBPHpvONTK3Y0q8byOhHWPbVtIj5C6qOU5WQTv4FUIS52BqWm8EObrSnSbYNbQPpNdTgf7t7el41PaIaZPQ+6Q5YuKhxaPKvnXqqac+yiKlhYZFR4ZTIQqAsaaclMgudqRpIWMBsvm1YLI4eb4qL8W1Cso1aVFbSIc36Wq/yjWhytuLmiadDCWnCmovfaV96oe9llzBhy644CHFs2jLcKlv9Cky8jZOBgvIMZOMMfjKS9usrLiWIeS6qV25qMqNQk1y1qJGn6yRp1+27Rg6+uz7RDxx3pG08iGUjKyM5ZiKrx0fy5N4a+QJVT/6QX7yKQRKv+7aa++SzO2Ycu/bSPlojBVGyF1U214utbB96IJk2gSNp2QW5bFoymfbZGWRyzfCkLJDHgd6apoHVdKCo6v2SdeRgfTEOqFRup1L8Dn//PP5DXddr/Sce/SS6+OPP/5xpS+LKYx8VM+mInUpjyIGBeMZeQsZAwy/4jShdM1kkYGK8mg39nMHHfSMfTSiXTWT1C7q2skCGXmF2tVzTagJDw+uNcE1odva1YUkpqUpR87WyMuhsm3HACIDH2/7yaLH4mjlozyEVsZKYwyUrvHhXry4/uY3vnE3/Lm+4vLL71Uea+TFj3I2nThkbsfU5lcIHzvGtq2EEXIX1Sb5I/MqeccjPkL1g7HgGocFGUjW9I8yNh15aRytobH81B/NAfXf5xN/4iQ7ewoV5bfOHlA5QvLRHl/Wtvuiiy56UHki7JXmcIrGwY6BrrXmWMeQNtNO2i3Z+HT09MOXXPKAdVApw7UcYq5VRn23+ZZBrj72oageAXnRL8YxSs+F5DI1UpfyKGJQMI2R342QMelCEtPStGo5txnGuWCMNuYuqm3yr5IXHvFpwVeIg4JBtgbUGgyly9gqjzXylp/XPeok9PnEn3QZPSuzpvzUK2dA5WijbZ8tK6eNeN8Hj73SHE5d80AyQ9a0wzuG1gnl3qfzeJM+HXLIIbWMuZYzIxmpj1xvopGXI4RTJDlYqH8ae+AdS8mFEHlbPpTHeeI6d53Mxd4eZVLEoKAY+bGRxLQ0FTlPg9xFNVf+kZHXgkh6xWr7sZsWRpuunaUMBteeH4so8TLEGOAon/jDm2vyHHH44U/IsEX5lU8LPMaSexZyLf5RWbXbGvwIVZ6laNXzQP2L0qZArj72oaieKroeU+t4Mr701Y4zp6/EeWNt5SKH1ZbX6dLYm4W9PcqkiIGHJp4FE6rtHkTlhiDiPTWSeLKpGJ92JDEtTUXO0yB3Ud1N8mdxj+JXgSTOwbTb50GuPvahqB4LHDQ5nlX2+kVZjDzXgHgMN9dyLDHyRxxxxBNKl0Op8rM28lXS9tu4GGs6Y1+soDM67sDb5Z483EtQMvLESSjKrze9JTTy2mv7RrB4q37VC+Cpl9u4lifN9TKoePSiZSedV4I2x0ZHcVFaX1hPdEokMS1NuXKW7g5B04S0TqvyDB2LMSZ9F48+MshdVHe7cVkVkjgH024fh1x97ENRPctiVeunR+pSHkUM7LMK7mXk6YxCeSx6NmE9GIAHpHL+WA7o2ENGGdhrLWCEMvKqnxdCSNNRmhZa/6xP10NQtaEX5Uy6v//CF9bPZyQH/6xHXh/wRh55KV39RRY2FH/LV8CB4rmZnCmuKUNbdquRb5KPhfQQmUgOkrPSZNwJdcQrp7VpLEhTfdJl5ootT17pNMe7qt/mJ7R6Y3Xc64x4K1ynka+ybh+1t0F6Lhn3geQXpQHJcWr4I9wc7JXmcModh01Frj72oaieTUXqUh5FDDxkrLUgEcpQWSPPQolx51pGXjyYzHYh1cTQguSvNUEJ4WfrP/vssx9RPuAXWlvPUCTxZFPOpFOfJTugZz300xpnLX7W4EieTU6NXWzEV7IgtC/HyFGSXFVuKiQxLU25ixvyaJOPN+R2TKzuEUruhBojpbU5mOJt67Xlm3Ta5rf3aiN14iR4ndG1dGddRp76q6z1s3FCOfk6ncOhISROfUK2tNfO5ais+sQ1x6HSXW0QKE+ILJCPyqD/XFOPThEphx4QT53iy8tm4qFy8FA59Y+6m9rLtRzBCFX6UpQ7DlY/gPS2DepTlNYXdl71Qa4+9qGoniFAh9ALPa8H/n5qpC7lUcRg7tAiJgdjCiTxZFPOpPOLdVWsPrXgWou+Jpf6SF7ysMhpcVFZhVpYxJ84peueBdG/AUt87ncDlkVV1yiUI2dgjYGXD7ByVRz3Mg7cK7RGXuV4ccuWU6i6gOqToWDR9+W5xqhoPKxhkZGweqPyaqfVGRwN0nQvGeQgd1EdIn/AAihZI0fpIP1RHP3RvS9rx0QOlXh4B0vrgi1jTwmtHkhm/g1r8ZCRZO6pHI6BZGwXd/Fnnlk9iFDlW4qicZCDIweGtmsdiU6QIpkCa+Tpn18fkIPkIl7W2dH4cm9lCi9kQ7qVW4RcfexDUT2CZAe4t499vSNI+6UfWpORAfHERc6s5jR57OPloajK51PEoKD/JMxd/PZVJDEtTUXO0yB3Uc2VP8ZWCzkLfY6Rx9BYx8iWtQaJNJUllEFRfGTk7SmhNfK6xjCqPPfioXIs9LYcoI/qh28v6TKwEZI4B1PTOFRJtTGiXVwD2iejjCzUZisfQgwdToA18hof4E+/MFb+VwTizTXyobzkSug3GirnkauPfSiqR5CTg5y802gdQeLQVcnAOnyKi/TcOplWvkNBf7IpYlBQjPzYSGJamoqcp0Huojql/FkQl1381gEW8yi+DUmcg6lrHKyDgeHC2FbF6hMkGR4ZL+KULmeAa5VXvPJop6o8MmAy3m1vm8/VyKudQHoo58Q6goSMtxwjAWegzchbJ3O2Rr5rUHLR5t02wQvUY6y2WSTxZNOqjU+XTAQmsn82mFvW5tO42QUtlw9IYlqa+sq5Sd+GLMw5GKKLvgxts+2eQr89chfVVev5bkUS52BaZhwwylH8GBhLV3P1sQ9F9QiabzrB6YJ1CoRVOqipS3kUMfCosm2/5IJ3wz0LUdNP1/SCSvRsAuGgCPbneLashE15eTwYE9Lxlmx+1Q8/Xlzy/GgreexxUi6q8r0oZ9LRtyrrFp+MJMQ7jn5K6OWjfl544YX8z/3281iukYn4anJZeSo/sozK+vy2jM0npaZ92gHM1cjbCat2S77qs4y8+u5lTjldW/mQj2ueufoyhPZlMDumGqP/ezXWhJ6P1V/yq93EAZsO/HPCZZG7qC5jXKaAxnHTkMQ5mOY2DmMjVx/7UFTPpiJ1KY8iBhZ6PsFCxOKlBQ/ICGsxAyyibccWMvJcE8oBUFni/HeTZUwIbV0YPepv4nfWmWc+MsTAg6p8L8qZdPb5jTxGycrK1faHEIMrWUTPGy1f5QPIUwYPRGX92Mm4+HyKZyxpj03PQcV/FMqRs+RmjaXaLHmQZvvOn+5Ymct4ePkQp3t79Bj9WsGOqcbIHtV5PsRRh9oNLzkBtm3kk6OlI8RlkbuoDjEutt0R/PGl1dkI0jvGZuj89mjbwam+pjy27blI4hxMQ8Zhk5Crj30oqmdTkbqURxEDCyYSE5RFhzB6tsAktorex8jzr1x+kvjvJltjY+uy9Uf8llkEkniyqc+kYyH3Rt7K1faHUMYFRIZaaeSTfDRuXUZe+ZVH5Xw+a+QxWFz7xwBtSGJamnLl3PRtbrVdOqm+e5krXyQf8bVGHueSa80T8toxFeSYej60R7KXkVcZxlD1iLf0Zq5G3spXMpE+oYekqc833XjjtoyJk85STn1mruuNdekdfKy+St6Elv9HL730fuKBbYPGGFn6ucG9+Nn6CG09hBqLPkjiHEx91pt1wDtufZGrj30oqmdTkbqURxGDgmmNfF9gvJedNOtGEtPSNPfFbVORu6jmyh8D608BrTFUHKH+mU/lrJGXM8S9P0Eir3WG7GmN5S8nAWNt2yA+hDLgNt3Xpzz+VGjORl7yU5s9aDsyQpaEl1122X26Zkz0ISbr2Mg54tp+qIkQWMfNyr/P+pWrj30oqseCftmTM8VbfVQckF4IvtyyaOOXupRHEYOCeRn53YAkpqWpyHka5C6qufLHUBBWRba/xcDizz3GVguYQuJVzi+qeuyh9xJ4G9waf+IwYnqEYY0LocqRx7bBGnnq8unEca1vGiiPrYd49bUPqvJLUdc40A/JXHLi3R7iuLanGNaY6LEV12wu5MDISWBsJDeulY5sbJ0y8rb+PsjVxz4U1VNF14/hGFO10+oM99JDhRp/a+S5j95bkw6RR3oMf0IcCmTINeWU7vmpDosqPZ8iBgX9J2ExPu1IYlqaipynQe6iOhf5y/CuG0ONWBLnYMoZhypbbShoH9dAaTI+PFLF6Ohnb/aafDLi1rHBuHFtnQAZQOJtncTJeDUZrAi5+tiHfB2cLlTROz6EJKdHodIUyuGRkUc2tpx9F0cOoAw/QG66Jq+cIcUdd9xxj1t+XHtU+fIpYmChY5a2Cj2sh2NhPd6mPG3QcdkqkMSTTWMtfpKLl7d2NznIHSuUU88b26C6h+xYhCSmpWkdRmaZfgt9xm8dyF1U1yH/3YgkzsE05jjY9SJn7RiydvdFrj72oagegX5jfAklA4XeyOsURGsnBlr5CPVow+aFl05+5BiSXw4iJyg23fIjziN1KY8iBhbWyLPYqYEaaBleNYxrexREqEWSUAKQgKzAxMPyttf+mdiUSOLJppxJR1+rrNvHifbnV/4IiPToyIh7q1zco5xc6+eCvqzyIX/73W7ikKVtV9PPHpWfcIizVZUdhXLkTP/PP//8h6vsdV7/M0XkpZ8lkm6Pyegr1zYduclI03crT+LsvR1XWwa+doxsnZI57Yrkb/kr3f6ckjzLIndRHdO47MtI4hxMu30ccvWxD0X1bCpSl/IoYmDhd/IKZcAFGQIgQ6VQiyGhP+pg0VJaxNteW+Niny9NgSSebMqZdDLkGBwvTy8Xn458udYbxkBlMCYYAnmFvqw9PrLylBGy7YrGQ2P79re/vX62qvHsg4r/KJQjZ7Wbawyn+mzlJb2WAQXkVd+UzrWVBddWnqTbeyt7fumhMjLyjJGO9wB12vkSyd/yt3mHOFtNyF1Ud7txWRWSOAfTbh+HXH3sQ1E9m4rUpTyKGHhU2Xb8dluLoz3u5Z6F1C5EhFo4tdiRT8/UokXN8rbXlIU/94ByU6Hi34tyJp2MTWTk7YkGoU+XoQUyzjoVoawMSFTWHh9FRt62q83IE6efpnHfB0lMS1OOnGk3bUUmtF/9s/KyzquMudIIvZEnVN+tPIG997K3P+XTGKlOtc/Ol0j+lr/NO1cjr3bjiEfpbVDZKA10pVuMKR9gdSIHGqsISZyDKWcclsV9lTP6QOWERmlTI1cf+1BUz6YidSmPIgYF0xj53QBv4HKRxLQ09TEyUVpBjNxFtUn+GMAqeeGUCiOPI2OdKYU463J65NAQjzNEWRlIGWqfLqdJPImjDRdddNGDGntr5HWKA6yjJKcOvbbXtr3w5Doy8uqDyuJQao7YDZDHXmkOp5x58FQl/7srWdxTtfFH1bhEeSI8Vjn/e6o+RWltoJ5Hk0P8Y3PiOAS5+tiHono2FalLeRQxKChGfmwkMS1NRc7TIHdRbZN/lbzw8zXiZAT9IwpOkWSEMfJKV1l74gR8uj0ZUUg68Srjd/J6xGeNvK5pj7227dWXM62Rp054qW7LUw6F4iLsleZwahqHahC3gK5tvHbmhPdV/XjuBXu/YU/4UCU3HALuZeSVX/ngIYeB/PCwDgFpqh8jf8+3vlXz497yz0GuPvahqB6BsUUvGU+rvxZWt0Db+LZBetRUTw5Sl/IoYpALHWP2ge8YPCS8Pvxy8g5pn5DEk03F+LQjiWlpKnKeBrmLao787Ry3Brgqvv1/++TR/FRIevSbetJ8ujXypOm9BdIIMbTkkcElDnCNAeeaR4Ys1Fzr3Qhdqwzt9X0g1LV+LqYFn5B6SWv7mV+VvhQ1jcMzBx747JOpzxhXxWN0vZG36YCdPztxb+S1K8fYa7euNFve7+Thg2FXPeJvyzQhVx/7kK8DY1tFhz+hQyc17kpT6E9qyC+jTahTKn0Rk3p0GkR+a+RtPdKhnMdMe3uUSREDCz23pWKryIQ0kIbat8RpMNdqPN4znSVOXxOyb36TT8IjDtg6CTVpxA+BUI5r8dEk93k4RiNeAs5FVaYXFePTjiSmpanIeRrkLqq7Tf5ay/z11EjiHExZ41CttRhYoON6rh8988xHMPIYau5rI57yYpQVL0POLpx7rr2R9zt5a+S1s69PAgz/7fa1IFcf+1BUTxVd2wZ7coONwjgr9Eben9TYsvaUSsabeHvtd/IK/elVG/b2KJMiBhZqAAazycjbhto3gW3HFNf0Zxzc46XbzpOmeggtP+IkLOLF3/4pDXnkteOtEZeLqkwvypl0yI02a6eQC/UzSrOQ3KI0kLuIdfEZgiSmpSnXyEhnQE5/rPcsJ7MLTfJsGq9c+du255ZZFrmLaq78C9qRxDmYdvs45OpjH4rqscB2aSPKeqHQG3nCit3CSQ330SmV7CE/iZVdUn5fj+xY27scQpUvnyIGHnpDWAuhGkFHfEPti1kyygoRTtufccjIc23f4tZLLeLDNeWsR6RyPo99c5wwF0k82dQ06XTaQJuskffffJbcCOmD+mP7qXt5kpK5lQPpVt7yMiljXw4i9PVYvvrDFe7HwF4pLU9NckYGVfK2M0d/pBfIgb7IYKLHXlbSbeJk5HXsRrrkqD9PIs7LE5Df/uGK9fJtfrWNkO+F0z6uNSdyXt4aE7mL6jLGBVn07Y/mhwXy8XFClB9Y2Ubpq0YS52BaZhw2Abn62IeiejYVqUt5FDGYA6yzMBYmOw6pqGnSsbDJw7O7MrVFi5IMLAZGhoV7FiVv5AlxHrx3qIVMIbzhVTWvPpJS/Qp9PYTw5ffdPFLhfizsldLy1La4Vcnbj2Xojwys5GHH38sqMvI6duOaMcAYIzOlW3kSDx9Ca+RVFuNm81vjH/3NrfRBZaZG7qKaY1yQgR6ZaSdDPKEcJ67pp/J+7qqr7iG0j/Yoo/lBnN9c+P/yhzf5/diSpu+AU5afKRKHsy3nUHxWhaq+pShnHDYZufrYh6J6NhWpS3kUMSjoPwlzJp1dsL2RZ9Gv2NRGioXPG1/SdM+17rWI2kVNIbzFlx2uNTKEvh7xVfkxHa2K7yiUu7hZueX8QQqywkhQTkacNPEByJrQG2CF8Pbf7YYv15SJ8suYcc1fK9MW6lS5VX2jPXdRzZG/9EryBnpWSbp0Fti80kWlcY8cGAfJCSAfO37WIVV+pfn/+aesHQc5WxrTVaHq31KUMw56Dq+346dE9CLeMsjVxz4U1TMG0CE5oDiNOk1E36tqaz3mXjquebAM9vYokyIGBf0nYa7xWTW00K56EfPYK6XlaZVytrvt3Y7cRTVH/lrMMKz2REOLm3UevZFXiLFW6Mt7I28fLZFfJ19cK43ryMhb/qtEEudg6hoH3mSvBrR+WQ4jD/TWPdekKa9erKs8ofrlOJyDPZUMVV4v0Pk345994QtrPvCVkeftfuJ4Gc+m23I5yNXHPhTVI6BHVZZtp5tTJe5xTrWGojvKH51QKU0bOELpIvc6FZTORXxzUZXLp4hBX2jCca2OaCI1IbdjTZMwxxvqakMbkniyaZXGZxORxLQ0FTlPg9xFdbfJX+uI1q1VIYlzMOWMg9/JY3D15jyQ0X5O70kkI2/zqZxQ50sQX0Jv5OVcqLwtl4NcfexDUT0WVRbqrHfeGG05+fbkiXvr/NsTKkFGnngAPxsvm+b59kFVJp8iBhHkYUcvD8lLJl6Txecj3Xo11hsn/rzzzntY+WWc4SWBqC6FVrD2JTY7APBRO/oiiSeb5rD4DXVqrMO1jGPUhiSmpSlHztKrKG1s5NaVm886tb5MG48huwGL3EV1Dnq+G5DEOZhyxkHG2xpbduV+Z0084RNHHPGEftf+0IUXPlgp3B7yqrwH8ezYyS8jT52cDGyakfcnSBhvpfnHlsxDbBBlmI9NRl67e81Nra2a48s8Dk1dyqOIgYU6IiGooYQyqHbx8Tt5QpXlXqDjPp5/1kJ4EhKQQNq8J+VXXpwGveg09Jg6iSebciYd7auy1s+8CXU0RF+4l5y5Rj423pexLw8hG64lc6VJxtFLUJST00U+y8O2gbxjoOI3CuXIGVnZbzHg6HEtJ9H+Q52VFfeSEfnsi12C5I080XVfl2SnRUJjqJcZo3x2rkiHSdPLYv7e1wF474C4ofqeu6jmyL+gG0mcg2kO49Bk/MdArj72oaieJtj1MUofAs3tMZC6lEcRA48qW/hlJ6XpxSbu6QgLjc+nxVP5/KJKvHbdWsQw1FYwxFnDqHhr5AH51AYW4SEDVfHoRTmTzhrNqghKXB8N0W+10R7h2HhfxspXC7uXOTJCluT3ThJ5JFvaZXnYNqjMsqh4jUI5cmbM0SeFcmB4IUZx5LMGVrIiH/BvvIs3+XkZjrLIzNclOUo/NYZt+dQGjYnGSnn9va8DMIbLHDnnLqpjGRf12cPOkTlg7IVeSOIcTGONw1yRq499KKpnU5G6lEcRg4L+kzBn0lknBsPLgk6odAxHdIRDvC9jDYP46g1P3ROqHAaCxYp7GQ45RyyslseYb9ULSUxLU46cvUFVP2Xk6a/kYGUlGUU8xBv5U15vwvt8kp34Ct5psPlknOXUqm1cE/r7qI45GXn6iM7ihNBeK1uFarv6IuNOSD/lyChO+RlL0qzTqrSmOpCrH2/F6e+AKcM1dRGvuSYjr/qkS8siiXMw5YzDJiNXH/tQVM+mInUpjyIGBdMY+VWhaZe0TiQxLU3LypnFnEVd9zmy0qIfpc0RQwxR7qKaI39kLCPJPTK2RtmfoBB6I881j5kYK+KUn5CTJv+TOkJfR/S3vT7OG3ldE1ojTxk9TlQdyyCJczCNtd5Ug17z0Ut6Ai/Q2Xv7ydpVIFcf+1BUz9Sw+jOW7oDUpTyKGBRstpGfI5KYlqYi52mQu6jmyD8y8oRV8fCdEu5lqAkpRxpQnDXySpPjhaOgvIS2DpVvMvLEUYaTmcjIiyehTgHGQMVzKeoaB/0EDujlOECa/ZkboQy4/dmc/mVO/Mjz9MEHPy0e/md1PJ9X2jI/nRNy9bEPRfV4yKG3p0XSg7bTJJ1IEUp/CL/5jW9sf1V0rFMgkLqURxEDD03AZcDktM8Q544knmwqxqcdSUxLU5HzNMhdVOcgf70zEqVNCfsIYVnsleZw6hoH3nbnTXn+KEYGW8bc/syNUG/G25/NKU78VFYh+QSVA6Qt81a9kKuPfSiqR9DjHBl5e1rknVVCf5ok3cDGbYyRr5IWvGwazNvGPMuig01x5LeTEG+HawSDsCjDPQLSBwd8mTmgaksvWtXiJwXy8cs8j10FkpiWprHkbOWoyZuDJvlvOnIX1VXp+W5HEudg6hoHDLv+HU4GW8be/swNQyzDbX82F+3kOdJXOftmPWl2176JRh5UWRa+WAmiEylCm06c7JwMOtd6b4dr4sbYLAsVz3yKGPAcoUra8WcfvsNRHJ4QZQFOgjwc0pRP6frGty9DnnWjaksvyln81P+cF4KIk1Lpp1rICh6kWYXBQ5SRt2WUPgckMS1NfYyMvHJ7zOblSLzSOWrTEZy8bvRXz2I56qU8shdvK29bD+EmIXdR7SP/gmYkcQ6mrnHgi3cKZezbsP1BnAT/TH7VyNXHPhTV04SuTWffTanWiyhtCOoO5VLEwKOPkdciqrLWeJFPneVaRt6XmQOSeLIpZ/GTnHKfFVpjIeOjNPJZoyKjPlcDk8S0NOXIWU6SN8SEXo6KJ9TjJPuCFXI96cQTHzv22GMfxwFVuWiMbD2K2xTkLqo58gdV1vA/AtBz0qTn9psFjBfXyPnVRx31xM///M/XOyYcLT1315htOqq+LEW547CpyNXHPhTVs6lIXcqjiEHBPIy8Fj0WS9K41jcJyAc/4ijLNYuhLzMXVG0ahfoYmdxvO8jw6BRJzhNAnsTLAfBGy8q7GPm9QDZ6XunlJdnYZ5fcI2P7XFPOk5xXxmRuG4FlkMQ5mHLnwaYiVx/7UFTPpiJ1KY8iBgX9J+Fun3TLIolpaVqFnGVs9iXkLqp95I+x1k+IcEIx6HKgCDHyOKs4SqTZ3/97Iy/IEdt0JHEOprHngX07fmzomX+U1oRcfexDUT2bitSlPIoYFBQjPzaSmJamIudpkLuoLit/e8phd/L7GpI4B9NY88D+Pt4b4+37apz87+hz8Fjl5PE+wKYYeZ20boJepi7lUcTAA287ih8LXfx5jrrq4+cknmzKmXQ68p0KU/NfBklMS9NYi1vBInIX1SL/cZDEOZi6xgHDqrfhefMdg1u/WZ/efFe4bbwrw+Z38tY4k1/3/g17QuL4yZ4tb4282hK1IUKuPvYhX4d/wdwaeZ0w2cd9OlXSyRPXAidPxOsdM9J1isXJoN4Fgq8eq1537bV32Xz80ZrydWFvjzIpYuBBw2i4/rBDwrHPgCUUfhZHPsohFJtuedifz6ks9xzH+WekXNu6iFddDILaOSaqenpRzuInJbL9a/oZIS8eoXzkkRLYdPHgJTFC5CP+ymflTfw6UbVhFCpGZhrkLqpF/uMgiXMwdY2DDLL/+Zw35G07dGvkKSceive8eJNf+YHfyastvlyEXH3sQ1E9VfT2z978Tl6hf5lZ+YAeP8nIY48UKg/rsd5RwdaxGZNttPlUD+t916Z2b48yKWLgIQNtOy6vRgYFqNHKQzmbbnnYjwSQDyPFNQLwLzBph2rzeAGNjaq9vShn8ZNy2P7JgNOfik0tJwy7Bpw8lPPplofGgnzWE2z6k5V1oGr3KJQjZ2SAbpx+2mk7Togkq1zYCS3k8siVu3QgSlsVchfVHPkXdCOJczB1jUOTkdeHa/hIDvm4Jp2dvDXQ4kE6UJy9X+BVlefa7uaV7tvi2xAhVx/7UFSPhea6tVOEWnut4eVeGyuu2XRZmyS7R3lCQJpsKaHPx5ovfrJ1Tajy5FPEwKPNyOtlGWA7+XMHHfQM1zbd8vBG3r50Yw0YoYy8zWPrmgJJPNmUs/hJiWz/tMAjE7vQy8hjsLj26ZaHNfLKh3z8ZzpVdh1IYlqamuSMHKvk7aM3rgnVd8nZGmiOxwglS5sm/dKYWUfUypt8VrbSUULq1tyhbuqxdWkXYI286oGvPc4777zzHiZ9KuQuqjl6Tn81DrQ951Eb/Y7iNwka2xwkcQ6mnHHYZOTqYx+K6lkFZMijtKHY26NMihgUTGPk92UkMS1NbXKukreP3oCMsHUGrSGXI6UQyGhHRp6QxysHH3zw01yTpnTBnjZZ50qnL7Yu8fRGnrK007c912AOQe6i2iV/+km/+e984pCPjJ9d7PwjOfrd9ejKliM/8tEjO5tffM4688xHonRC5IicuWaMmuqmfToZkmNGGuOldpFOHP20PCnfhCrPUrTb15tcfexDUT2bitSlPIoYFPSfhLt90i2LJKalKUfOGJkq6/aRlxZtFl6MjuJlcDEWpMuAcq3f2FsjTzwQD6URJ55a8DECtMO+E4ERsHXJIIiH6qEcIfdqO0aTUPWMjdxFtUn+OCBV8sJ/9mMgaS/9Ri7KK4eHa4X0V86Oz2sdI+VHdnKCfH7qJE7pkjngEZaej2Kw5Vw11U19Rxx++BOWr/qpdmlMyGt5tqHisRTt9vUmVx/7UFRPH0ivdY8OEmodEKSjUyJ1KY8iBnOCFrtVI4knm3b7pFsWSUxL06bKGUMzlYEeA7mLao78tRhi8AhZ9IjD+CEHxZFXoTXyPq818nrEQSgj7vNjkMnj08UDaIEG5G+qmwWctuk75GqLNfJqkz1lURuakMQ5mPrMA/sWu56LV4O9XZ44ntfb9NzP4Ub8xkCuPvahqB4Le4JjT4/QAeLRDTnbirehHEDptD+tsvyXRcUnnyIGY8IejzYB4TGBfLwmqY9fBZJ4smlTjc+qkMS0NBU5T4PcRXXd8s/ZJVmjHaXPAUmcgylnHDC8vPCGkQf8lM4bZcLHjzvucRl5vlmvv5zle/b2b2nhwTVv5BP6N+blGOQ6CG3I1cc+FNUj+BMc61hqoyk7pdAbeXui40PPX9dDkbqURxEDC98xvaykoyuu1RkMOvkQigy0NfIq64VCmSsuv/xe+NvdjsrKUxYYAFuWckzqMV9OSuLJplUtfkymKL4JffNPhSSmpWndRma3IndRLfIfB0mcg6lrHPj5mt50106etcAaZfvGPSHGXT+p0x/UyMhTxvIh5O34BaehWotxJNrems9Frj72oageATtiT3Ci0yPZGoXeyPsTHWvkPX/il0HqUh5FDCx8x9R5jh70bMsKxOe3Rl75JBTACy+8Ba4XdRRHWXlQCiVE8SEfzoHd7WPs7bHZUCTxZFPO4sck0r89MWH6eLttv2fdBCQxLU25RqbKuv1tBnQpyjMn2ONjoAXCoyl+WeQuqrnyL2hHEudg6hoHDDjG99HTTlv4f3drlLlmN87OGyNvHQMZefu3tJ1GPqX5n+INQa4+9qGonk1F6lIeRQw8qmzb/40rA0scwMDinXCNcfVGHoOuXbc38uKhvPzsSHH2qF4vKFGOUM86AOlTvJxU8elFTZOOiVM1tPaENVmI95ODCcPvSYlTaP/+UUae/PrdqZ18OAzyoK1DQH7y+a9RkV9t8OWnQBLT0tS2uFXJ9fMvTpikO+iWfY6Go8i1vOro7WsgnbM/Q+SaF+nQc/LLifBxto7oo0Yy6MQrDt3mmnLoL8aca5WL4uHh2z0UuYtql3EZC3YjsBuRxDmYphiHMeb/GEf1IFcf+1BUz6YidSmPIgY5GGtxaQJvtEbxq8Je6eRT46SrjIAMuTxnrjG8eM9Ks16xyurZGNfWyKusjL33sC0Ux+SzHjYOhDXyNu8USGJamprkLEOol2UAJ01yIBXq5RjyyZGUkwpkPDHUGF9bHiNPfhkgHcP5OFuHHFvilYcyfCfiw5dc8oAeeSlNJ1/kt2EUH7V7KHIX1RzjQruQmY1DDuorkFzl5HAvp0lOj/LCj28GkK4xU9qmIolzMOWMwyYjVx/7UFTPpiJ1KY8iBgUjGnkHPeMCeLza6T+b3ldQGkacvNrNE4dBJrT5uPZG2u/k5WjY3TxlnjnooGd2i5G3kIFgxyxjolBG1xp5GRbLQ9B/y8Mz18jbOnSNgdM14Lf2lOWEjHuV72Pk29rdF7mLah/5A/+IDaPOqYc31hofrnFY4CFnQUbejqPKbSqSOAdT7nqzqcjVxz4U1WOBExnFTwU5uFFaF1KX8ihiUDCdkd9XkcS0NG2qnMc0yFMgd1HNlX+VtX68gLHmmkdsutbjNJ0GyngfccQRT3BPmhwF7vlmQTHyi9Q1DvYluib4k0Pll9O/DDzvvsjVxz4U1WNhT5IUWidVJ1Hor/QQQ33RRRfVGwHSlEdOvHVk4WH5zcrIRx6Of1HI34Nczygq24Wpva4knmzaVOOzKiQxLU1FztMgd1GdSv67xXjnIolzMHWNA4/nqgGtT+8w2lwTzyM+rnl0Zw2x8utkD/CmPGm2vM2LUwAP8dOJoeLhpbwqm4tcfexDUT0W2BT7SIkTJXtyxolSxWb7fR4ZcHuN4b7sssvqDzHJrlnDbvmt3chXSdvP+eTh2K934WnTSO7lsZOHe/uPO3Q2ermJONVhvXZB5fDguYenylje3MPDf3hgWVS8elExPu1IYlqaipynQe6iWuQ/DpI4B1PnOFRrsX4Xj5EFGGJdA7/b9jt55VF+vdOj93l4pKiX9eoyychb3lzbOnKRq499KKrHQhvHKuu2DbNGGQeANL33I3vmf+FFPKFOrHSChY2y/AiJJ+yLqlw+RQxkvNUZGXl7XCbDrGeF3lDTaRlirmWQAYYYAchrkoOAYOXdqJzledONN24fecJbQsRj8sJbFlV9vShn8UPhfZz+jtHHD4EmaVTPGNDE7psGkpiWpr5GpkkfNKGBdNqmN2EMPRtLR8dE7qLaV/4FMZI4B1PnOFQ6jZFn564dOZABBzLE22np/R9r5H15oHVGeQgx9voJHnHirXeLlD8XufrYh6J6+kA2THZnndjbo0yKGHjkGnkZZq69kaecPZqwO27xAhhsa+QtT2/k2/65blkk8WRTzuKnSfPIeec9zLXengek22MxvaDHcRdOgEKbh5f1uGYS2uM2pRNGebmP4ixve6zHPdf6MlZbGvcRkpiWphw5ozMy2v7FLxl36TT6hG5ZIy+ds2Wla/oGQ8TXTn7xVqgPQQFbVvMJ59Y+21s1chfVHPmPAW+ApgK6LD1eJZI4B9OqxsGDNYv1IueZ/zLI1cc+FNWzqUhdyqOIwSqAkV/mmcTUSOLJppxJhzHUoqJFTDt57kkHpMv7VX79xM7msR43od3J5/zMzsZ53roG4kUewrY08fZIYlqacuRsnUbv/Fkjr5MkGVo5BzLytqwMuOfn+fJICR7+2Z6cAWDLqi7u7fWqkbuo5hoXnE52dehfH2OwzMkWZXN3jaqnGPl5Ilcf+1BUz6YidSmPIgYFqzXyWgztLtsuVpQjzefxhtv+3E78ZYS7jHwTbwAv2szCbXlFaYr3SGJamnIXtyrr9sdjuPfGWCH5Tj311Ee1k+de/0Bny+I4kKbvN0R8SQfcA671bK/JyBM2PdtbJXIX1Tb5o0fSL4W6lj4SWh0iREf1807r9JLf6ygOg3TaOwRyhGs9rBw3f/xs9dYaecszyjsFkjgHU+482FTk6mMfiuqxqLKEH3TT+17MceLOP//8h7mnDI451zjyfPjq53/+5+uPVU19pF/VkU8Rg4L+k3C3T7plkcS0NBU5T4PcRbVN/jimchStkbcfepIRtukAJxFn0Rt5+2IXBtk6yLY8afAEtXGvFmPykubrAtbIW55R3imQxDmYuuaB+hWldWGZsmMhVx/7UFSPgPGWQ+6NvJxxHiUrjnu9W6Y0OfJ6hD0lUpfyKGJQUIz82EhiWpqKnKdB7qKaLf9qMcRgAvsY6dEzz3wEI49R5b424ikvu3nFy+iyw+aea2+Q7U4eJ0HX9S684ilDtVAXbTNxnmeUdwokcQ6mrnEoRn4nRfV4YKz1GFnv6ugdGkKMPDt6Pdqz74VttJHX0aYFzxz1EtJQWK9obkjiyaZifNqRxLQ0TS1nJnkUPxdEc3EM5C6qRc/HQRLnYOoaBwy1fQyx43QkOUHR4wlblvw2D2lyuJQG77Gdolx97ENRPTnQTh7MxWalLuVRxABUSdu/OdezCPs7eUKOKuwzCa7123b/px2Usb+TJ+TZZzHy7WBX0Xa/KUhiWppy5VxlrfUTD5trPHPpJ8+9rS7q+wvoMN67DD0eufRb3rvKE2fftFcdlOUavWbOcM0xINf2WZ59zqc/sbFzyabberlXfQL8bH+GIHdRnUrP9zUkcQ6mrnHQblyGXb9t55pTj8er9RnjHK0nKqvQ5hEP3csBiPgsg1x97ENRPZuK1KU8ihjk/E5eC6F9JsFixEJEHkK95YwnpAUMHHfccY8TL15czw3Ipg/lLH76WRzXTA5d60iSn7RpEhFuP7us5MRP1DThmHz6GR7lmbRc61jU8qSs0vSTPfjDg2t4qsyUSGJamnLkbN+utx+wkH5aXdRzNf/NBvQSvZfxBFa/9fzO14EBtr8YUVl9lpU46rTP+XTMZ+eSTVe93NMm1cdLPnJeVA+8ydcXuYtqjvwLupHEOZi6xmGHka/0WP9VoblPPtK5tjtxv774PFwD+6Ki8o6FXH3sQ1E9m4rUpTyKGHi0GXn7TMIugt7IE6fFj3zwIF0L39yQxJNNOYuf3pjXpAFMRE0eQk1KQmvkZYy53zGBk5dOftWlN4tl5IHqFR9BZaZEEtPSlCNn6RfXMqDWyFtdBNYwSmd/rloQySv9Biqve80BW4fS4Kn88MTIM4/UNuYL+QhV3s4lm27rhYfyy8j7/gxB7qKaI/8m+JfqojxtsLrq9T2Cr0/P7dt03hq7tnz+xb0oTxuSOAfTMuOwCcjVxz4U1bOpSF3Ko4hBwbRGnoXB/lyNxYRdNguMFg0WpFwjb3fwlifhE0cc8YS+QvXQhRc+CC/qlge+KiQxLU1TLG4Y5Km/2SDnWPf2OV+ErvSxkbuoZsm/6iv6Jr3k+tFTT93+9oL0lrBOq3QZnY5Opyxf3RNGH2ayPOyHpqgH3eca55cQPtFpmjfyvl3A8ib9ycMPf0Lptj3KHyGJczBNMQ/mhFx97ENRPRY41PaEbiqM8T5b6lIeRQwKpjHyXbALTC5YcDDahJGxnwuSmJam3b64rQu5i2qW/JORB+x4m34DL33H2GIcreNKWULLlzi9SEY+OcGC5+Hrk5NNXuJUjjJqS2TkLU+l+Z280sUTKG+EJM7BtNvnQa4+9qGoniq6fsSF4dVpGQ458TL4nNhxj5POqRrXnKiRpvd5iOfa/tcKfPx7bBh3Qvs+G7z0Xg75clCVy6eIwaogQc0RSTzZVIxPO5KYlqYi52mQu6jmyF+GHUOnN7QfPe20+jfw+pmcDCL5MazeWGLAZZQF8pNOPp102ROpyMjb+qyRJ2/TaZqNazPy8PbpuSdkSZyDaax54N/jsX1cJ3L1sQ/5Ouy7Z3pMJxAPMPzs8HXKZ9/REQ/S7CM1pes9HIz917/2tbut0+B56RFcLqoy+RQxmAr2SNQKpS+mPloFSTzZVIxPO5KYlqYi52mQu6gW+Y+DJM7B1DUOOB880qgGdevh88/fftxAPNdylLiWYd/XjLwFhpgdPaFsE4bf2ijS7Ts6wBt5W9YaeT2qw8D799nAWo08jVYD1ShCGq4XieiU3gwGep7IT5D0AhGdsMbZfjAAHh+99NL7dS9eOXymQhJPNm3i4mcnfJQ+JpKYlqZVydnv3HY7chfVTdTzOSKJczB1jYM/YdBjDua7QL7tnXy1nq9iHchFrj72oaieTUXqUh5FDCzsMYb9iY+8E+ul8EyCa+uVyFATWuMsB4H8chRI1wsJ8LLPKJr4TIUknmzapMWPo0aeJ+p+FS/hJTEtTblyZpei49Q+7yp42eRCiyrX9sh3U5C7qG6Sns8ZSZyDqWscmoy8n+v2VzjFyG8OUpfyKGLgUWWrXxTQ73MxsN7IEw/Ij9HmGoNtjbN4yajrno/i6EMh1EOofIRNfAinQsW/F+UsfkwwDEjVuTpv/SzyW9+qHSTiZJA0Ie1LQ0xG0u1EJbRleMaIkWrLQ5o1ZDyntM8mp0IS09LUJmdkKNkq1LXkSOjlg1xwCLiXbLblnvJF42PlSJrqt8+YyQsfxWkc7YJKGZ4H33vllbXjGtWlvFMhd1HN0fMxIPlHaRZelha5PNaBJM7BtKpxWBdy9bEPRfVsKlKX8ihiMDX0T15zRhJPNuVMOmswCFn4MRQYGC3s1vvGIFhjo3IKgS8jo9CWxxqnVSGJaWlqk7N1WGz/kbP6TujlA9j5IyNv5ClLOvL3crTlrbGhjMZB8fCHt2Dlr90U8U26oLxTIXdRXZVxye23lfsmIYlzMK1qHNaFXH3sQ1E9m4rUpTyKGBSszsizSHEfGRHi9JUq8gCuSeda5W0ZGZe2PEqjDf4N5qmQxLQ0ZS9ut/zkZ1zsiInjeqo/SFEa1zXPVB9QunbxShfgQz7SCLsciimQu6jmyF9t5vfj1mGSM0PfJE/bN/pNfmSgMgvlU7qVHzx04qE84hWVI45x5uuS4rEOJHEOpux5sKHI1cc+FNWzqUhdyqOIQcE0Rn4ZsPDVi19loKL0uSOJaWna7YvbupC7qObIXycSXNvTKH1ERve+XGig3WkW6fBQGTlDCm1aVI58hHLI1oUkzsG02+dBrj72oaieTUXqUh5FDMZG06ReBpq4YAr+STzZVIxPO5KYlqYi52mQu6jmyl+GlHmq0yhOjbSbJx1Yp5W8xPHIxRpolbfGWmUw2k3fWY+MvNItj3UgiXMw7fZ5kKuPfSiqZ1ORupRHEQOPVb+p3Ga0Vb8m7lRI4smmYnzakcS0NK1bztoxRmltmFpfl0Xuojql/FchI+sEROmrQhLnYNrt602uPvahqJ5NRepSHkUMABMB6NrGywgT4olrchLybExHdTLyyq988JDDoGfI1iHYzp+8fgtr5O1ztii/fXPdxucgiSebdvukWxZJTEvTOuRsHdtcI+8d3FUYsGWQu6gWPR8HSZyD6bA3nFH/k+duRTHy7UhdyqOIAVjnm8qK0zM8m+Z38qQ35ad+HA7PIwdJPNlUFr92JDEtTTlyto6mxh7ds44l+iJHkTzSR6Wh/+LhjbznQTyhrTcy8rYuyipUnnViTCMfzekmDJmbfUF75vYuSxLnYDrmxHO+EvHdLTjyzWfdkbo6GkX1bCpSl/IoYrADK35TWXH2GZ6g8pGR9/mpg3Tl7YMknmwqRr4dSUxLU66c5Wgy/tzLyBOn0BtodFlp6JJ4eSNveYi/4B1cxdu6pK9KmwPGNPJ94OU3FHaMPJD3bjPyr3zt6b8Q8d0teMXr3nVY6upoFNWzqUhdyqOIQUEx8mMjiWlpypKzcTQxtlzzkykM89MHH/y0DAsGl2t7YqU0a+SJk1GGR9OLXpGDKx7Uzz0OgHiCuRifMY28nBjkq9ML4qPTFNKI41phU7koTy33Ko+MPPEKyYu8cbwkZ8psty94HLgqJHEuRa9967n3Rbw3HW857fx7UxdHpaiuTUXqUh5FDAqKkR8bSUxL0zJy1qKvexmEgumMPPfeWDMGCklTfpWPynXlsSeMyqPTGcrKyGPYxSt6HLgqJHEuTe9+74X146Hdggsv+ShfT52Eovo2FalLeRQxKChGfmwkMS1NRc7TYJVG3p6m2BBgjKNyXXkIqZO6ubZl9FiRe8pFP+lbNZI4RyGez3/ko598OKpnU/DxT37mwaPe/O5bUpcmoajeTUXqUh5FDHKgiaxJpjhNpk1HEk82FePTjiSmpanIeRqMaeTb4E9T9lUkcRZaIUXjsKlIXcqjiIEFz7N4jkV497XX1m+qczTmjTwh/1/sjTzxTGp52Dqqs8819UIe13jausbT5trnXwWSeLKpGJ92JDEtTVPJ2epWm7Nq0/Rc2efZRKzKyBfsRRJnoRVSNA6bitSlPIoYWMjzro+/zFv21shHz76AfsLGtY7PMOLiKR46MuNe/EnXy08+P3FTI4knm8ri144kpqUpR87eKZSzyLX0i+exOKsKbbqcVfhwj+75NO6LkS8YiiTOQiukaBw2FalLeRQx8GBx4w1kGW3urZHnmoXQvsUKtAg+etpp4U+ZLA/S7rv88nv1pjMoRn73IIlpaco18uiLQumRnFHF43CiU8Shg95ZJU7Y4chWDi88fN2biimNPPKL4vtAmwQwBr91I4mz0Arpf3zzmnuisdg0/N1tt+1JXcqjiElBMfJjI4lpaco18uzO5WTKyMtJlMEmlMEgJB3DLWdVL3eprE0rRr4ZyN+epNRhOgVkXHy6fl4oB98+stMYFSNfaFn6lx/68K74yeF//Mh/eyB1KY8iJgXFyI+NJKalKdfI7CYDvAqMbeSRv8LaKJtHfYqX0yVnijTilI88Mu4K5bBtOpI4C62QjjzhrLdHY7FpOOYt7/7d1KU8ipgUFCM/NpKYlqYi52kwtpG3JykYbPuor83Ik2Yf2RHHexPFyBcag44+6ey7o/HYFLzxlP/jztSVfIoYLQtN3qb7TUASTzYV49OOJKalqch5Goxt5DHiUVrBXiRxFloDvfrNZ//Wpn1X4NKPX/HQ0SeefXHqQj+KGBYUIz82kpiWpiLnaTCmkS/oRhJnoULTU6SAC7jllj36iZuO1QjlretFJI7VSONYTTt3jtb0HW8dy+l708SRxks3qkv5njz88Ceib0xTJ/cKVW4KJPFkE19rivgU3PnDm2/+/mifqixGZhrkGvnd/henq0ISZ6FC01OkgAswbxHLkAO9oYwhbjPyxG0ba/fsjdAe69nf1UffmNa98k+JJJ5sOuKEM/9txKfgzh9edsWVDyYxLU3FyE+DXCN/9Inn/G1UviAf13znuruTOAsVmp4iJVyAMfIYWYytXoLhWh8Hsf/2lWPkxQvU9SRwT33kjb4xrTL1z5hMubGRxNOL2LFGvPZ1/OobzngyiWhpKjvJaZBr5H/l9e86OSpfkI+LPvyx0ZzeQoU6adkPBGCshxhc7zDMCb0/NpDoyBPO2pV//bgMkOUhr3/XgUlESxN/xhHVU7AcjnzzWXckEXfS5Z/+3AMRj4I8VOvEPUmUhQpNT7y1FynivozPXPWl+5N4etPv//FlG/0TjbHxmpPP/WISzShUdpLT4LDjz3h/EnEnVY7W5yMeBd34yle/Mcl/pRcq1Ei/+sYznoiUcc7gKJ9TgChtDBxz0jkPJ/EMovP+1b+7M+K7r2FsAy+66gtfLicmI2LIM+J3nP3+8mhqAI498ZzfSSIsVGg1xFEqR6qRQs4NfGBD11P+FrfaLR6cxDOYXn3Cu//gN99/8b275XvJueAoFyfpVcefclASxehUfskwLnjMlETbi9793guLoe+B173tNy5PoitUaLXEjitSSoAx1der9Cc1PINf+Imb+WncPd/6Vj3x65fjqnT9TM7//E1ltCOvyzbk0XP7bSOfPpFZX4+MShY3JrEUmjH9yeVX7lPO01TgVOSQk056fhJrbzr6xLOv5yQg4l2wF+/94CV3v+J17zosiaxQofXQa08+96uRgmJw2THLoOunc/Ynbhhj8mJ4/ecrCW158bVlCDHkXXnsTn4KFAO/OcQJFM83o3EsyMP1N9x01xinVtChr33Xe/jlA2/pF+wFPzc89DWnvjSJqFCh9dMrX3v6L3DUyotnWggajXxlgPUTN2uMZdiJowzXMtK6VnnFEWq33paHsHYCzM/6lgU7mWN/7V88ONZiV2h1xA70nPN/r+zoB+D9v/eRe8b81UOhQoX2QaqM8j/DMP94v/2eTlGFCo1Ohx9/2rk4auWFvHYgn7ecdv69R7zpzA8m0RUqVKhQoUKFChUqVKhQoUKFChUqVKhQoUKFChUqVKhQoUKFChUqVKhQoUKFChUqVKhQoUKFChUqVKhQoUKFChUqVKhQoUKFChUqVKhQoUKFChUqVKhQoUKFChUqVKhQoUKFChUqVKhQoUKFChUqVKhQoUKFChUqVKhQoUKFChUqVKhQoUKFChUqVKhQoUKFChUqVKhQoUKFChUqVKhQoUKFChUqVKhQoUKFChUqVKhQoUKFChUqVKhQoUKFChUqVKhQoUKFChUqVKhQoUKFChUqVKhQoUKFChUqVKhQoUKFChUqVGhu9MX99nvDZ5/3/C/895/e/94v7bff1r4MZPAXz/uZr1YyOTWJp1BPqmT3s8jwD//BQQ+f9k9/devYX33L1qGve9c+C/p/yj87cuuig37h8c/u//wbKvkclERVqFChQoUKFSpUqFChQv2JDdeZ/+RXwg1Iwbu2TvrlY7c++7wDbqs2X89PIivUQX/50z99xsX/yy88EsmzYC/e949/8ckrn/f8f59EtpnECeCV+z//L/5y/+fdGZ2KFYyPctJYqFChKaicwA9DOakvVKjQOol1mzUoWp8KfoLjX/XGLfYrSWyFOujzf++nnjjy6LeFsiz4CdibJZFtFpUTwHngbYccvfWZ5x9wbTlpHE7lQGp6lAOo+VM5gR8Pu+KkfhdQWdvni2ITxiVkGq1FBTuBrJLYNpJofzVv3pduJ6WiV3nYSJ3itzg8tYk6VLB6nHDocVtX7v+8/18ankKZVA6k1oNyADVPKifw42LTHcZNprK2bxZ2m02o+vHSCoel25VQ16bryBPO2nro4Ue3oGeffW7rvRd8OMw3F3zhy9/cuvKv/iZMWxabvjbTfmHqTf1u06upsJE61TW4BavHRirSGqkcSK0X5QBqkSqD/J51O7JlXR8X+/KaXOny2n5mUNb2zcRusgmV/v8S8x9U1yen6Empbf3+rX/zB1t77r5v65iTzl2ItxsxyG/G2FCLnv7Rj7bedOp76/h3/sYHt5566umUsrVj00361dfeuHXD927drrepDHX8/qWfqq8Pe8Ovb1134y11Gz562We280RlbTnbP8uDtAhjrc12nNeNqi2TbOrhHckQrFqv5gzklES2OdQ2uAXrwUYqkqOqD7fOwfAVrAa7QWfHokoW/w15VLiymgNr2dR3zYk5ncBbR28sjP0kaF/W76rvX6zwJM5uiloZdelxwXyx7jlT6evPorMNOKvC+zyqNn8w6bvF1RXq/hh8MFUzCVFHJFPQtl6yIbOkzZnWe7/W+w2XSBtr5bn1tju3N3ltZajn7nvvrzd0tp26bip76Z98pi530hnv2/rO9d/buuSPPlnzoz/X3vD97bZEQFZJbEtRNf6z2cwL6GRq3igEz0iGYNV6NWcgpySyzaG2wQVtA2wnbpSeg7aTN3taNxQ5J3urRI7MNlKRHFV9uJV+VMAJnPQVtS4dLpgec9HZStfaHLgmHFNhh2PXhqq/kdMn7KlQyyTh6qrMz6YmroSoNxonsOoTePjecPOtW5/888+nHIt5ZGOi+v/1RX9Ul/3qN69NsT9xCMQ3SrM8ozzYBZ40WWqzNcgziXZ0qnTjIKMrgLUz0qsuXG51tCcOqxDNDRxcu5l5sIo7ODV9cqLOaDwK5g/GLg3j0lTp3MlGB+cE5tzoB7bwjmQKtE7adfCvv3b1jk03a2C0zgP51pS974GHWv1jz7erDPbl/irdt0XrcVNZ8ty5557tfDffcluNrv0FskpiW4rSWufHdxao2jbKph5ekQwBMl+lXs0ZyCmJbHOobXCBJiHXfoBIk1NHmt2k2k20lER8rHL4zbatz2/mlUb5hx95rHWSq47j3v6ekL/vi+5xHpvaKt4WSn/jKf9nWI74JplZPhZjKlLFS5vqdWOyTT38IzlaoEtf/9vrOk95NxFzOLBiDNJwTEZGlzYVK9vUU180TsCusR5TnMB72wDs2m7b4+vHKbRrveXl+dp7u85HeXjyo7WAOlf19CeiSif8Zn4TsJJNPXVF4yG06fJQTMEzFzlr+RzW+xwwdmkYl6ZK144xujdHjLq2wzOSacFOIKsktqWoGr99ejNf8BMgpySyzaGuwfWOlnV6rKPUtultc7qGbOYjY0v91ulTe5o285EDR3163SdqK/dN9bBpj8pZpzHiF2FMRap4zWUzL4y+qYdvJEfBjrXVqSYnvinej51098+u/NKO/BEPytuTT9qigx3p1dvOen9YR9sh0xycO8YgDcdkZHRo08FPUCb9HTL1ROMEvB5yP+UJvOqzumvXUK3JUf1TbeY/87m/XrAtXUCeSbSj05ydyAxMqsvUEY2HoHHmmrHtWl+lN1YfufcH7jbN6o9fj1e5liuf92mA1fcxHlKMAcYuDePStCFzZLQDLvhFMi3YCWSVxLYUzVHHqjat7DX7gp8AOSWRbQ51Da41bLoXfe7/+/X69y0yVhgI+5Sm6am9vxdPNj+2PrvxUj6bJtKmybaN13N4vRJj1cSfDZdIT5y62tpUT9Nmnnub38sswpiKVPGa22ZeWInhYxxwYiz5NyNwoHjltiu+ywGK+Ng4nDvpJGlWF6Uv6GRUR5tetjmAqwJjkIZjMjK6s1tweera6AT/aJzWAa+7c4C1LTnzB3km0Y5OG7JR6cIkm3p4R+Mh+DW0a31FByN9tPpgyzWt+Tl1LbuWU7c9yFJb2jbz0SEyfet6SDEFGLs0jEsTumV0bXao2rfSBxQFPwGySmJbiua0DldtWfkH8Ap+AuSURLY5VAZ3fhhTkSpec93Mg1EcQHhFcgT+QAjg+Ohgx1J0KARZ5yg6sOIpn6Um3jkOIM5VVId/yuOdMdVn27pKMAZpOCYj9CXpzaZj8tftqScap4JhQJ5JtKPTnJzIgVjbT6j8GtpnM//t626u10yo6aEBaFqPV7GW6xpqekDh6x/6kGJsMHZpGJemSr8ONPo2G1TtOis1cVSCdyTTMdGkA5HP1ASrd/Z6lUBWSWwbSU6fJtnEi4bo1brGdZ3YSJ0aMrgF02JMRYLXDMFmZrSnOPCM5FiwOjAGaTgmo6qOTd/MT/56vYj6onEqGAbkmUQ7OlU6MdePe3WBt6sm/cI99UTjsQxWsZEtGH/OGL1bFezHJf1HTf9datYkRB2RTCPojQ0OedDtpp9TkJbz/Sa7mfdlIh5+M99Uxv4c8Y8+/uf1x+500GQPxvoCWSWxbSTR/qk38aI2vUJX7JtAgh3jNn2I3gpSnuggkfyPP/HkAi+bb51vnG6kTnUtGkzs3FOZrrxd6XM9AeojgzEwpiLBa0aY5IkkvCM5FqwOjEEajsmoqmNTN/NselayiRdRbzROBcOAPJNoR6dKNw6r+NuNQx94XVsFVvLxO4j6ovEomD8YuzSMG09VX/446f6VKWpSatN7v+nyG/Zo48S932z5vILdzDf9bEPp0Wa+qcx/+b/+rN6c8f0GfaPlG1d/d4HfEOwmPZua2vSqaf9l47v0AdiflqJbTToJL/szJKvH4rUubKROtQ0usAPJIHCCFv0VkM2rwRRp8JUOH/s7Zr0KFikTiiKScpBPBG+U4Oprb6zr1AebiLOvt1m+UVpb32y7ozy+v9C+vjjRB4NJXyumjkiOBasDY5CGY5+nStf1pHVlmx5PZU6Mi31Zv5Mug5W9WSIqery52E1zptJ7/pd+Jf9EAnXpvfWB7c8vtFHyGyfd23JN32/ymzM2XSL/bybWZ7fXTWXke4s/dfnNYV/sJj2bmrr0yu63/L5NeZrG1uoWZMfVlkFX0Tu/mQd+bxa9ObIKbKRO5SwaGsichUJ5o1ckmiY7xCac/yG2SgN/Nv1eYWwegAL4Ex6rECIWkKa0tg/EqM6m/vf9m6Mu7IbFiT5UuLIygKP/B6unLh0umB67QWfHokrn31Bhkt8Q51KZE+NiX9bvqu8r38SLih5vLopNGE5F7/NR9Cyfil7lYSN1qmtwp9jM+8038dFm3oNTo89+/is7ftfh+dEu+7sOi6a0tr51beb7/s1RF3bD4rSKTbyoLFDrx27Q2d1EZU6Mi6Lf66Gix5uLMmeGU9H7fBQ9y6eiV3nYSJ0qg7s87GtJ0SFGX5TFqR8VHV4/is7Oi8qcGBdFv9dDRY83F2XODKei9/koepZPRa/ysJE6VQZ3fiiLUz8qOrx+FJ2dF5U5MS6Kfq+Hih5vLsqcGU5tet/2FinX/CaZt1xFbW+77gYUPcunsp7mYSN1qgzu/FAWp35UdHj9KDo7LypzYlwU/V4PFT3eXJQ5M5za9L5rM2/TgP+g3W5D0bN8KutpHjZSp8rgzg9lcepHRYfXj6Kz86IyJ8ZF0e/1UNHjzUWZM8OpTe/9Tzn5ppP9GzD/P/PRf4fvJhQ9y6eynuZhI3Wqc3CPfdfWUW9+d4Wzt46oFoowT8FGoFro7zn6xHP+9pgTz/n8K4595/t+5fXvWsvfZo1NZYFaP4pBnReVOTEuin6vh4oeby7KnBlOQ/U+ejK/21H0LJ/KepqHjdQpP7hs3H/rgg9vfeWr39i64YabCtaAO66+euuHd975w1Xg+htuuuv3/tP/+77KCIC3J7WYLb3q+FMOOvTYd5565JvffSkHE0efePb1Vn8LNhfV2nPL3jE959OHvu7Us1752tN/IQ37riUO1Cod/sThb/z1h95y2vn3XvT7H3v045/8zINXfeHL91Vr8L3RnM0Ba0i0thQMwyrX5L74H9+85h705bIrrnwQ/Tn9PR+655WvP/1HzKNXHHvaLyVV20gqzufmomyyhlPR+3wUPcunv/qf/t4zh73mlFCOBT/BRuoUjT7yhHdvvfcDl4ROTMHqsU7H8ff/+LK7X3vyuV895KSTVvbXcm2UNjvX46B+6a+/Fm5uysZl/ZhKZ6/5znV3v//3PnIPb5Vs+sZE9Nq3nvvOCvexaY/6PAbKnBgXc97Md4GN/hve8Zv3Vzp3SVLB2RHrPG+L8dZYOaQtsDCHvH+LjuwWO9BGn93/+Tec9MvHhvIo+AmOOfLkrc/91E8/nMRWqIP++0/t/+/+5T/+J89EsizYizP/ya9sXbn/8/8iiWwz6NVvOvP1557x3tB5KVgf5uA4/vbv/sGeV7/lrPckVVk5Uffp77lgz803f/+uqH0WZeOyfqxKZ9HL1/3ab/zbpCYbRWxUOCyL+jU2bi9zYlRs8mbe4vJPf+7u15x87o2HHH3mzya1XDlxUPzqN5/9W69+y9n3/8eP/LcHOLCL2grK2r65mHLO8EbhpR+/4iEORV99wrv/4JDXv+vApF4bQ5oHR7zxzId5WLHwRtYPfrDntm9f89yN370xlG3BXtx2zTXP3Xn77YNsqn2j6Tfff/G9R51w1mO1Lq1xbVwFfXG//Q7+i+c9/57zDv5//ejIo98Wbmj3NfC2wmn/9Fe3rvif/2/3f/p5z3t1EtVm0OHHn3YuT7wqp+/H0SQpWB/m4jj+wUc/eT+LW1KZlRBPaE5453vv+rvbbtsTtSlCcfjWj1Xr7DvOfv9dR7/5rKOS2syaXnPSuWe99wP/MezHVLjjxhsf+/6114VjVdAP37vuu1t3XHf9U5GcNxX//g8//sNVP6lnbT/un7/n9j4/Hylr++ZilTaBzT1+w5FvOuMtSd1mS7xZ8Lq3nbeHzWTUF4s777jjrh9897tP4Kcjz4Krtziovv3a65++87bbOuU3BDxAevu7f5v18Z1pyDaefvm17zyGn/PxdgtvukQb2oJ+OPLNZ92R3hj69C+/7tQ3rOVt5kNfc+pL+X0milucvnlhbo7jOef/3j0oalKdSYkFhxPqqB1tKAdS6wdGNhqbKcFhJIeSSX1mSTyNv/zTn3sgav/k+Lu/u5cnF9+77vpwzAracfP1362f/PzgllvWM34Tg001jl1S1cmI75ywiWfDFbWjDWVt31yswybwEODkM963Bx83qd9sCGe/sge35mziC9YP1qtj3/obd27qWx/V5v1i9nlF31YD9OWUc37nntecdPanVvZ2R7WgfOUzV33p/u2GGKevz2s9v/M7H9g67bTTw7Rvf/s7W//r//qPtr7yla+G6UNw8slv3a7vv/7Xj/OBgq0DDjigrsOmDcUYPLrg2614NvGMAWPBmNxyyy17XvziFz9zzbe/HTpAb33rWx874/TTH+X6gg984CFdC13lc7Eqh4+PnR37a/9i0G+Iy4HUerHOAygWz1e87l2HJTWaFXFiyyt8UbsLCuYAvkPC79OTyo5Ox7zl3b974SUfHWyDytq+mVj3QwkOUDlITWq4dsK5P+JNZz7S543DgnkAv3STPsbLJv4//OHHywZ+jfiTy6+sNvXnfjYNyXR02BvOeDznt8jCJz/xifuqYvUm9OKLL952Tv0m0uZ72cte9pTdTP7Nl7989wte8ILnlK5ybDoPPfTQJ48//vjHlUYdd9x++w9f/vKXP6m4V7ziFU+qPjayNt63hWubTh0HHnjgs4rbf//9f/ypP/3T+5r4R+1Vv5vaS5rQVDZqtxC1GfmdffbZjyi+Sfa6bpP/MuCVkornpLT0xmfggVTBcPgDqHVg6s3IUOKAgYOGqM0FBXMCvxf9lde/6+SkuqMRP9Hip1pRnb1Q1vaNwRxsgjAn21AOdjcX/K6e16nTUM6Wypsf88JK3uxgcxZVHsFvql/ykpf86Pvf+159umg3lGwk7QbVPhn2m1uBzanN58tR96te+con/+yKK2rDYOtjYxxtbm0eC7vRBfTjphtv3BPx930Bqq+tvdy3lfXXQtTmrnpsGa4PPvjgp5vkr7ihWMVmnq+Vt30IqQ+Q8XHHHfe4H4dNQZMOj4Vc3Yja4efkHLAK/exLY71e7+Wt9Xgq3Z5a99owxpq1DI919j3CqtozxdtX/C741878V8WpLFgr/uWHPnwff2Wb1HJtxF+PDvmZScE8MEcfw1M5MJofJj9Q7LOZb4N1Ntiw8/TbbjYPOOCAH3OPg/WiF73omWgD4J0vez9kM+/bAYh76Utf+pQ9hGjbzPv2Wp5t7dV9U1nuo8181OaueqwsuD7i8MOfaJI/98tgFQtZH53UhqYqtn0wo7G1hylW1tEhS1u8l7d08bzzznvY52/i4dOkh9dde+1dOWNLPGOqcW4qr7ZddNFFD/79F77wuWieAVve8qUe6azXK3/dNCf7yGtszNHQ9nXemnTay1uQbjfJnfw5utc2nnYds/dcN+kP95aP0pv02JajjNYslY/6gFya2ikeX//a1+62/SSfvRcinjbNrqkRVP6jl156v9dzX6eXtZdL1BfbHsHKL5Kr1sI+GHsO7fgp3xJoksMYGJt3k54NRRc/1gG1v6kvbTz68B8TY8upCTyl5ENVSS3XRsv63H7tYF20fs/cMeUcXgXm6GN4KgdG88SkurPswlKwb2EVC1lfncSYVcXqn0x455h4wR9oYBTZNHXFdznGEZ8m3jhEF1544YMyxt6R8fcyfE35rrj88nujtvk2c283I3YTYPkCbQ6t0Y2uvVOh+CHyGgtzNLRD1thIp728AXqgTV+X3L3udeXXeNpNtCAd8Xpp03RvdadJjz98ySUP2DpsPlve94G4pnaKR9NmnrkTzQnkYesE/l75m8pzb/W8aZ4KXi7AylH1N9Xp53HELxdjz6Ehb1pJ/0GbLjX9zM3Kzs4b5BX97M3zzi2v/BprxaOHGoOmn8c18RJoj9Jy+Nn222sry7af3PXhj3yUx6/jTTIm/tVHHfUEcrKbz7Z6Ixk18cnBHOxDrj3wOtV0qMv4Kk2y1HjYvHZ9RIbRWpdbnjWYN0CJpwzz0I4na5Tlua6DySkwRx/D0xCfw0JjWLFa8EHWgSZ92URMqjvLDnrBvoVVLGRj6KR1xgQWBYwRYVVNbSCBDFRTPPBOBQ6MdT6Uv40H8IYOWGfrkEMOeYo3K2RMtZBRzhpZex+1Ldo82Lbh1GGAMZxNDrHq7rqmjPqu+Fx5eUO/LFahn31prDXWO3fA61ckd6szXvfa8tvxtDrqD83QwyOOOOIJpUfzTnza9Fi6BE499dRHNQ98ed8Hm97Eo2mO2fyaE97BFewGRnKPyp9//vkPK87m7RqbNjk29dHO4ya5ikcuxp5DffW/aRNDmpVDmy7Za5WxmxHB2okm3or34yeovN9ktbWvi5dti9DGz5dp6rMvY5HLn3jmYOTkt8mYPkebsqZ6sWGRjM4688xHhm7u5mAf+swHrVtNh7qaK9KbJhkLjEXTYSjXbeVV72WXXXbfSSee+Bh5jz322Me9r+XHE0TzjPLokfKp7jHXsikwBx3qolwds3ZR40NcdEimea/8fv4zxkqzto1xtfNYuibA19tNm8evO8pD/ehik/86R0yqO30WloKCVSxkRSf3HZzyjnc86h3CZbAK/exLu1mf5+ZobSrmJMex59CY+m83Hl5m/h6n9OcOOugZbU5ItweHfjNheeeU9+izme/i5dsG2vhxb9vftGEi3jraFn34W9iNmu+XrZ/raKPYVC9v1EQyauKTgznYh2Xng9czf4982g4NGQ87jn5c28orTePN2PvDG43fHA4mp8AcdKiLcnRMB0FV9lr+2sA3zXNgN/+2jPTKb/C9LglWH6LxjQ5/uPb1sz7b9W1uuuIxqe4su7AU7FtYxUJWdLJgKFahn32p6HPBJmHsOVT0f35YZkO8yZiDfdjt82HuG6plMQcd6qJldEwbc3tApzcx7JrBJjt6gg+0Gads26ElUH3asFOP3aBrMx/VXzbzhsZaWNpOc9rgTxVzMbS+OWOoLFaJVSxkY+mkBwtMl87kLAY6HWx6wrFpmPsC2Aer0M++NKY+r0v3unTEz62m9XndurbK+tvWm2XbMaUejD2HplrPCwr6Yg72ocyHzcYcdKiLNknHdpP/2YVJdafPoDe9lkGadd4YHH/S4k9UlBZtYJscQcvH5sGx8a/6KL89tVGc/cq3VyS1h99iNMU39U1tauq//cpx1GYvC/jYUy1/vw6sYiEbYyFC5v4jOV6vcLar6mpdllNs9YEx8s6yLcP4aawVZ18zoj7F8ztdO3c09rTTvoak09Co/VF7ydvUBuKbfk+kzQDg9bbdspiuQj/70hj6DLzuEddHf4hv01cLq7vSc3Qk5+NY/r5N17xN6eqXEPXPl+mqX32y80j3vv+qM+Lf1B4rAz937Uf5onVGPCMZRHowJsaeQ2Ppf0HBspiDfSjzYbMxBx3qoqJj88SkutN30OUYeSfQOi5tTpLP27aZx5nB8VQ57qPNvCDHUI5RlMfyiO6b8gldDiD1NeWxH3SJnGgvC2TtnTUcOe/YrhKrWMjGWIii8bP6wJigW34cFB8514IfA7tZADjzfMwj0s/c8fXtb2qvELWh6bdnbV8OV9ymYhX62ZfG0GfB6l4f/bGIdKVpngheR/y9L6N738ZI14ase75/3NuNr3Dcccc93lR/U584sPD9b+KvNkXytvbAz13FNa0zXTLw8hgTY8+hqfR/CkS6PxW8/rXBz5E+ZceEb8dYQO5TjqswB/sw1nxgjWjyBwSrJ1yv+2HQFFjlnAVz0KEuGnPNLRgPk+rOWINuJ5Q3NP7eTz7uq6ZsP2Ww6UoD+kAGDlNTHssHYPxtfOR0eUdNDlYU3/afxWpTU//ZRIkX8E40UF/UB+t4dy3cq8AqFrIxdLLNubb5BDmJduyIi/Jbh9LXQx2M6+euuuoenHXpAIgcMmtc4aUyUfstctrQtJn3f8lF/rbDi03CKvSzL421xgI77kP0p0lXbD7LR3F2XkT3fm7p3vOKdK3PvFAZ3w9fxuZrqt/XqzQ/P0ATf8G3B3iZCIzhhy644KG2daZLBlYPxsbYc2gq/fewY4D8kJfyUk7jHumE5K9re5gSja1FVK/4+TQ7plYXuffp9j6aI1E9fs1XuYsuuuhB+0ZiE2x7ubZyAl1zVfe+vuhwSqCMbbOH2mTfbByKOdiHPvPB+n9W7yUz74/6Mk1vInmZ+3vmi3igo9/8xjfujt6gEtBlmwY/dEdx1nf1vKmTMba+tl0P4TX0a+fUqfJjffF8DjrURWOuuWPAr7Fd8h/7w8jAr13rwKS6M7dB383wC9ayhmkdWMVCVnSyYChWoZ99qehzwSZh7Dk0pv7bzbzfbGrTp42zDv5Js84kaXbj4h1NXVOX/xsv0FVv0ybJb2h93mjDq/5Gm+ionugvSYFto49v6ouVheDb0dTmpr+Po7x9e5I437a2NjXxyMUc7EPufFA/qyK1v2gPXe08sGPQpmNN11E+5O8fHvmxFyI9AbRFbVf7OWzyvBnftreefFuB7b+tv6nOpr6KXx/MQYe6aJk1t0mfkFvTYaPKCn7Oaoy87L2+Cr485dAbjTnjbw+CtF54/lZnm/R3lZhUd5YZ9IJ9D6tYyIpOFgzFKvSzLxV9LtgkjD2HxtR/68QDnMSqCtq78OYeTt2ym3k5kLq3aKu3beNgy5166qmPHnH44U8oDdjNiN9MqSzOb1s9fnOE09u0ybd8ge0LachbaXK6bTu4j9ocOfPKY8uCyMmO2mSfzHoeuZiDfVh2PvgNkDb9zAu7sSENOWrTY3XEy9zmE19Bc65pM+TrVJwff/8GGIA3byk1bQoB7bbzMOojaU11ls18PyBHrR92DYo23tINPybRWERjJEiH7Qbd5mPMctbzJv6gSX9XiUl1Z9mFpWDfwioWsqKTBUOxCv3sS0WfCzYJY8+hTdX/pqdGBeOjzQkfE3OwD+uaD8tuYteFubV7DjrURcvomD2cA/YQJjq4Uzk22Erzh4LafEeHSCoDtN7azTrI3cxzz1riDzOVpvrWta5PqjtTLCy5k28OJyVjYciC4/s/t0UrwioWsil0Uli1zq1ijP3TKjB1vbn8/KIsTKXrq9DPvjSlPvdF03jMGcvqSu6cb6snR25T6fSqMfYcmpP+F+zbmIN9KPNhszEHHeqiZXTMb4bH3vh2Hdyt6mBvHZhUd8ZYWHBi7GsyOD7Rqz2kWceqa8Nh0xlg/5dyvNahTQwbGvuKRvQajsrIKZPSNH00RnXZE3p+Q3fwwQc/TRr8dFrUxFtpEf9P/emf3uf736d9uR+1GROrWMjG0Mmmpyp+bCO9atKFtjG29dlrX18Tj7aP+1Cm7bdKuZv5vvqpsuSlrNK7+NmNj517TWuEeI6BVehnXxpDn4HVqyZ5ezlHcrd5o3Fv+/vNJl1o0x8P8dPvJ309xHfpSlOd55133sN+Hg1tj5WdlZuu/RpD/ia5KY9HTp5VY+w5NJb+A9Y6ydfD68QYsPUx3lV3tp/0tLXFI2pbl15uEpaR/SrnwBzsw5jzoWD1mIMOdVHRsXliUt0ZY9Ajp0YLe9tC7Y1ZW16fRh25r10ozcfrvu33ZEDtxMk96cQTH6Mtxx577ON2E9XEu00Gvv9929cmr6mwioVszIUIGdvf4nTpXJtMu8Y4+p1R7hjr3reXOD+/gNU9ey30qbdLj+zcEtr45W58bPmxsAr97Etj6jNj7T/KZeXdpSs2b9O4546t0KU/pNsDAOX3h5SqJ+evE7vqtPOILzH7OZ/THiDZRTqtPKqrGuqFV/qa2h3V3dSPdWDsOTSm/nvZa4MNeLXTyhvZ2idMKse44DvYr1szpzSGQPqn+tCDprSmutra5stzrbzi73laX8O339oCxUkXo7b1kUGTHJv6Z+cD6OoP8OM6FeZgH8acD7sR6PAqdGEo5qBDXVR0bJ6YVHfGGnRrjPyHXfwibh0elWta8K1Bsk6PjJHurTHwTpTSfLy9b2sjULo1mmqz5xXdN/G3/e/bvq5DiCmwioVsDJ20+gjsWFmZe70CTWPVNj7WsQH2d0Y5Y8x/W9vytr3A8ve/VdKGw+YHubrFfVOfxcs7s238qFdz0V+LR/TxpzGwCv3sS2OtsQA526e/wMoYtOmKzxuNe9vfb3LvdaGJjx1bO/b6PV3TZp77HF2J6myaR+Ln74FtT9MmycpN15aH+LTJTYjqXuUa3oWx59CY+m/HAT3XeAIrb68bAuPpx0X3/tAH2Pr8Oqu0prqwAcrr66SM7I6tQ/B9A6q/qf3MW9YGO+eb2mb/GtHyiA6+ovLHHXfc402y594fJrf1h2srD5tnbMzBPiw7H5A141yxqsci8geU5tfhtrKksRb5v4BriqcM4/bqo456gsMb+TxeZ6SzEY+ovOZD1FbeZu1z4DQF5qBDXTTmmlswHibVnTLoBX2wioVsE3XSGxPvuBSsBqvQz75U1tiCTcLYc2hM/bcbX9ZcnH1tVkjT5oWNgP2phgVpORtZYOtr2sxHdbW1zW90fV7gedo8Te235QHtbfpSeBMPLwPfDqGtf9z7Pno+vjz3ZTOfD3tgC7QRRs7I1W/wc8t6PZIORfHMBT9uTYc2TTyivzC0cy5q60033rjHz5/owMnO1TExBx3qomV0TG/W2IM23kSO9KMNdhw9cnj1rW/VGNK+SXVnjIWlYN/BKhayopMFQ7EK/exLRZ8LNgljz6Gi/4vAyZ1qo7GpOOUd73i0afM5JuZgH5adD34DjT5pQ+7zatOt+7aybE44CPCHZXrjw8ezifH84BEd2jTxiN4u1SbQ81Zb/Wbe1zk15qBDXZSjY/7nMNIDyd/nj/TDj48tZ+/9GJEWvTXSlIc0u3HWYSHfDZMuWj5RXq8ftJ9DIH/41FSen1l39aELk+rOsgtLBC+MMdDFk0WrSZEspmjbvoRVLGRT6GTBvoFV6GdfKvpcsEkYew4V/S+YC+ZgH+Y6H5p84zF85t3kd89Bh7ooV8f05oN9kyN6uwL4MfT3fs9l7z3PSB/a8viDAyHa5zXlJd5u/G0+HWywOW/6+XJOH7owqe4su7D40x06q07a3y/608Gu37cwSErP4dmlSCoT/a7R/k5Sg6n2WZ5N7fbx/MYz+l0PBw6K63uiMxesYiFbVifHRDRhh0ziMTB2vf7UfkxEi+wqsAr97Etz0mfQdFKdi2XLF8xbhmPPobnpf8G+iznYhzIfNhtz0KEuWlbH7J5GG33vf/r7tj2Y7uEHmr6D05bH77O0h7L7Ku21mvJa/uwFbR7Qp/yQ7z5NqjtjLCzeMWkbdC8koW1j7nlE976M7rtOU7i3HyCyfHLazW9+onj/xWl4cSrU9lumTcAqFrIxdNKD8dNpm8ZC4+zTcl4HynndyOueha/H3sMv+svBrnZbvdacbPv7wrbNvHjr77qUjzKSB3lIU5127nDNXzjaxdHKaCqsQj/70lj67Me/TWdsmr/vWq9tuh9jn644O/ZW760eNdXBfVsbSIv03v6do9UvtaWPTJrqyNX/pvY3/c2ff1V0Thh7Dk2xnhcUDMEc7EOZD5uNOehQFxUdmycm1Z0xBr3LMbP31oGyPCysk6S4Np7cW2fS3ntexNvNGXxyNvNN7W6Kjxxeiymfik6JVSxkY+ikH3c50dHG197nvErTVp57r4vogl7hUZ5ooy+dsG216W31NpVpigdWB5vkpS98d80Pn6Zr6vAHW1NiFfrZl8bQZ+DlDZp0pk2//NrUpiNel0G0tvl8ftzb6gBt6W16H+mX2tJHJk118FvP3MPeqP1NfKOPrc0FY8+hMfWfNapiSfu2n6KMAfTA67ngx7AvfPm2ugryMHRM5mAfxpoPBevBHHSoi4qOzROT6k4Z9II+WMVCNpZO4nhX7GrHz/4FlHcE/L0tF71Kk1MeZ83yAd75ZHOhNPvGRt+Nge4p518Navv7Qm1kdB/Ja9nNPHlwwFflvK5CP/vSWPoseR9xxBFPVGzrcbKHMX6cm/QLaKylk5HuaFzRE8Urvy9vxx5E495WR1u61zN7H9WjtvSRSVMduZt57qP2U76p7V6Gc8HYc2iI/ttxko57edtxzvl7LMrYNc8eSnn9tfX7n+Z53rZcTvk+7RZv6Qo45JBDnop+xifY+do1h6Tfff6ODETytf35+Z//+Wd+8Rd/8Wml2zbC2x7K+HlIvdHfQ7bJNBdzsA9j2QPwWDXWVYe2hB9VerTHrHdjgros//uq8aDOB9L4jI17Kn16rtKxR43ePVTNgx9X+nJf0pd1YA461EVj6ljBeJhUd8qgF/TBKhayopO7Bzhgq9ysrEI/+9JY+uwd8oKCKTD2HOqr/3qTqSpKO3b87ZbitblkE2kPbaI1R5t4O4fsBt5e+/K2jN/ECtpwdpXn3m7mbbubePNzJbuRBtHbMUAy8od3vg2694dNAFm1/R1Zk3z934w1tRHAw/bRjnHUzg9fcskDbTLNxRzsQ6/5UPXzmWo8q0ZvPWn6r4203egCu9n1m23u7UZYm2XyWF57qnF7qpp/in/owgsftPcAnhF/m0f8qOfZF77wuUfOO+9hpdm++EMCoXMzb2QDxMO3f+zDhjnoUBf1XXM9mF9aa7WWdM051gC7Ttk11WPo/B0T62jDpLqz7KAX7FtYxUJWdLJgKFahn32p6HPBJmHsOTSW/jc5X35TTD770zfScUxVjo3kzx100DO2jHU8fX7S7BPuvj8TtOV1H23mm3h7fqBto2yhDbjPrzaxmYe373tTfCQDpfm3wJra6PtNW7o28/BW/SpjZZqLOdiHPvPBPnm3G3E2tcT5jardYLdt5v3GW2DjbNMs/7Yn8/6Jud2I+025b1cT+m7mxbOp/WNhDjrURbk6Zg/V7Bswmo82r+bikI+QA1tX05s1rA3+jR/itY5xbdcVn1/rqn/jiTL+baau/kS8lTYUk+pOn4VlTPiBnhLeQDTBtynXYA7F1PynwCoWsnXpZMHmYxX62ZeKPhdsEsaeQ0X/54sm3yjXZ9o0zME+jDIfqvFhI/vcAQf8+O40Rtr86qm33QzrabU2wj6vBU/i7WZZedjM2/rsptxv0O2mu2szP/TJvG2PPdxoav9YmIMOdVGOjvkNrja+TXszvyb4+7bNPBv5rjdrfB6gTbzNL75+sy34N4QEv99q608Tb7vZH4JJdWeMhcUOAkJAkP7rxW0DT5o/BdZg+HJ2QMjX9KVuYNti+cNTJ8u2Hf6a30vbwY/6KYXh3p4cK863z9bRpVxKj75IbvlY+HaNjVUsZGPopHSqYldPQr9IWPjXg/qgq+wyvL0+eLTx7irbhCl4rhKr0M++NIY+C03zHkwxPlYfdLI+5ImYx9S6NDb/Jrlvwpzoi7Hn0Jj6X1CwDOZgH6aeD2xy7VPygnExBx3qomV0DJuG76yNK/cnnXjiY97W+XtvI+293x+R5v0I+PV5o8rnF5r2QH028028l8WkujPWwoLTZ78q3CYo7u1At+Vt25z6ND/4SvcHC4D2oqy2Hf7ab+ZVLvo6ty0rRG23+bxyNfW1jU9TnyN5jYFVLGR9dVKbDGAXoEjfkI9/BcePHXmiV33ayjKW/jUeWy/X6I7StZD5umw71Ieu15p83UC/eWwqC7pk4dtrf1+JzMfY1I2NVehnXxqyxkY6Dbyu2ny5H+pCr6KPTEU6rPqsLhCv9RN+fh2zabTPvurm7UOkn6Sxpime3+x96k//9L5ofglNupr7Ch1pfs2w91bubTLfDRh7Dg3R/4KCKTAH+1Dmw2ZjDjrURUXH5olJdWesQZcD1uRo8gVW+1Vw6xy1OVHce8fLboSiTa7y4WjhtOqL3NEXUm07omvxk/MY9VPwDm9T+2xZzz/qa/RFct9W5bd93riTpUR9dNJvQLRx0DgpXrLqGhN0NtoooC9dZf2mxqarPfbDRH6sBbupaZsX4m3brOuusqCtP1F7FTfHTbywCv3sS33X2CadJq1NV+0Yt+lWm254Hbb12U26LWPz2DT+fo01n49XUc62t60N3JPXthsZNP03O2UjXW3i7+UG6Jv/6JctE801n0dxm46x51Bf/R8LVl+nhNf/sdGX/27UybEwB/uwrvlQMA7moENdVHRsnphUd8qg90PkCM4Rp7zjHY96p3cMrGIhG0Mnmxyarg055Zpe9ekq27aZ172gzUPbgYvvg78Xb0LvtHaVBV39sfCbHe6jfOvGKvSzL425xtrxsbqpNB20eD22aNON3M08YC30HxITKKevcMOfw1wQ1envvV7Cq20z7+F1lTjLn+tojvv/frfylBzaZM79bsDYc2gs/Uf29udmXoe87lp9bcvr+fp7D9K9fqIbbb6B8nBNW9Ah3Yvf56666h6rW76s74PueQvF6rPVSVs2qpM+2HZvin8zFHOwD2PaAyH6ffmmIvcDeevCHHSoi6bQsYLlManulEEv6INVLGRFJ/vBOq3RgcK+hFXoZ1/arfrMBqHtMKpgMzH2HBpL//0m2t972HWxLW8XX+7tJtun2406YA3mzRp7yOM389GmnJ+EWD5C12a+7W/buspyT3/0Fo99u2U3Yg72YYz54D8aVzbzq8McdKiLxlpzVwn/sACwTuFj8N2wpjVa660vy9rn49aNSXVnToPuDU6EnDxt8IZ3DPTlyel3JfrtnwtEeQDK3cR3WTkMxSoWsk1ciArmgVXoZ18q+lywSRh7Do2l/34TrbjoJ3ikeeewKa/nG9WDjVc5/ZRN6bL/Ng+wG2zrI3jbbe9psy9vy8p3APani7ZuvvVj4ynbVqflCezPenYb5mAfxpgPTZt5xUVfk9fm2N8Du4Hmy/dPVvpz75VX3tv0N3T2q/YRz6gOi6i94m/ruudb37orakNUflUf/ZuDDnXRWGsusOth01s8fn2JHiqRxx7++/toMy90rcnRIYBtj/I3rcGregg2qe6MMegIhpPril0tWP/bxabfqwNrSPzHhHTionQUR4OQ+2EjDZ5gB7Qpv1UqO8hNvD3PiK/4RcZa+TfhY2SrWMjGXIgK9i2sQj/7UtHngk3C2HOo6P+84X0V65fsNszBPowxH7qezNuNr722PCzs37xFcZ6H/uqOOOrMqcPCt9feW15NbWjrr61nCsxBh7poGR1jPWh6E8muFf77T36z7WE3/4Lda/XZzPs9V7Svizb/ypPT3ikwqe6MsbAAuykH2pD6ExB77wfX5wX+xKSNn1U0C6sgfkCj/Pb3lsrfxtsr0hClbVM++sjkmsPHyFaxkI2lk5uMaC6sA3NpRy5WoZ99aSx93rSxyMXY/Rqbn1/fha56lmnHqp4URBh7DpX1vGAumIN9GGM+aPMKcja3Nj+InmKzcVY6fMST+2cOOugZrmt+1brG/7cTbw8AcuoQxPvpgw9+Wvn1f/C27U1tKJv5dlpWx7B5FRv6ufAmUtM+jzJ+jxTtTWx5/5OeaF+EDbUPigF5/INe/zZRZD+9Hc9p79iYVHfGWFj8RhSh5WzmKWdPgCjnBdpnM89112847YC25Ufpcv7TEHgl8Xl9P/tu5m0+QPl1fYxsFQvZWDppZR7Byjw6gAFWv7iXPp533nkP5z7BsPXAj3ZpvJTm/33AzwVfzuoYPPyHoSwve2/7adslXfNl1Q77Jgjx69xstGEV+tmXxtBn4HXAjp/P26Zzdoy70qIxv+yyy+7LbYfVN/7Sk4/iibccBN8G3/YmXfb8hSH86JPtK/G675obtkxTelO9uhdU1zrn19hzaCz9HwN2XKN0b0s1HlGaxSpt8FywiX2eg32Y03xYF/xmfJMwBx3qoql0DFtqN8C5PvA60OaXrAuT6k5ZWAr6YBUL2Rg6aZ0wgcmNky9HLprsONH240VdC4LPT1xbPd6Z1H3bR4yie4AzxaGQb2O0wVFeXbOxspsFycuXVb3R3yPOEavQz7401hrbphN9dA5IH/roldDWDpsP2AOAk0488TF4HnvssY9bfWzj16XLgp2H/uAph1/b1++75obKtKXn9qNs5puBPO1P9hhr1iU5l3a9R8+s0+l1zf5Mz5bzdsPe65pxU1mt+0rzbQTULf1UnOJVj/grTbrS1o8cWeTkk0y87jOPor6QB9Befp9v+0W7rV6vU48jzME+jDUfCtaDOehQFxUdmycm1Z0y6AV9sIqFbCydtE6XnKP/f3vfG3vXcZbJx/2IlEWC/ZT9gIT2Uz4UqVI+ZFXMP//SJqmTOH8ap7RR48Rp7dhpXVC8EkulbVVXSrTr7bLVigYQoi3IoFbbVYsWJEB0Nw1SaRGhAgFCqI6dNrG9dhtC1b3PL/e5ee7rmTlnzpkzd8697ys90j1nZt6Zc+eZd+adMzNHB0y6fEjva3zADqgwINLBoI2fyic2cOKAkGn0ECONt7e3d51xOGAKOV1wHhjPLmeCLn1zCSBvXsfKEfofWL5WUIOfuVKKzynu4LqLcyHupMKAUJ3HnGXcD71tpg7qRbvU9tL1XCku6zMD0DtUn963h4t1tQ2EdYWnnkPT27z4TKH/dgqUbkMl+U9O41r/K61j/M/WHtPBtFzQMPxWnfYavx955JGrsJ0hHiKe1c9rnawNlc/mC3Q9R5//ok+8VHsO3ec1dVmHXeOFnmuTaKF/KNUeSiC2HD+2XB3hXQfNzfmtex+0wKEu2QTHYJtaaOuh8XArmJQ7LRkWR/uoYcickzfCDqQcYdTgZ65sms8p7pTk1aPve9/VGs7mLqLmf1u6DZXiP7ja14HViQ8M7rhqBWE6kalhVqe9DjmmdK4ZZtsTrzH5ywmDEGw5gK7nKOXMf/X551+yq7RSk3a8pq7Q23dMROg2Rd7fNFroHzbdHyjWnPdF/WIvPPeux2AP37NwZ37zMoZjaOewMws1eM61iefUCiNrW2B3hqxQgp3TFwgMt/YH17CP/27BRcbl5KeWpSVMyp2WDIujfdQwZM5Jx1DU4GeuOJ8dc0LpNuT8X3/739rS8ynAgXZrz9hC/zC2PcAB58FzcJz/5aabvq+foKMTrZ97i33iLfab6e0J90zf53C70GfnGMY89LpP2CY+RWfRAoe6ZCzHdBUZwDPQdLWQXTkUmii0E4FdK5RC93Q1UkinnYwEMCHQ4tv5SbkzttKJVmZCbIWnsAudamnUMGSlONnKsh/lZCtl2lbU4GeulOJzKYRsZI7dzMWUuh3lUboNtcZ/x+6ihf5hbHugY7t4kNXJ87hvHVzGQ3jsE28pZx6wn6DDvb7OPOPrdSgPIhVmdabiTo0WONQlYzhmHWH4dnTm8du+SSf6OPNdK5QQL7YayfpryA8riNyZX0pOpdslEvo5AFuRqABWGhwY7q/VysmJp8TQSrWVzwpGXC2TghX91y+++C0lQSofTb/LqGHIxhgiheWkLvsBR4YeGET94JEuB9IwndnE/mXyimVCPuA342Ap0+/+zu+8bA8T6srHsY4a/MyVUnwOcUZtV2hZG9PG+Ki62dkyHnnGmXH8tjZRw5AH+wRro61uLVuI313P45gOpdtQKf47HGPRQv8wtj3QkVXQqeVbcHtfJwD0E29rTvHC5q4ts19eI1zf0PdZZo/VAldOn77MctAJB2z5dWIgFubOfJ5MZXNTY4E+GJu+L1rd8jcpd3IrnYPC2AEw+M2BWMzR50Cybzw636FZFrssQ9NRH9JzYgBxqM8686l8HG+ghiErZYim5qQ6IAQMVR9O4r46WAAcoRAnY/lQv+NN1OBnrpTiMxDiDLiqHEM8vU7xMXWPHW+Mv5oOs+M47A3L6GwbsLr1Osbv1OnyzNsxDUq3oZL8bw0+4T8vtNA/jG0PKWd4LOg0x5xk5F0yvzmiBQ51yTbb3DljUu6UqvQpHSdc20Ef374zHe/rCcKqT+OETjGPvQXVfBx1DNkcOInfsT2B4JBOHkGHXS2CODpxhPshZz6Vj+NG1OBnrpTic4wzuFZuIkyvU3ykbsRHHHLdpoFzHjvQCvrw/XikhR6cBA+EymKv8TvE71Qajecoj9JtqBT/7aQU0cUv5TWuybeuMOUlr5955plX/vVNN32f960zHyujow200D+Uag+OzaAFDnWJc6xNTModr3RHDmoYMuekYyhq8DNXtoHP1rlxbC9Kt6HS/IcDje1InJACN1POvJ0ECq04sWEhpxxhJ44fv6ITWrE387aMGubYHFroH7ahP9hltMChLnGOtYlJueOV7shBDUPmnHQMRQ1+5orz2TEnlG5DpfiPFSALdSjbPtTZhvPN+1gVwtV5dNj39vauM5xblFJhVie3FdrVMQDLhfKkyujYPFroH1rqD1L73/UUehsG6D58IrWXvjRs2e2++qnQAoe6ZCjHOAm5UIFnXAErAL/x9a9fsJOfrQMTsFx51QIm5U5LhsXRPmoYMuekYyhq8DNXnM+OOaF0G9ok/0Nv3/uEObYTLfQPY9sDndZr9957bfEwKyf68pkzwQPnrNONMD2lnrBOe19nPnS4HdPY/f1d5cJ9Wzabf6zs1PfdgwevU69+Mz+WXy5a4FCX9OWYTljqRCaAiUl1hGkvcw6yZRihk52Y6IRObHXiPT2LDfre8fa3X8fkArcTxvIITUKgbHwGrrhiXK6miumzeetBvGNWW03KnbGGJRexZWk1MVUZlDDbihqGzDkZjuPoRg1+5kptPjscY1C6DTn/Ha2ghf5hbHuwTrR1oPUTddaZJpg2+GZ+4WDhFPsuZzfkzOu91KfyUuXSsNhEAtD1Zl7/l67/IQctcKhL+nAMY051gOkwMzzmzNOR1WvrFBPqD1l9hE4oAOq46yqoVB66LUp/M08tK++l9GnenHCwh74PwaTcGWtYCK0oPjyv9Y+xTosliIYjnR42o5VEnXbph6aPlcMeMgZopYcOvvnMZz7zcuyZqEOd+ZgeXNvnmhNqGDLn5Hr5Y1zqw8ldQw1+5kopPgOwMQuV+50O633T0HaWs6wtJ24Itp3aMG0zQzG2jHNE6TZUkv8Oxxi00D+MbQ85zjzj6htqBRxi/ezcPha2c5Azv0xHB3touV49e/aV/QmApb6+ZU/9L13/Qw5a4FCXlLC52q8Dtr/V6z79LcanGK9qf23HrMgz5syn8kC60ItUfQaM1fUQ35S+1Fha/bxcTMqdEpUO6J+WqnTrOKX+tFAY/sizi8auzlUsfawc+IxSzHFS54xAnn0+laSVHNNjZ300fA6oYcick2/ELcHJXUMNfubKED6jzhdJ8Syr2W3cs7PnBDhnl4uB1zrzrhxC/L5L2MArdMK8n/osqf4GR5lGwXLYdDacsOXi/0G+h76Nr20h9lyaJ/ZZh/4rllFtu53cC+nWZ5/bIWil21Ape+5wjEUL/YO3h3mjBQ51ya5xLNY/23ibxqTcKVXpOjCzToW95iCKAyY7IOLgB/etU8SBJfNKpU+Vw5ZBy68DaQ5cu54JUELF9OB+6LnmghqGzDlZjpO7hhr8zJVcPlsnPOTAw9aQB5ZrBGxRrGOzPE7pQLjyD9AyKU/5m22CZQyVg3E1vQXyZXsgaGdDfLdhv3f+/KXQc/FTeqo3VUbNi/di/xkm2fTZNY85oHQbKmXPUQd4k4K60/8V9YB7+M9L2r6WB4VTooXnDrXtEmihfyjVHhybQQsc6hLnWJuYlDte6Y4c1DBkzknHUNTgZ66U4jOcSJ0sVMc1tlysrzOf0mHjohxdzjzTEjr5wHvqFMccMVsujYsw/GZ+NgzOwP/5yldeCj1XKM+UM4/fmFjou0xPwXoKhbWI0m0ol/+oh9BkFusUEzSsA8TFyfWoZzp/tl70Gr8tZyy3GWb5kNILPaGtcza/VJqUfp3U4u9QenWAWf7Tp09fthNioUkyIue5VQ9Wp3GiBXEOHDjwXf6vBP/vL3/pSxdTz456wAT4J8+d+06snEPQQv9Qqj9wbAYtcKhLnGNtYlLueKU7clDDkDknHUNRg5+54nyuD+vYOPqjdBsawn84iYukayvatE7pRIZWaYQc1VA8qxPXKWc+pddOChAhHsbSdOnnKhBdkaPpY2Ug8DyYJOEqsdS9vs/NuDi/5eEjR/4fynDo0KFrWm6dNGMZ4cynnt3+b6FyDkEL/cMU/cEN+9cFoYPguI/dxtMD6wieHs/95tQRijsEfcvXClrgUJdMwbFchGxfCmp7LXJ1tYpJudNCpdcCOpgYWYBcwthObxdQw5DtEicdZVGDn7nifHbMCaXbUCn+2/5Z+3MbBudwkTWeIzohELq2A0pcQwcdzZjemCNN/aFv2YfSxPTrfQCrFaxDTJ269QPOr54pAeBZ+Fx6jzqAvs8NME8+F+pF9Wlet9566/fwxj5Udo139OjRq1hxESo74w9BC/3DFP1ByplXDHHm1w6aW/A5dSjdWLgzX0bGcAw2K7YSB209tAIJ9+1KN6TruwrKXtsyIEwn8lK6U+XH9SYxKXdKGBb8WbEOEn+yHrSEU7t1CR2gnZt2RFqx6AD0W3+cFVZdauhtvqhkSx50OkwLouhSPXReJI+Nx+cMkZHx0GmBbLzWDjCkL/bssbw3hRqGrAQnHbuJGvzMFeezY04o3YZ2mf92bDQUdnww1qndVbTQP4xtD+rw4q05vqv+8vnzl+DM8yT50Ofp7JtvnQDg23frzNvPyy0IvebMX3zhhQv8NFxIt5YHYUyHCYKu8q3lvcy3a7KiBlrgUJeM4Rh8H2tf4IdwpY2dhAOsLwSk/MJQGr22ZejSpdep8uu9TWBS7ow1LEDqj7WVr3+0/radFYEKSOmPvR0PkU7JAh1wtu2sPe6p0xyKB1j9ITLj+fRZMKmAz5ZZfbFnb/EgpRqGrAQnFeg4FoVefVv0hu+qFgTyUv3aOdm4JTC1/rmhBj9zpTSfHY4pUboNOf8draCF/mFse7CfZAPsm/mYgxx1lpdp9Jo618YWi/GwOvNaFtWdKg+u+0w2qP7re3vXpxy35aAFDnXJWI6p72J9lZAzD+iLR/h1Kb8N1ylnntfUx5U6MV32Olb+TWNS7oytdMA61KgEfeNsnd7QDAkqI7YUIlVxQ515CxBRP/WF61Bc3NfPkPE+8oPjzTKGnpsrBJgGYL59loEg7qZnl2oYsmxOLviADmZRsNXML8COwc7mxjoSpgl1aIijujiTzfv4NqpeA6HOidcE9SGff7nppu9fOX36MsP0WewkAaH6bZmY5xrkvwKosyv/uaAGP3OlhI0F0EGpDXni2LGrsDfWPjrKwfYvXf91bvwWUboNleJ/K0iNIxxto4X+oUR7wHiA/TTGECnnOfb7Bj3Hj1/BGGB/7LMcJ9ixE+9zbKDjo9dvvvl1Ov+p8uC6rzMfWzGwSbTAoS7ZNpu7LZiUO7UrXR3SmCPeOmITEruAGoYsl5PaIanRR4eBe+wYiFTngWvbyVigg9Iw1W+dbtVvZ8K1w+vq/GLQeLEyrWHZGTMe4w7NvzXU4Geu5PIZdlG3D6kDD/uJe+pMwGHERCLvpWbPNQy/+5yGrfZZV1MRNh2vsW0J5aKtRNl1kpeTnyx/VzzmB/A57KnYWj59VhuWOnlbnbWQc576r3Pi83/is7XSH5ZuQ7n8TwF1s1C53y749gf/L+/ZtzBsL4CuuEM9hLa1AeTDmTNnLofCyY9Y3kxvtwUyvWNzaKF/KNkepgAd6BbehHMcwnFJC2iBQ13SOsd2FZNyxyvdkYMahqwYJxeDKjiuuiSNTqudWUZnYWeBbVwF3sTvO+XLPBgHzrzmF3K26SCrc9/lTNtJAkLjxcqk0PLpZIc789PJED5zmVhqiZg6FSFnOuQMqzNpHVF7nQInHOAg6VkjCGP+uB9zkrWMdH5S8fA5stBzhA7SggMXWj1FZzl28jbjaf4h5zz0rLzOiZ/zf9dE6TZUyp5rvSjYVghOfuG/BmdsG8L/HtvSh3BbZ4ByRMsRyhtb6VIccWwOLfQPpdqDYzNogUNdMpZjMVvrGIdJueOGxZGDGoasBifh1Opbcsd2oAY/c6UUn+mcLFTiGVeHYFlnwV6jY2YaniYNZyfkTFpHR99mWl0Ay6BOzW233fY9fvu7lDOPeKHnCDnzSIP/KTQY4fPpKgA+A6H585rPav9be50bv+v/3gRKt6FS/Md/pRM6vKf1j/8+tJ0NoEOOOkhta0O48sfmS37E8nZnvl200D+UaA+cbB8zhsmZsLeT/ZvEpl80tMChLhnLMdo4Xtt+Sic+0Q+HViFxwp/3Nczqoz21h5Yjrk6kYpzBMJ04p82mvq5VUrZsdgwwFSblTgnD4tgd1DBkzknHUNTgZ644n+sCHX6tznkbUboNzY3/7nxvL1roH0a3hwU/YyvvcpByiu1KQHfm30QLHOqSsRxTZz7Un+rEaGziUtPpb+vIEyeOH78SWqlGnV99/vmX8JLgk+fOLar+2VdsuXCt+romVu0quhqYlDujDcsSdianL4b+oUPzG4KhZdwEWaZGDUNWipOO3UMNfuaK89kxJ5RuQ85/RytooX8Y3R6MM09Hm86tXqfChjjzvBfaIhjKg/qQF7f3IZwH7TEuJwnWtv5FPnunvxFftzXWQAsc6pKxHFP/Cg6wrmSCM86VSilnHjr4Rl1h9RHQG3LmAejCGTcoE9Jj9R/AfG1axHdnPgE8fOxgJlv5dpma/aMZFvpDNVyhejQO7vc9yCk2WwRQp71vy2jzs2A58U392LNZQvMa+zlT/92mUcOQjTVEwKZnb0tjjs+DMg9ZBjg0HVCDn7lSgs8xWFtngRl0taUx2wp06RoCqzO3vKUwxbNtK0q3oSn573DkoIX+YXR7WNgydeZTY4OhYV1v5jVtSg/B9IgHqPOufb3mo+f7pPLTr/jUWDnQAoe6pAWbq8vjN+E4t4hJuZNb6VzKYA+V0UFi1wBO46aceTiyuldNHVvVYR3elAOMMC7xSD0DgLJh8gLxePIxddj8QuVMOfN2wgAA+fXzeLjX2iC0hiGrbYhsx9UCWixTLtDpujNfls+wHwuVeMa1PdknT568wvs6G25tmr2mPQewD93aHtg1hqu9RFhsr1yXzr7lhT1kHLuXXO246sD90L67rnytPpQhpmvbUboN1bbnDkcMLfQPo9vDwpbZZfZ0cAntP2Nh1ilWaBqEp5x5Gx+w/bcNB5iWb+PtfZ0A0M/ereW9/C9wXesNfQsc6hK3uW1iUu6UqnQdhHHgFHNIQwPMRVFWhxBoOMMAPbxJ49B51sGWHZxxMKgDTSC0ukDzBFAu3sPvUH6pcjKd5oHfWhY9sCH1320aNQxZCU6qwWenEFoihrixWWjbqWjnoR3Hmr5lODq9lJ7cMoWeR2e3+z4rkYqn5dS4qj8VhnLFvgyQm47l7Ysa/MyVKWwsMcTWqv2hXQJCtiZmL2P5Yj9bSmfXNcuH+5hIsBOugC03wLcAIdsMpPK1fQUR28O37SjdhkrxXwH7uCjkygFQW1kaKVts45YE8xlqC2OI9XfsT7YZLfQPU7SH1kEuE6U5XRMtcKhLdpFjc8Ck3Nm1SrcDNzsodKRRw5CV4GTK+bWDsazB2sIJoLPOe/pd1muHD1+jrpSeMWWyDrrq6tJLpOKlyp0Ks+VCXF4PTWfjdqEGP3OllI2F7dIVQEBf55jx9drqQ5i+AbeOMcK7nHn7CTmrM7e8hC7ZQ5rYHj5bZiKVr9VHxHRtO0q3oUH8X9QJ37iF3kCq/QXUhlhbY+0JbR/iqC5drgvgU596DYTsI68J6kM+2Bt85fTpywzTZ7E2fg3L50ceN8Rbhl27995rNr/QcxH2+QDoZ7rvHjx4nem1nF1654QW+odS/YFjM2iBQ12ybRzblmX6k3LHDYsjBzUMWQlO6oCLgxEOQlKDsdgAbTUYXA6k7IBGBzzUkdKTWyYbjsErw/V+l14iJ39AB8OpMAw8ef/q8eNXeNDNmHQ5qMHPXHEb65gTSrehIfxXe6B2gnbP2jO1XyFbRh3WBhGwgxqm+q0zrfrtRKTa1b62OATN0+oJ9UGp52Icwj5Pqpw5eueAFvoH7w/mjRY41CVjOBZa+QZ0TYhjQp0T8TpB3hWmE+m8fuaZZ17Rc8ncme8hblgcOahhyJyTjqGowc9ccT475oTSbago/xeDPTiyus2JzijfJqtzGtvuo2+eCbyJ33fKl3kwDpxfzS/k7NJBV+c+5SRTb+jNvJ0g4L1V2mX51KFOPZeFfZ5UOXP0zgEt9A9j24Otr1rYVL6toQUOdUkJm8szw7iyDo52ypnXMICr6VJhsS1zdoubO/M9pESlO3YHNQyZc9IxFDX4mSvOZ8ecULoN1eI/nFTrBDscihb6h7HtYTXBEtoWsZzowT0Ak0UXXnzxW9wGiIkj3RaoKz+YJuasM95rt9zyGuPqJE9KTywM91NbUVpECxzqkjEcw1a3hQo84z7U2dYzdPBpOHz3XZ35vb296wzXbXGxMKuTZ+SEtrixXHPeGj0pd8YaFiK21zEE3f+4SYRmjBxp1DBkpThZA/ZtS264oyxq8DNX5sRnRz20+rahdBty/jtaQQv9w9j2QMeYDvHaGMM487yvaRCfk15MaxFy6G2+VmdMTyos+SySd0togUNdUtvmpnwp97PexKTcyal0LrtYJEOBBn9nPnWYkV4jnf1+PPQyLfRwCQji8hAkSx4OmvANd80LZdbDmRzdqGHIahsix/agBj9zpRSf1caFwgG1tSH7GbKLCNflbnbpG2273kRTtgIAABWPSURBVGc+3/j61y/EdNr8rd4UqP+5T3/627lpUKbUHr1QmN2jp2n0Gn1ITLd9XiA2yY24b3nLW17Dl080j9h/qWmnRuk25Pbc0Qpa6B/GtoeUA6xbKOz5ErwG+Pabuvq8DWdcvtFX/Sk9fcLcmS8rbnPbxKTcya10LomwnwyyzrwOSuy1OvOhAR7DOTjjJAD08JNvuI7ladMRNi9bLkc3ahiyIoZoUbexvZXsKPRaOxW7z9J2MLgOhgXy1HDmoZ2h6mE6xIsdAKf6UE4stbv0xS9e4r5LDYd+LQuQ+g8YZ86owc9cKcLnBUKOIWydOvhq+6wdjNlFhvErHynbDtt89uzZV9RhT+kMhXFS2J6cH3uO3DR2ggFgnxKy+Qize/Ri/dLHPvrRV2O6Q8/L/y5UVuvMh9JvAqXbUCn+j8WarQ6El0QqL4RNsR3A5slr5MVlzLnPHitr6vlyoX1vKLwkWugfWmkPjmFogUNd4hxrE5Nyp1SlD3XmAU4QADqQtIMb6OnjzDNt6DvzSMN7R48evco9H0jj6EYNQ1aEkws+2EOCUgMQdawZVx1tTRcN68jTDlpCYbgGYgMbe3iRvWfLqp8jgk4bvm2owc9cKWVjAdjOhUo842rvmNo0OIe0kSHnMGYX1QYDfVddpXTa/LWcgHWWQ89x5syZy7lp6Mzn7N8L/VehfimWHvFDOvS/Sz0fnyv2X1JfDZRuQyX5nwPYRU6chsI3BdjgkIOci+TzLfuisfuPS5VVYcvtzrxjTmiBQ13iHGsTk3LHK92RgxqGrAgnA441QGeW0IEKBhm8j2/4xsL002lrznEgTw1POfO2XLxPPYq1six06UTA6zff/Dp+a3lwP7RagCg9WNskavAzV+ZgY60TaZ3mOcFO7PYN64Ox6eeA0m2oFP8vvvDChdAKJP3N1UqwddZp1HjWFoeWDIdWUIVWO4UQy8uu+mIY4iGdXqfKgbip56PtpzMfKk8qz1BZEZcI6YuV08KWO5U+VVbV2Rct9A9z6A8ccbTAoS4ZwzGugtNJ6kOHDl2z8Uqh1nYy+xJ5E5iUO25YHDmoYcha4CQGK6kBSWlwcETUzHubUIOfueI21jEnlG5DpfgPJzC0Aknv2/gxZ9c6nOrE6m+bDtd2tRPuWaTyQhivrW5FVzmGOvOpPFNl1Xiqo6ucFjFnPpS+S1cuWugfWu4PWBf4z4EYv3cZLXCoS/pwjE77IjqeZ7UaT1eTpaAr0ULb0gA7+R1y3O096LVnzyiYrz0bh/dj5+yoMx8rlz07pzQm5U7LhmUq1JoJ2kbUMGS7yElHGdTgZ644nx1zQuk2VIr/6misrUBahMFBxH3AOoVAyDGE48pwvZ90TpdOMq5Tb+htXmvlk5VdGpeg89zlJGs63AuVM+TMp/JEWKqshOrrKqeF5t0nfaqsuWihf2ipP7ATKwpbL4430AKHuqQvx7iVTLc3xxxzOMupc20AThDEttqFEHLmNU0sX3s2TshB17KoMx8rV5/yjsGk3CllWHQ/YGz/n86KYL/g4cOHr9kwQPeF6p5Bqw8zMjFdrEjeU3Jy5glpQRLGUUKHymDv/d7585dKlGdOqGHISnHSsXuowc9ccT475oTSbcj572gFLfQPY9sDnWzdlrB4qNUJ9XDQ7YQQJ0bsddCZX4xhOWE19syFbUQLHOqSsRxTX0v9otC5L3B89T6g/o3129SnI5ge6UIOdSjfmDN/8uTJK4xLnQhXZx4IlQs+3U4783SO9V5odod/Jv90Wwm4poOtBALsH0/Y04VVl53xoR6tLD3kCMBSEy7f0DLYcpUqz9xQw5CV4KTjRqRm4TkgiL1NmQtq8DNXpuCzvj0DYvVaApY3XW/exiL0Rsgu/3VMh9JtyO25oxW00D+MbQ/WPlp7rLayy1anxgSOMFrgUJe4zW0Tk3KnRKXDsdVlEACcWP1Or8ZRB5dx9VqhEwCqj0jpss6zvbaOPSYl9BRnws7o8J6dcAByyjNH1DBkJTjJDg8H2aEzA9BpXT5zZv8TPcDKWVjUEWeiGQ+dG3RgiSE/6wOsZqojaXQ/pQ1jmXif+WeVVeLbsFh5Q2Wynbs789PJID4Lv/TtCAdnygcgNYDDtTrCMf5Ynrx69uwrId6E9GucLj4iDIgNJFk+fUbrzMfyhM7V8uflf2jbZuxtE9vASt8Qu7AFKN2GSthzh6MEWugfxrYHax+tPe6ylbGwVd+/tHtqfx1vogUOdYnb3DYxKXd2qdLhrFun3JGHGoasBCezOjwzaGe8pI5IGsTRQ5qYh3aaCujOKesYPUHnacs67hr8zJUhfEZdsW518EWHk3VKaF3besd1H/5omOq3vFH9duCoHOziYww2HaD59M0T+X3v1lu/B37zf9F0irVJAN4fYheYdsYo3YZK2POWULq+Q3zvg23jXQ200D9sW3vYNbTAoS5xjrWJSbnjle7IQQ1DVoKTXQNudQh0IK/OUkpHLA1+p942ht7g5ZR1jJ6Uw5I7kGwVNfiZK0Vt7LK+tB4tJ5QHfBvdhz94E7/v6C7zYBzLG+VVH66m+JhqK8pJ1ZvKk9f//OM//jocedxbXf/kT74W4zniqM6rx45dvb63dz3XLqjOuaJ0GyrJf9YDsP//mwkX8smuMmHdsO54P8YHxIutvlir70j+qfQWLNNrt9zyWihurMxajlR+oZVZoXa3C2ihfyjaHziqowUOdYlzrE1Myh2vdEcOahiyuXLSLuPl9a4OnDaBGvzMlVp8hnOsTq3DMQSl21Ap/qcmIxcFXjmqcG7p6PIacfWeIuTQ04FmmF6nnHnet+nX0kg+Vre9TpVZdabyw2/+b/i9yzaihf6hVn/gmAYtcKhLnGNtYlLueKU7clDDkDknHUNRg5+54nx2zAml21Ap/uesngitMqHDG3tDrmBcTsSqbnWUdYJh6OqNVF6pMqvOVH7Q5xPKb6CF/sH7g3mjBQ51iXOsTUzKndKVjs4NnQgxZSdil2mmOswSGKLfltF2uoqpy18CNQyZGyLHUNTgZ644nx1zQuk2NEf+p/rpOcFXi62jhf7B+4N5owUOdYlzrE1Myp3sSpdlZTpbTEfUdn6YFY7tdcS1LvliB4o4qsvu+drUKcuq35bJOuA2nHH4jN89ePA6n5V55+jfR2S/3g3xCqKGIXND5BiKGvzMlV3gc8xmAqUdo5p57SJKtyG3545W0EL/4O1h3miBQ13iHGsTk3Int9IxkFqUZt95tIcO4Z51OtVBDTnb1tG3wKBMw1S/HdSpfp1EQJgO8uyAz5YrBo0XK5OFLWMq72z9kf16wbiFUMOQuSFyDEUNfuZKKT6HJvjUZiAOrmn3YGtik5apMOrhfWDlHC9tDj+jePXo0auhSUvqAWjzcg/46juJSz2qKzcvx5so3YbcnjtaQQv9w9vf9eTf/umfPe/nmswQ3/zm31z4ufvef21Zlc2K29w2Man9KVbpy0GeHlDDgZMOIHGNARQHajrw1LiKVk5Z1nixMlnYMqbyztWvumOTKaVRozN0Q+QYihr8zJVSfKZ90HZubReuY3ZOr1NhqYlQ2iOmI2I2E0jlpc+ksGFq16bIy+rZZZRuQ6X5X7KPm0LnGKS43QU8i7Zbx41ooX84cPfREx/5xKe+Eyqfo2186rnPXd574MS5ZVU2K6VsrqMsJrU/NSodHZR3MtuBGp2hGyLHUNTgZ66U4nNogk+d1dgEKZ0DnfBLhVkHZ825TzjzOmmp6FOOMZO4iqF5Od5E6TZUiv/KS9YlV4gAqPPLZ86sVprohE5sFYrlOvWGdPTNr0tPqCx2FQrQVSaA/AZQthvGWcu2wzhsF6FVPqs0W4xW+oc7j5z6g/Of/7I79DMCVlNgVcWyCpuWUjbXURaT2h+vdEcOanSGzknHUNTgZ65sis90AnTw3yfMsdso3YZK8T/kzJO/qQkoG1evNR1/WyBeTn5j9Ng38yldmifjdjnzgH1W5r0LaKl/uP2B9z/05NNnb5iQdLSHs+eeu3DnQ09+fFl1zcumxhyONCa1P17pjhzU6Aydk46hqMHPXHE+O+aE0m2oFP/V8R3izIdWa4R0hlZuDMlviB676iSli2mhy67KYRzVp8/dd5vgtqHF/gFO/b2PnL74hS/90bdDZXZsBngT/57jv3xxTk48xcccbWJS+7OJStcOzHZmNt4NM82OjaJGZ+iGyDEUNfiZK85nx5xQug1tmv/WgXbsLlrsH1QO3HX0rdiTffuDJy6irI66OHj/B16948jJz77t7qP3LatkloJnCfHfsVmgXpZVVF42UekpB17hznx7mJSMS3FD5BiKGvzMlTnxeYrJVU1Hxwp5AO5gtYfSbcjtuaMVtNg/uLiUFre5bWJS+1Oi0tf2bskBSRdfeOGC3ftl38brb51Bjy0bU2haxMe3218+f/6SzsLr0jLq1+V21J/ShXvQxfT718vnDC2JC+lnmeeOGp2hGyLHUNTgZ65sC59hI4fYs1g6tfd637FZlG5Dbs8draDF/sHFpbS4zW0Tk9qfEpVOxxtO7LXDh6/RmdX9Wuosx35b57dr8Bg61djq0AGjHTxq3iFdGs57K8ikBe+l9K/SzRw1OkM3RI6hqMHPXCnF59Bk4cq+JCYXaY80/pqdFFumNkvT28lVhtG26XUq3f6zLPNDPruyV3dOKN2GatjzVvpalMO2EZQLYDt0bA4t9g8uLqUF38LHN/FDbcCxOUxqf0oPNLVD1Xuv33zz6xzsacdrO2E41bgGrh4/fgWfcVkNAgNYi28GrYQtD+Ml8zZxiNAAGPH66N8G1OgMawz+HNuJFgdrpW0s7cvadcAepSY2YxOwarNseoTxOmXbUulsXEd7KN2GatjzVvraGNdt23VsBi32Dy4upeXOI6f+1A9UbAv/96tfu3j7u07847KKykuNjtaxPajRGTonHUPR4mCtFJ/pELx2yy2vwXEBVm+2A848EJvYBKhP71unKDW5yriEOjHJSdlIWR1toHQbKs3/0MoU5W1se18oPTnbJ4xtQq/5WyfI1px5X4XSFFrsH1xcSstt9zz+o3c+fOqiv51vA3//D//wrQcfe/rCT9/z+C3LKiovpTpax26gRmfonHQMRYuDtVJ8VschFO5wlEDpNjQV//VanXZMJIW299n0fcP0N8tC+CqUeaHF/sHFZSrxN/SbBz5xeNe7n3rxtocf/lfLaplGSnW0jt1Ajc7QOekYihYHa85nx5xQug2V4j8d7tDKlJBjjmvd3jfUmddrQh12X4UyH7TYP7i4TCk/884nfuKOIyf/8qPP/o+X8IY41C4c5fGf//tvXbzzyKm/m/RtvMqcBpq2g80Nd4xHjc5wTpx0tIUWB2vOZ8ecULoNleK/dbgdjly02D+4uNSSnz386M17D5w4d/uDJy6iLTjK4uD9H3j19nc9+elqDrwKChAyellYzj5fu/fea3Cm2dnqDLneB3Qvp85mh2bEOQu+FhbIU8ORN3ReOX36Mu4BnMXn3jbeB7hXjuUj1sqJ8sseOE1ndbL8qf9gjgBfltSZTPwkTsdQ1OBnrhSxsQ5HJZRuQ85/RytosX9wcXFxGS1FOtrAUjI61haIk9pntuawp8ISedKZjy2bw2/dU6dlUejeu9V948yrTr1GXL2nmLNDX6Mz9H0+jiGY/LTQgeLOjGNOKG3j0SbRNkN5ORy1gCXGP3PPE/+8pKWLi4vL9shUzjyd6dAJrnRyEd+eAKtOuA1jurHOPCYTYm/iFXwrT+f86rFjV6/v7V2ng6/hr549+8r+hMCyXHju1H8wV9Rw5n/q0LF//57jv+yDP0cWfvFXnr300/c8/u4ljZoRd+Ydc0JpG3/HkZOf/a3PfWG/D3U4NoUv/e8/efmOI6f+fElLFxcXl+0RzFRu+lAEONqxt+OlwQkCu+S+j3PvqLdMbTEAfBYHSITK4HBY/Pb5L1686+Gn/ueSPk3J29/15N/iRNNQuR2OloDtTdjmtKRuEbntjuM/vPfA8St++JJjk7jvfb/47Y3sZXVxcXGZWjBTiRnLkPFzOBS1lzHf/uCJR07/x2d977wjibPnnrtw50NPfnxJm+bE30w65gJsb8I2pyV1iwmcKDhToTwdjqmBcQTGE0s6uri4uGyX/NTdj//co6c+4m9AHZ34Dx/75MsHDj12dEmdarIYXP7Bf/u1z7wUKpNjd3H+819+6d73fuiPJ/9+50jBm8mfv+/9W7PVxrG9mPLtJT6RdP+jv/RPfripoyYwvsU4d0lDFxcXl+2Udzz45K/+6nOf81nzgsDheV0n5HMv/hywcJy+A6d6SZmNyDt/4anH7nz41EVw1Zds7ib2efjwqcstv4kPye0PvP+hJ58+606Mo1n8yic+dfHg4WNPLSk7mbzjoRMffvo/nfPJWcek+I3f/v1v3f3eD51f0s7FxcVl+wWDYyxXDRnFLvCgN34mDoAje/nMmdVn4VYH1ZnT4OnwQkfsU3KxNPZzcBrGMvE+888qq8S3YbHyhspknfa5OfO/+dnPX7rr4ZO/u6RKE4K3nTjs7I4jpz6Ppf/Yy+/YPuC7nZhEwooQfCN1Wf2zlLe987E7n/jwx3wVlKM51HLkVTDB9eBjT1/4oz/+ip8n4SiCr/3FN17Cm/hDR059ZEkzFxcXl90SLFe9691PvfiF//WHWU49Hd7QyfG4hvO6OuDOOOaMl9QRSYM4oU/MMa0FdOeUdYye4Jv55XMwTevAoV33P/pLfzN3J8rFpRV5w8Z+8GvuwDhaAJyfe977ob+77Z7Hf3RJ0Y0IJrpuf/DExUPv+eArH/8vn34V5/j4cnxHCuDIp5773OWHjp25hEnfvfs/8MSSTi4uLi4uEJwmjo4Vy1pDhlSR4yDrt9v1DXVKRywNft/gMC9AXaFPwuWUdYye1DfqW3bm0UFi3yTexLe+F9nFZa6CCTJMnOIU/lA7dDimBCaTDv3Ch/7JT/d2cXFxcXHZAcHAE8tcccotPlsTWg5bGz976OgP/uzHbv7Bn/ybf7t2/c0f/pEf7N31vhviO8JAfeKLBgfuPnoCBxQtq9zFxaWSvO3uo/fhrSSWOuNNacj5cjjG4C//6q8vfOK//vrL73jo5LexnN4nal1cXFxcXFxcXFxcXAoLJtUOvPPxD2OSDU5+aBLO4UgBy47Bn70HTpw7cNfRty6p5eLi4uLi4uLi4uLi4uLi4uLi4uLi4uLi4uLi4uLi4uLi4uLi4uLi4uLi4uLi4uLi4uLi4uLi4uLi4uLi4uLi4uLi4uLi4uLi4uLi4uLi4uLi4uLi4uLi4uLi4uLi4uLi4uLi4uLi4uLi4uLi4uLi4uLi4uLi4uLi4uLi4uLi4uLi4uLi4jJYfuiH/j9SQr/W8XDYXwAAAABJRU5ErkJggg=="/>
          <p:cNvSpPr>
            <a:spLocks noGrp="1" noChangeAspect="1" noChangeArrowheads="1"/>
          </p:cNvSpPr>
          <p:nvPr>
            <p:ph idx="1"/>
          </p:nvPr>
        </p:nvSpPr>
        <p:spPr bwMode="auto">
          <a:xfrm>
            <a:off x="431147" y="1212500"/>
            <a:ext cx="8276127" cy="47069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solidFill>
                  <a:schemeClr val="tx1"/>
                </a:solidFill>
              </a:rPr>
              <a:t>Non-discrimination </a:t>
            </a:r>
            <a:r>
              <a:rPr lang="en-GB" dirty="0"/>
              <a:t>(</a:t>
            </a:r>
            <a:r>
              <a:rPr lang="en-US" dirty="0"/>
              <a:t>Child Protection Minimum Standards CPMS)</a:t>
            </a:r>
            <a:endParaRPr lang="en-GB" dirty="0">
              <a:solidFill>
                <a:schemeClr val="tx1"/>
              </a:solidFill>
            </a:endParaRPr>
          </a:p>
          <a:p>
            <a:pPr marL="285750" indent="-285750">
              <a:buFont typeface="Arial" panose="020B0604020202020204" pitchFamily="34" charset="0"/>
              <a:buChar char="•"/>
            </a:pPr>
            <a:r>
              <a:rPr lang="en-GB" b="0" dirty="0">
                <a:solidFill>
                  <a:schemeClr val="tx1"/>
                </a:solidFill>
              </a:rPr>
              <a:t>Accessible communication (sign language, non verbal other than sign language) </a:t>
            </a:r>
          </a:p>
          <a:p>
            <a:pPr marL="285750" indent="-285750">
              <a:buFont typeface="Arial" panose="020B0604020202020204" pitchFamily="34" charset="0"/>
              <a:buChar char="•"/>
            </a:pPr>
            <a:r>
              <a:rPr lang="en-GB" b="0" dirty="0">
                <a:solidFill>
                  <a:schemeClr val="tx1"/>
                </a:solidFill>
              </a:rPr>
              <a:t>Avoid derogatory terms </a:t>
            </a:r>
          </a:p>
          <a:p>
            <a:pPr marL="285750" indent="-285750">
              <a:buFont typeface="Arial" panose="020B0604020202020204" pitchFamily="34" charset="0"/>
              <a:buChar char="•"/>
            </a:pPr>
            <a:r>
              <a:rPr lang="en-GB" b="0" dirty="0">
                <a:solidFill>
                  <a:schemeClr val="tx1"/>
                </a:solidFill>
              </a:rPr>
              <a:t>Do not speak over the child </a:t>
            </a:r>
          </a:p>
          <a:p>
            <a:pPr marL="285750" indent="-285750">
              <a:buFont typeface="Arial" panose="020B0604020202020204" pitchFamily="34" charset="0"/>
              <a:buChar char="•"/>
            </a:pPr>
            <a:r>
              <a:rPr lang="en-GB" b="0" dirty="0">
                <a:solidFill>
                  <a:schemeClr val="tx1"/>
                </a:solidFill>
              </a:rPr>
              <a:t>Actively challenge discrimination and prejudice </a:t>
            </a:r>
            <a:br>
              <a:rPr lang="en-GB" b="0" dirty="0">
                <a:solidFill>
                  <a:schemeClr val="tx1"/>
                </a:solidFill>
              </a:rPr>
            </a:br>
            <a:endParaRPr lang="en-GB" b="0" dirty="0">
              <a:solidFill>
                <a:schemeClr val="tx1"/>
              </a:solidFill>
            </a:endParaRPr>
          </a:p>
          <a:p>
            <a:r>
              <a:rPr lang="en-GB" dirty="0">
                <a:solidFill>
                  <a:schemeClr val="tx1"/>
                </a:solidFill>
              </a:rPr>
              <a:t>Seek informed consent</a:t>
            </a:r>
          </a:p>
          <a:p>
            <a:pPr marL="285750" indent="-285750">
              <a:buFont typeface="Arial" panose="020B0604020202020204" pitchFamily="34" charset="0"/>
              <a:buChar char="•"/>
            </a:pPr>
            <a:r>
              <a:rPr lang="en-GB" b="0" dirty="0">
                <a:solidFill>
                  <a:schemeClr val="tx1"/>
                </a:solidFill>
              </a:rPr>
              <a:t>Supported vs substituted decision making</a:t>
            </a:r>
          </a:p>
          <a:p>
            <a:pPr marL="285750" indent="-285750">
              <a:buFont typeface="Arial" panose="020B0604020202020204" pitchFamily="34" charset="0"/>
              <a:buChar char="•"/>
            </a:pPr>
            <a:r>
              <a:rPr lang="en-GB" b="0" dirty="0">
                <a:solidFill>
                  <a:schemeClr val="tx1"/>
                </a:solidFill>
              </a:rPr>
              <a:t>Children with intellectual impairments </a:t>
            </a:r>
          </a:p>
          <a:p>
            <a:pPr marL="285750" indent="-285750">
              <a:buFont typeface="Arial" panose="020B0604020202020204" pitchFamily="34" charset="0"/>
              <a:buChar char="•"/>
            </a:pPr>
            <a:r>
              <a:rPr lang="en-GB" b="0" dirty="0">
                <a:solidFill>
                  <a:schemeClr val="tx1"/>
                </a:solidFill>
              </a:rPr>
              <a:t>Children who are non verbal and not using sign language</a:t>
            </a:r>
            <a:endParaRPr lang="en-US" b="0" dirty="0">
              <a:solidFill>
                <a:schemeClr val="tx1"/>
              </a:solidFill>
            </a:endParaRPr>
          </a:p>
          <a:p>
            <a:pPr marL="285750" indent="-285750">
              <a:buFont typeface="Arial" panose="020B0604020202020204" pitchFamily="34" charset="0"/>
              <a:buChar char="•"/>
            </a:pPr>
            <a:endParaRPr lang="en-GB" b="0" dirty="0">
              <a:solidFill>
                <a:schemeClr val="tx1"/>
              </a:solidFill>
            </a:endParaRPr>
          </a:p>
          <a:p>
            <a:r>
              <a:rPr lang="en-US" dirty="0">
                <a:solidFill>
                  <a:schemeClr val="tx1"/>
                </a:solidFill>
              </a:rPr>
              <a:t>Respect confidentiality </a:t>
            </a:r>
          </a:p>
          <a:p>
            <a:pPr marL="285750" indent="-285750">
              <a:buFont typeface="Arial" panose="020B0604020202020204" pitchFamily="34" charset="0"/>
              <a:buChar char="•"/>
            </a:pPr>
            <a:r>
              <a:rPr lang="en-US" b="0" dirty="0">
                <a:solidFill>
                  <a:schemeClr val="tx1"/>
                </a:solidFill>
              </a:rPr>
              <a:t>The use of interpreters (sign language or other) </a:t>
            </a:r>
          </a:p>
          <a:p>
            <a:pPr marL="285750" indent="-285750">
              <a:buFont typeface="Arial" panose="020B0604020202020204" pitchFamily="34" charset="0"/>
              <a:buChar char="•"/>
            </a:pPr>
            <a:r>
              <a:rPr lang="en-US" b="0" dirty="0">
                <a:solidFill>
                  <a:schemeClr val="tx1"/>
                </a:solidFill>
              </a:rPr>
              <a:t>The use of </a:t>
            </a:r>
            <a:r>
              <a:rPr lang="en-US" b="0" dirty="0" err="1">
                <a:solidFill>
                  <a:schemeClr val="tx1"/>
                </a:solidFill>
              </a:rPr>
              <a:t>carer</a:t>
            </a:r>
            <a:r>
              <a:rPr lang="en-US" b="0" dirty="0">
                <a:solidFill>
                  <a:schemeClr val="tx1"/>
                </a:solidFill>
              </a:rPr>
              <a:t>/support staff/ family member</a:t>
            </a:r>
          </a:p>
          <a:p>
            <a:pPr marL="285750" indent="-285750">
              <a:buFont typeface="Arial" panose="020B0604020202020204" pitchFamily="34" charset="0"/>
              <a:buChar char="•"/>
            </a:pPr>
            <a:endParaRPr lang="en-US" b="0" dirty="0">
              <a:solidFill>
                <a:schemeClr val="tx1"/>
              </a:solidFill>
            </a:endParaRPr>
          </a:p>
        </p:txBody>
      </p:sp>
      <p:pic>
        <p:nvPicPr>
          <p:cNvPr id="6" name="Bildobjekt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24499" y="4421555"/>
            <a:ext cx="3513993" cy="2342662"/>
          </a:xfrm>
          <a:prstGeom prst="rect">
            <a:avLst/>
          </a:prstGeom>
        </p:spPr>
      </p:pic>
    </p:spTree>
    <p:extLst>
      <p:ext uri="{BB962C8B-B14F-4D97-AF65-F5344CB8AC3E}">
        <p14:creationId xmlns:p14="http://schemas.microsoft.com/office/powerpoint/2010/main" val="2743600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8BDC71-2DEE-4DDC-BB72-C08B4F1B3F0F}"/>
              </a:ext>
            </a:extLst>
          </p:cNvPr>
          <p:cNvSpPr>
            <a:spLocks noGrp="1"/>
          </p:cNvSpPr>
          <p:nvPr>
            <p:ph type="title"/>
          </p:nvPr>
        </p:nvSpPr>
        <p:spPr>
          <a:xfrm>
            <a:off x="425041" y="543156"/>
            <a:ext cx="8282640" cy="506900"/>
          </a:xfrm>
        </p:spPr>
        <p:txBody>
          <a:bodyPr>
            <a:normAutofit fontScale="90000"/>
          </a:bodyPr>
          <a:lstStyle/>
          <a:p>
            <a:r>
              <a:rPr lang="en-US" dirty="0"/>
              <a:t>Ensuring an appropriate and context specific approach </a:t>
            </a:r>
            <a:endParaRPr lang="sv-SE" dirty="0"/>
          </a:p>
        </p:txBody>
      </p:sp>
      <p:sp>
        <p:nvSpPr>
          <p:cNvPr id="4" name="Rectangle 2"/>
          <p:cNvSpPr>
            <a:spLocks noChangeArrowheads="1"/>
          </p:cNvSpPr>
          <p:nvPr/>
        </p:nvSpPr>
        <p:spPr bwMode="auto">
          <a:xfrm>
            <a:off x="424634" y="2918117"/>
            <a:ext cx="64889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en-US" altLang="sv-SE" sz="2000" dirty="0">
              <a:solidFill>
                <a:srgbClr val="000000"/>
              </a:solidFill>
              <a:latin typeface="Gill Sans Infant Std" panose="020B050202010402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sv-SE" sz="3600" b="0" i="0" u="none" strike="noStrike" cap="none" normalizeH="0" baseline="0" dirty="0">
              <a:ln>
                <a:noFill/>
              </a:ln>
              <a:solidFill>
                <a:schemeClr val="tx1"/>
              </a:solidFill>
              <a:effectLst/>
              <a:latin typeface="Gill Sans Infant Std" panose="020B0502020104020203" pitchFamily="34" charset="0"/>
            </a:endParaRPr>
          </a:p>
        </p:txBody>
      </p:sp>
      <p:sp>
        <p:nvSpPr>
          <p:cNvPr id="1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sv-SE" sz="1800" b="0" i="0" u="none" strike="noStrike" cap="none" normalizeH="0" baseline="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233991" y="1861370"/>
            <a:ext cx="6114895"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sv-SE" i="0" u="none" strike="noStrike" cap="none" normalizeH="0" baseline="0" dirty="0">
                <a:ln>
                  <a:noFill/>
                </a:ln>
                <a:solidFill>
                  <a:srgbClr val="000000"/>
                </a:solidFill>
                <a:effectLst/>
                <a:latin typeface="Gill Sans Infant Std" panose="020B0502020104020203" pitchFamily="34" charset="0"/>
                <a:ea typeface="Calibri" panose="020F0502020204030204" pitchFamily="34" charset="0"/>
                <a:cs typeface="HelveticaNeue-Light"/>
              </a:rPr>
              <a:t>Perceptions and beliefs around disability</a:t>
            </a:r>
            <a:r>
              <a:rPr kumimoji="0" lang="en-US" altLang="sv-SE" i="0" u="none" strike="noStrike" cap="none" normalizeH="0" dirty="0">
                <a:ln>
                  <a:noFill/>
                </a:ln>
                <a:solidFill>
                  <a:srgbClr val="000000"/>
                </a:solidFill>
                <a:effectLst/>
                <a:latin typeface="Gill Sans Infant Std" panose="020B0502020104020203" pitchFamily="34" charset="0"/>
                <a:ea typeface="Calibri" panose="020F0502020204030204" pitchFamily="34" charset="0"/>
                <a:cs typeface="HelveticaNeue-Light"/>
              </a:rPr>
              <a:t> in the community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sv-SE" i="0" u="none" strike="noStrike" cap="none" normalizeH="0" dirty="0">
              <a:ln>
                <a:noFill/>
              </a:ln>
              <a:solidFill>
                <a:srgbClr val="000000"/>
              </a:solidFill>
              <a:effectLst/>
              <a:latin typeface="Gill Sans Infant Std" panose="020B0502020104020203" pitchFamily="34" charset="0"/>
              <a:ea typeface="Calibri" panose="020F0502020204030204" pitchFamily="34" charset="0"/>
              <a:cs typeface="HelveticaNeue-Light"/>
            </a:endParaRPr>
          </a:p>
          <a:p>
            <a:pPr marL="285750" indent="-285750" defTabSz="914400" eaLnBrk="0" fontAlgn="base" hangingPunct="0">
              <a:spcBef>
                <a:spcPct val="0"/>
              </a:spcBef>
              <a:spcAft>
                <a:spcPct val="0"/>
              </a:spcAft>
              <a:buFont typeface="Arial" panose="020B0604020202020204" pitchFamily="34" charset="0"/>
              <a:buChar char="•"/>
            </a:pPr>
            <a:r>
              <a:rPr lang="en-US" altLang="sv-SE" dirty="0">
                <a:solidFill>
                  <a:srgbClr val="000000"/>
                </a:solidFill>
                <a:latin typeface="Gill Sans Infant Std" panose="020B0502020104020203" pitchFamily="34" charset="0"/>
              </a:rPr>
              <a:t>Identify services and referral pathways (protection and health)</a:t>
            </a:r>
          </a:p>
          <a:p>
            <a:pPr marL="285750" indent="-285750" defTabSz="914400" eaLnBrk="0" fontAlgn="base" hangingPunct="0">
              <a:spcBef>
                <a:spcPct val="0"/>
              </a:spcBef>
              <a:spcAft>
                <a:spcPct val="0"/>
              </a:spcAft>
              <a:buFont typeface="Arial" panose="020B0604020202020204" pitchFamily="34" charset="0"/>
              <a:buChar char="•"/>
            </a:pPr>
            <a:endParaRPr lang="en-US" altLang="sv-SE" dirty="0">
              <a:solidFill>
                <a:srgbClr val="000000"/>
              </a:solidFill>
              <a:latin typeface="Gill Sans Infant Std" panose="020B05020201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sv-SE" dirty="0">
                <a:solidFill>
                  <a:srgbClr val="000000"/>
                </a:solidFill>
                <a:latin typeface="Gill Sans Infant Std" panose="020B0502020104020203" pitchFamily="34" charset="0"/>
              </a:rPr>
              <a:t>Consult community based rehabilitation (CBR),  OPDs and and special schools</a:t>
            </a:r>
          </a:p>
          <a:p>
            <a:pPr marR="0" lvl="0" algn="l" defTabSz="914400" rtl="0" eaLnBrk="0" fontAlgn="base" latinLnBrk="0" hangingPunct="0">
              <a:lnSpc>
                <a:spcPct val="100000"/>
              </a:lnSpc>
              <a:spcBef>
                <a:spcPct val="0"/>
              </a:spcBef>
              <a:spcAft>
                <a:spcPct val="0"/>
              </a:spcAft>
              <a:buClrTx/>
              <a:buSzTx/>
              <a:tabLst/>
            </a:pPr>
            <a:endParaRPr lang="en-US" altLang="sv-SE" baseline="0" dirty="0">
              <a:solidFill>
                <a:srgbClr val="000000"/>
              </a:solidFill>
              <a:latin typeface="Gill Sans Infant Std" panose="020B05020201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sv-SE" dirty="0">
                <a:solidFill>
                  <a:srgbClr val="000000"/>
                </a:solidFill>
                <a:latin typeface="Gill Sans Infant Std" panose="020B0502020104020203" pitchFamily="34" charset="0"/>
              </a:rPr>
              <a:t>Define barriers and enablers; attitudinal, Environmental, communication/ information and Institutional</a:t>
            </a:r>
            <a:endParaRPr lang="en-US" altLang="sv-SE" baseline="0" dirty="0">
              <a:solidFill>
                <a:srgbClr val="000000"/>
              </a:solidFill>
              <a:latin typeface="Gill Sans Infant Std" panose="020B0502020104020203"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sv-SE" dirty="0">
              <a:solidFill>
                <a:srgbClr val="000000"/>
              </a:solidFill>
              <a:latin typeface="Gill Sans Infant Std" panose="020B05020201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sv-SE" dirty="0">
                <a:solidFill>
                  <a:srgbClr val="000000"/>
                </a:solidFill>
                <a:latin typeface="Gill Sans Infant Std" panose="020B0502020104020203" pitchFamily="34" charset="0"/>
              </a:rPr>
              <a:t>Understand and assess living/care arrangements and risks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sv-SE" sz="1600" b="1" baseline="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sv-SE" sz="1600" b="1" baseline="0" dirty="0">
                <a:solidFill>
                  <a:srgbClr val="000000"/>
                </a:solidFill>
                <a:latin typeface="Calibri" panose="020F0502020204030204" pitchFamily="34" charset="0"/>
              </a:rPr>
              <a:t> </a:t>
            </a:r>
            <a:endParaRPr kumimoji="0" lang="en-US" altLang="sv-SE" sz="2800" b="0" i="0" u="none" strike="noStrike" cap="none" normalizeH="0" baseline="0" dirty="0">
              <a:ln>
                <a:noFill/>
              </a:ln>
              <a:solidFill>
                <a:schemeClr val="tx1"/>
              </a:solidFill>
              <a:effectLst/>
              <a:latin typeface="Arial" panose="020B0604020202020204" pitchFamily="34" charset="0"/>
            </a:endParaRPr>
          </a:p>
        </p:txBody>
      </p:sp>
      <p:sp>
        <p:nvSpPr>
          <p:cNvPr id="6" name="Rektangel 5"/>
          <p:cNvSpPr/>
          <p:nvPr/>
        </p:nvSpPr>
        <p:spPr>
          <a:xfrm>
            <a:off x="6749520" y="1711712"/>
            <a:ext cx="1957754" cy="1754326"/>
          </a:xfrm>
          <a:prstGeom prst="rect">
            <a:avLst/>
          </a:prstGeom>
        </p:spPr>
        <p:txBody>
          <a:bodyPr wrap="square">
            <a:spAutoFit/>
          </a:bodyPr>
          <a:lstStyle/>
          <a:p>
            <a:r>
              <a:rPr lang="en-US" b="1" dirty="0">
                <a:solidFill>
                  <a:schemeClr val="tx2"/>
                </a:solidFill>
                <a:latin typeface="Gill Sans Infant Std"/>
                <a:cs typeface="Gill Sans Infant Std"/>
              </a:rPr>
              <a:t> “ We can not treat your child here in case she dies at my hands her spirit will haunt me”</a:t>
            </a:r>
          </a:p>
        </p:txBody>
      </p:sp>
      <p:pic>
        <p:nvPicPr>
          <p:cNvPr id="17" name="Bildobjekt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00841" y="4147127"/>
            <a:ext cx="2607075" cy="1738050"/>
          </a:xfrm>
          <a:prstGeom prst="rect">
            <a:avLst/>
          </a:prstGeom>
        </p:spPr>
      </p:pic>
    </p:spTree>
    <p:extLst>
      <p:ext uri="{BB962C8B-B14F-4D97-AF65-F5344CB8AC3E}">
        <p14:creationId xmlns:p14="http://schemas.microsoft.com/office/powerpoint/2010/main" val="1220739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68D8F-D843-4D75-B580-7D367A5D0DA1}"/>
              </a:ext>
            </a:extLst>
          </p:cNvPr>
          <p:cNvSpPr>
            <a:spLocks noGrp="1"/>
          </p:cNvSpPr>
          <p:nvPr>
            <p:ph type="title"/>
          </p:nvPr>
        </p:nvSpPr>
        <p:spPr>
          <a:xfrm>
            <a:off x="602973" y="561260"/>
            <a:ext cx="8282640" cy="773039"/>
          </a:xfrm>
        </p:spPr>
        <p:txBody>
          <a:bodyPr>
            <a:normAutofit/>
          </a:bodyPr>
          <a:lstStyle/>
          <a:p>
            <a:r>
              <a:rPr lang="en-AU" sz="2100" dirty="0"/>
              <a:t>Disability Sensitive Language</a:t>
            </a:r>
          </a:p>
        </p:txBody>
      </p:sp>
      <p:sp>
        <p:nvSpPr>
          <p:cNvPr id="3" name="Content Placeholder 2">
            <a:extLst>
              <a:ext uri="{FF2B5EF4-FFF2-40B4-BE49-F238E27FC236}">
                <a16:creationId xmlns:a16="http://schemas.microsoft.com/office/drawing/2014/main" id="{1B12F2F6-FC55-449D-8A5E-B1ED0F9BBE36}"/>
              </a:ext>
            </a:extLst>
          </p:cNvPr>
          <p:cNvSpPr>
            <a:spLocks noGrp="1"/>
          </p:cNvSpPr>
          <p:nvPr>
            <p:ph idx="1"/>
          </p:nvPr>
        </p:nvSpPr>
        <p:spPr>
          <a:xfrm>
            <a:off x="489661" y="2730476"/>
            <a:ext cx="3997571" cy="3381703"/>
          </a:xfrm>
        </p:spPr>
        <p:txBody>
          <a:bodyPr/>
          <a:lstStyle/>
          <a:p>
            <a:pPr marL="214313" indent="-214313">
              <a:buFont typeface="Arial" panose="020B0604020202020204" pitchFamily="34" charset="0"/>
              <a:buChar char="•"/>
            </a:pPr>
            <a:r>
              <a:rPr lang="en-AU" sz="2100" b="0" dirty="0">
                <a:solidFill>
                  <a:schemeClr val="tx1"/>
                </a:solidFill>
              </a:rPr>
              <a:t>Always put the person first – not their impairment</a:t>
            </a:r>
          </a:p>
          <a:p>
            <a:pPr marL="214313" indent="-214313">
              <a:buFont typeface="Arial" panose="020B0604020202020204" pitchFamily="34" charset="0"/>
              <a:buChar char="•"/>
            </a:pPr>
            <a:r>
              <a:rPr lang="en-AU" sz="2100" b="0" dirty="0">
                <a:solidFill>
                  <a:schemeClr val="tx1"/>
                </a:solidFill>
              </a:rPr>
              <a:t>Avoid negative language and stereotypes</a:t>
            </a:r>
          </a:p>
          <a:p>
            <a:pPr marL="214313" indent="-214313">
              <a:buFont typeface="Arial" panose="020B0604020202020204" pitchFamily="34" charset="0"/>
              <a:buChar char="•"/>
            </a:pPr>
            <a:r>
              <a:rPr lang="en-AU" sz="2100" b="0" dirty="0">
                <a:solidFill>
                  <a:schemeClr val="tx1"/>
                </a:solidFill>
              </a:rPr>
              <a:t>Avoid messages of curing or treating people with disability</a:t>
            </a:r>
          </a:p>
          <a:p>
            <a:pPr marL="214313" indent="-214313">
              <a:buFont typeface="Arial" panose="020B0604020202020204" pitchFamily="34" charset="0"/>
              <a:buChar char="•"/>
            </a:pPr>
            <a:r>
              <a:rPr lang="en-AU" sz="2100" b="0" dirty="0">
                <a:solidFill>
                  <a:schemeClr val="tx1"/>
                </a:solidFill>
              </a:rPr>
              <a:t>Promote the capabilities and contributions of people with disability</a:t>
            </a:r>
          </a:p>
          <a:p>
            <a:pPr marL="214313" indent="-214313">
              <a:buFont typeface="Arial" panose="020B0604020202020204" pitchFamily="34" charset="0"/>
              <a:buChar char="•"/>
            </a:pPr>
            <a:endParaRPr lang="en-AU" b="0" dirty="0">
              <a:solidFill>
                <a:schemeClr val="tx1"/>
              </a:solidFill>
            </a:endParaRPr>
          </a:p>
        </p:txBody>
      </p:sp>
      <p:sp>
        <p:nvSpPr>
          <p:cNvPr id="6" name="Slide Number Placeholder 5">
            <a:extLst>
              <a:ext uri="{FF2B5EF4-FFF2-40B4-BE49-F238E27FC236}">
                <a16:creationId xmlns:a16="http://schemas.microsoft.com/office/drawing/2014/main" id="{3BC23D6B-F3D4-43AA-B3EE-877D0A137334}"/>
              </a:ext>
            </a:extLst>
          </p:cNvPr>
          <p:cNvSpPr>
            <a:spLocks noGrp="1"/>
          </p:cNvSpPr>
          <p:nvPr>
            <p:ph type="sldNum" sz="quarter" idx="12"/>
          </p:nvPr>
        </p:nvSpPr>
        <p:spPr/>
        <p:txBody>
          <a:bodyPr/>
          <a:lstStyle/>
          <a:p>
            <a:fld id="{C3FDE51E-0052-334C-A4B2-C567FE9F326F}" type="slidenum">
              <a:rPr lang="en-US" smtClean="0"/>
              <a:pPr/>
              <a:t>47</a:t>
            </a:fld>
            <a:endParaRPr lang="en-US"/>
          </a:p>
        </p:txBody>
      </p:sp>
      <p:sp>
        <p:nvSpPr>
          <p:cNvPr id="4" name="Rektangel 3"/>
          <p:cNvSpPr/>
          <p:nvPr/>
        </p:nvSpPr>
        <p:spPr>
          <a:xfrm>
            <a:off x="602973" y="1788451"/>
            <a:ext cx="7768518" cy="646331"/>
          </a:xfrm>
          <a:prstGeom prst="rect">
            <a:avLst/>
          </a:prstGeom>
        </p:spPr>
        <p:txBody>
          <a:bodyPr wrap="square">
            <a:spAutoFit/>
          </a:bodyPr>
          <a:lstStyle/>
          <a:p>
            <a:r>
              <a:rPr lang="en-US" b="1" dirty="0">
                <a:solidFill>
                  <a:schemeClr val="tx2"/>
                </a:solidFill>
              </a:rPr>
              <a:t>What words do you have in your language to describe persons with disabilities…</a:t>
            </a:r>
          </a:p>
        </p:txBody>
      </p:sp>
    </p:spTree>
    <p:extLst>
      <p:ext uri="{BB962C8B-B14F-4D97-AF65-F5344CB8AC3E}">
        <p14:creationId xmlns:p14="http://schemas.microsoft.com/office/powerpoint/2010/main" val="2428046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F963-07E1-4EC8-97EB-CDA99CAE2BE2}"/>
              </a:ext>
            </a:extLst>
          </p:cNvPr>
          <p:cNvSpPr>
            <a:spLocks noGrp="1"/>
          </p:cNvSpPr>
          <p:nvPr>
            <p:ph type="title"/>
          </p:nvPr>
        </p:nvSpPr>
        <p:spPr>
          <a:xfrm>
            <a:off x="424634" y="219323"/>
            <a:ext cx="8282640" cy="506900"/>
          </a:xfrm>
        </p:spPr>
        <p:txBody>
          <a:bodyPr>
            <a:normAutofit/>
          </a:bodyPr>
          <a:lstStyle/>
          <a:p>
            <a:r>
              <a:rPr lang="en-AU" sz="2400" dirty="0"/>
              <a:t>Respectful Language</a:t>
            </a:r>
          </a:p>
        </p:txBody>
      </p:sp>
      <p:sp>
        <p:nvSpPr>
          <p:cNvPr id="5" name="Slide Number Placeholder 4">
            <a:extLst>
              <a:ext uri="{FF2B5EF4-FFF2-40B4-BE49-F238E27FC236}">
                <a16:creationId xmlns:a16="http://schemas.microsoft.com/office/drawing/2014/main" id="{CAB62AA4-FB95-4E55-B885-CA56411FF28D}"/>
              </a:ext>
            </a:extLst>
          </p:cNvPr>
          <p:cNvSpPr>
            <a:spLocks noGrp="1"/>
          </p:cNvSpPr>
          <p:nvPr>
            <p:ph type="sldNum" sz="quarter" idx="12"/>
          </p:nvPr>
        </p:nvSpPr>
        <p:spPr/>
        <p:txBody>
          <a:bodyPr/>
          <a:lstStyle/>
          <a:p>
            <a:pPr defTabSz="685800">
              <a:defRPr/>
            </a:pPr>
            <a:fld id="{C3FDE51E-0052-334C-A4B2-C567FE9F326F}" type="slidenum">
              <a:rPr lang="en-US" sz="750">
                <a:solidFill>
                  <a:srgbClr val="222221"/>
                </a:solidFill>
              </a:rPr>
              <a:pPr defTabSz="685800">
                <a:defRPr/>
              </a:pPr>
              <a:t>48</a:t>
            </a:fld>
            <a:endParaRPr lang="en-US" sz="750">
              <a:solidFill>
                <a:srgbClr val="222221"/>
              </a:solidFill>
            </a:endParaRPr>
          </a:p>
        </p:txBody>
      </p:sp>
      <p:sp>
        <p:nvSpPr>
          <p:cNvPr id="8" name="TextBox 7">
            <a:extLst>
              <a:ext uri="{FF2B5EF4-FFF2-40B4-BE49-F238E27FC236}">
                <a16:creationId xmlns:a16="http://schemas.microsoft.com/office/drawing/2014/main" id="{216BAC6C-115A-46A9-9C17-B156A93B14B7}"/>
              </a:ext>
            </a:extLst>
          </p:cNvPr>
          <p:cNvSpPr txBox="1"/>
          <p:nvPr/>
        </p:nvSpPr>
        <p:spPr>
          <a:xfrm>
            <a:off x="2636139" y="6537019"/>
            <a:ext cx="6071135" cy="173124"/>
          </a:xfrm>
          <a:prstGeom prst="rect">
            <a:avLst/>
          </a:prstGeom>
          <a:noFill/>
        </p:spPr>
        <p:txBody>
          <a:bodyPr wrap="square" lIns="0" tIns="0" rIns="0" bIns="0" rtlCol="0">
            <a:spAutoFit/>
          </a:bodyPr>
          <a:lstStyle/>
          <a:p>
            <a:pPr defTabSz="685800">
              <a:defRPr/>
            </a:pPr>
            <a:r>
              <a:rPr lang="en-AU" sz="1125" dirty="0">
                <a:solidFill>
                  <a:srgbClr val="222221"/>
                </a:solidFill>
                <a:latin typeface="Gill Sans Infant Std"/>
                <a:cs typeface="Gill Sans Infant Std"/>
              </a:rPr>
              <a:t>Source - CBM Australia: Communications and Language Guide</a:t>
            </a:r>
          </a:p>
        </p:txBody>
      </p:sp>
      <p:graphicFrame>
        <p:nvGraphicFramePr>
          <p:cNvPr id="6" name="Table 5">
            <a:extLst>
              <a:ext uri="{FF2B5EF4-FFF2-40B4-BE49-F238E27FC236}">
                <a16:creationId xmlns:a16="http://schemas.microsoft.com/office/drawing/2014/main" id="{32F80415-CAE4-450F-9F32-4AB818E23D81}"/>
              </a:ext>
            </a:extLst>
          </p:cNvPr>
          <p:cNvGraphicFramePr>
            <a:graphicFrameLocks noGrp="1"/>
          </p:cNvGraphicFramePr>
          <p:nvPr/>
        </p:nvGraphicFramePr>
        <p:xfrm>
          <a:off x="424633" y="1116477"/>
          <a:ext cx="8379400" cy="5013960"/>
        </p:xfrm>
        <a:graphic>
          <a:graphicData uri="http://schemas.openxmlformats.org/drawingml/2006/table">
            <a:tbl>
              <a:tblPr firstRow="1" bandRow="1">
                <a:tableStyleId>{5C22544A-7EE6-4342-B048-85BDC9FD1C3A}</a:tableStyleId>
              </a:tblPr>
              <a:tblGrid>
                <a:gridCol w="4065724">
                  <a:extLst>
                    <a:ext uri="{9D8B030D-6E8A-4147-A177-3AD203B41FA5}">
                      <a16:colId xmlns:a16="http://schemas.microsoft.com/office/drawing/2014/main" val="3731992985"/>
                    </a:ext>
                  </a:extLst>
                </a:gridCol>
                <a:gridCol w="4313676">
                  <a:extLst>
                    <a:ext uri="{9D8B030D-6E8A-4147-A177-3AD203B41FA5}">
                      <a16:colId xmlns:a16="http://schemas.microsoft.com/office/drawing/2014/main" val="2571716093"/>
                    </a:ext>
                  </a:extLst>
                </a:gridCol>
              </a:tblGrid>
              <a:tr h="434340">
                <a:tc>
                  <a:txBody>
                    <a:bodyPr/>
                    <a:lstStyle/>
                    <a:p>
                      <a:r>
                        <a:rPr lang="en-AU" sz="2800" dirty="0"/>
                        <a:t>YES</a:t>
                      </a:r>
                    </a:p>
                  </a:txBody>
                  <a:tcPr marL="68580" marR="68580" marT="34290" marB="34290">
                    <a:solidFill>
                      <a:srgbClr val="92D050"/>
                    </a:solidFill>
                  </a:tcPr>
                </a:tc>
                <a:tc>
                  <a:txBody>
                    <a:bodyPr/>
                    <a:lstStyle/>
                    <a:p>
                      <a:r>
                        <a:rPr lang="en-AU" sz="3200" dirty="0"/>
                        <a:t>NO</a:t>
                      </a:r>
                    </a:p>
                  </a:txBody>
                  <a:tcPr marL="68580" marR="68580" marT="34290" marB="34290">
                    <a:solidFill>
                      <a:schemeClr val="tx2"/>
                    </a:solidFill>
                  </a:tcPr>
                </a:tc>
                <a:extLst>
                  <a:ext uri="{0D108BD9-81ED-4DB2-BD59-A6C34878D82A}">
                    <a16:rowId xmlns:a16="http://schemas.microsoft.com/office/drawing/2014/main" val="321110410"/>
                  </a:ext>
                </a:extLst>
              </a:tr>
              <a:tr h="299558">
                <a:tc>
                  <a:txBody>
                    <a:bodyPr/>
                    <a:lstStyle/>
                    <a:p>
                      <a:r>
                        <a:rPr lang="en-AU" sz="1800" dirty="0"/>
                        <a:t>Person with a disability</a:t>
                      </a:r>
                    </a:p>
                  </a:txBody>
                  <a:tcPr marL="68580" marR="68580" marT="34290" marB="34290"/>
                </a:tc>
                <a:tc>
                  <a:txBody>
                    <a:bodyPr/>
                    <a:lstStyle/>
                    <a:p>
                      <a:r>
                        <a:rPr lang="en-AU" sz="1800" dirty="0"/>
                        <a:t>Disabled Person,  Abnormal, Handicapped</a:t>
                      </a:r>
                    </a:p>
                  </a:txBody>
                  <a:tcPr marL="68580" marR="68580" marT="34290" marB="34290"/>
                </a:tc>
                <a:extLst>
                  <a:ext uri="{0D108BD9-81ED-4DB2-BD59-A6C34878D82A}">
                    <a16:rowId xmlns:a16="http://schemas.microsoft.com/office/drawing/2014/main" val="1224986191"/>
                  </a:ext>
                </a:extLst>
              </a:tr>
              <a:tr h="299558">
                <a:tc>
                  <a:txBody>
                    <a:bodyPr/>
                    <a:lstStyle/>
                    <a:p>
                      <a:r>
                        <a:rPr lang="en-AU" sz="1800" dirty="0"/>
                        <a:t>Person without a disabilty</a:t>
                      </a:r>
                    </a:p>
                  </a:txBody>
                  <a:tcPr marL="68580" marR="68580" marT="34290" marB="34290"/>
                </a:tc>
                <a:tc>
                  <a:txBody>
                    <a:bodyPr/>
                    <a:lstStyle/>
                    <a:p>
                      <a:r>
                        <a:rPr lang="en-AU" sz="1800" dirty="0"/>
                        <a:t>Normal person</a:t>
                      </a:r>
                    </a:p>
                  </a:txBody>
                  <a:tcPr marL="68580" marR="68580" marT="34290" marB="34290"/>
                </a:tc>
                <a:extLst>
                  <a:ext uri="{0D108BD9-81ED-4DB2-BD59-A6C34878D82A}">
                    <a16:rowId xmlns:a16="http://schemas.microsoft.com/office/drawing/2014/main" val="2189257811"/>
                  </a:ext>
                </a:extLst>
              </a:tr>
              <a:tr h="517046">
                <a:tc>
                  <a:txBody>
                    <a:bodyPr/>
                    <a:lstStyle/>
                    <a:p>
                      <a:r>
                        <a:rPr lang="en-AU" sz="1800" dirty="0"/>
                        <a:t>People with psychosocial disability or Mental Health issues</a:t>
                      </a:r>
                    </a:p>
                  </a:txBody>
                  <a:tcPr marL="68580" marR="68580" marT="34290" marB="34290"/>
                </a:tc>
                <a:tc>
                  <a:txBody>
                    <a:bodyPr/>
                    <a:lstStyle/>
                    <a:p>
                      <a:r>
                        <a:rPr lang="en-AU" sz="1800" dirty="0"/>
                        <a:t>Mental, Crazy, Insane, disturbed,</a:t>
                      </a:r>
                      <a:r>
                        <a:rPr lang="en-AU" sz="1800" baseline="0" dirty="0"/>
                        <a:t> lunatic, </a:t>
                      </a:r>
                      <a:endParaRPr lang="en-AU" sz="1800" dirty="0"/>
                    </a:p>
                  </a:txBody>
                  <a:tcPr marL="68580" marR="68580" marT="34290" marB="34290"/>
                </a:tc>
                <a:extLst>
                  <a:ext uri="{0D108BD9-81ED-4DB2-BD59-A6C34878D82A}">
                    <a16:rowId xmlns:a16="http://schemas.microsoft.com/office/drawing/2014/main" val="1147749494"/>
                  </a:ext>
                </a:extLst>
              </a:tr>
              <a:tr h="517046">
                <a:tc>
                  <a:txBody>
                    <a:bodyPr/>
                    <a:lstStyle/>
                    <a:p>
                      <a:r>
                        <a:rPr lang="en-AU" sz="1800" dirty="0"/>
                        <a:t>Person with intellectual disability or learning disability</a:t>
                      </a:r>
                    </a:p>
                  </a:txBody>
                  <a:tcPr marL="68580" marR="68580" marT="34290" marB="34290"/>
                </a:tc>
                <a:tc>
                  <a:txBody>
                    <a:bodyPr/>
                    <a:lstStyle/>
                    <a:p>
                      <a:r>
                        <a:rPr lang="en-AU" sz="1800" dirty="0"/>
                        <a:t>Slow, mental handicap, mentally ill, retarded, </a:t>
                      </a:r>
                    </a:p>
                  </a:txBody>
                  <a:tcPr marL="68580" marR="68580" marT="34290" marB="34290"/>
                </a:tc>
                <a:extLst>
                  <a:ext uri="{0D108BD9-81ED-4DB2-BD59-A6C34878D82A}">
                    <a16:rowId xmlns:a16="http://schemas.microsoft.com/office/drawing/2014/main" val="1295022883"/>
                  </a:ext>
                </a:extLst>
              </a:tr>
              <a:tr h="517046">
                <a:tc>
                  <a:txBody>
                    <a:bodyPr/>
                    <a:lstStyle/>
                    <a:p>
                      <a:r>
                        <a:rPr lang="en-AU" sz="1800" dirty="0"/>
                        <a:t>Person who is blind or person who has a vision impairment</a:t>
                      </a:r>
                    </a:p>
                  </a:txBody>
                  <a:tcPr marL="68580" marR="68580" marT="34290" marB="34290"/>
                </a:tc>
                <a:tc>
                  <a:txBody>
                    <a:bodyPr/>
                    <a:lstStyle/>
                    <a:p>
                      <a:r>
                        <a:rPr lang="en-AU" sz="1800" dirty="0"/>
                        <a:t>The blind, suffers from vision loss</a:t>
                      </a:r>
                    </a:p>
                  </a:txBody>
                  <a:tcPr marL="68580" marR="68580" marT="34290" marB="34290"/>
                </a:tc>
                <a:extLst>
                  <a:ext uri="{0D108BD9-81ED-4DB2-BD59-A6C34878D82A}">
                    <a16:rowId xmlns:a16="http://schemas.microsoft.com/office/drawing/2014/main" val="2072219215"/>
                  </a:ext>
                </a:extLst>
              </a:tr>
              <a:tr h="517046">
                <a:tc>
                  <a:txBody>
                    <a:bodyPr/>
                    <a:lstStyle/>
                    <a:p>
                      <a:r>
                        <a:rPr lang="en-AU" sz="1800" dirty="0"/>
                        <a:t>Deaf person or person who is hard of hearing</a:t>
                      </a:r>
                    </a:p>
                  </a:txBody>
                  <a:tcPr marL="68580" marR="68580" marT="34290" marB="34290"/>
                </a:tc>
                <a:tc>
                  <a:txBody>
                    <a:bodyPr/>
                    <a:lstStyle/>
                    <a:p>
                      <a:r>
                        <a:rPr lang="en-AU" sz="1800" dirty="0"/>
                        <a:t>Hearing impaired, deaf – mute, suffers from hearing loss</a:t>
                      </a:r>
                    </a:p>
                  </a:txBody>
                  <a:tcPr marL="68580" marR="68580" marT="34290" marB="34290"/>
                </a:tc>
                <a:extLst>
                  <a:ext uri="{0D108BD9-81ED-4DB2-BD59-A6C34878D82A}">
                    <a16:rowId xmlns:a16="http://schemas.microsoft.com/office/drawing/2014/main" val="2991344688"/>
                  </a:ext>
                </a:extLst>
              </a:tr>
              <a:tr h="299558">
                <a:tc>
                  <a:txBody>
                    <a:bodyPr/>
                    <a:lstStyle/>
                    <a:p>
                      <a:r>
                        <a:rPr lang="en-AU" sz="1800" dirty="0"/>
                        <a:t>Person with epilepsy</a:t>
                      </a:r>
                    </a:p>
                  </a:txBody>
                  <a:tcPr marL="68580" marR="68580" marT="34290" marB="34290"/>
                </a:tc>
                <a:tc>
                  <a:txBody>
                    <a:bodyPr/>
                    <a:lstStyle/>
                    <a:p>
                      <a:r>
                        <a:rPr lang="en-AU" sz="1800" dirty="0"/>
                        <a:t>Epileptic</a:t>
                      </a:r>
                    </a:p>
                  </a:txBody>
                  <a:tcPr marL="68580" marR="68580" marT="34290" marB="34290"/>
                </a:tc>
                <a:extLst>
                  <a:ext uri="{0D108BD9-81ED-4DB2-BD59-A6C34878D82A}">
                    <a16:rowId xmlns:a16="http://schemas.microsoft.com/office/drawing/2014/main" val="1707293979"/>
                  </a:ext>
                </a:extLst>
              </a:tr>
              <a:tr h="299558">
                <a:tc>
                  <a:txBody>
                    <a:bodyPr/>
                    <a:lstStyle/>
                    <a:p>
                      <a:r>
                        <a:rPr lang="en-AU" sz="1800" dirty="0"/>
                        <a:t>Person with a physical disability</a:t>
                      </a:r>
                    </a:p>
                  </a:txBody>
                  <a:tcPr marL="68580" marR="68580" marT="34290" marB="34290"/>
                </a:tc>
                <a:tc>
                  <a:txBody>
                    <a:bodyPr/>
                    <a:lstStyle/>
                    <a:p>
                      <a:r>
                        <a:rPr lang="en-AU" sz="1800" dirty="0"/>
                        <a:t>Crippled or lame</a:t>
                      </a:r>
                    </a:p>
                  </a:txBody>
                  <a:tcPr marL="68580" marR="68580" marT="34290" marB="34290"/>
                </a:tc>
                <a:extLst>
                  <a:ext uri="{0D108BD9-81ED-4DB2-BD59-A6C34878D82A}">
                    <a16:rowId xmlns:a16="http://schemas.microsoft.com/office/drawing/2014/main" val="1469600375"/>
                  </a:ext>
                </a:extLst>
              </a:tr>
              <a:tr h="299558">
                <a:tc>
                  <a:txBody>
                    <a:bodyPr/>
                    <a:lstStyle/>
                    <a:p>
                      <a:r>
                        <a:rPr lang="en-AU" sz="1800" dirty="0"/>
                        <a:t>Person who uses a wheelchair</a:t>
                      </a:r>
                    </a:p>
                  </a:txBody>
                  <a:tcPr marL="68580" marR="68580" marT="34290" marB="34290"/>
                </a:tc>
                <a:tc>
                  <a:txBody>
                    <a:bodyPr/>
                    <a:lstStyle/>
                    <a:p>
                      <a:r>
                        <a:rPr lang="en-AU" sz="1800" dirty="0"/>
                        <a:t>Confined or restricted to a wheelchair,</a:t>
                      </a:r>
                      <a:r>
                        <a:rPr lang="en-AU" sz="1800" baseline="0" dirty="0"/>
                        <a:t> wheelchair user, wheelchair bound</a:t>
                      </a:r>
                      <a:endParaRPr lang="en-AU" sz="1800" dirty="0"/>
                    </a:p>
                  </a:txBody>
                  <a:tcPr marL="68580" marR="68580" marT="34290" marB="34290"/>
                </a:tc>
                <a:extLst>
                  <a:ext uri="{0D108BD9-81ED-4DB2-BD59-A6C34878D82A}">
                    <a16:rowId xmlns:a16="http://schemas.microsoft.com/office/drawing/2014/main" val="3094875782"/>
                  </a:ext>
                </a:extLst>
              </a:tr>
            </a:tbl>
          </a:graphicData>
        </a:graphic>
      </p:graphicFrame>
    </p:spTree>
    <p:extLst>
      <p:ext uri="{BB962C8B-B14F-4D97-AF65-F5344CB8AC3E}">
        <p14:creationId xmlns:p14="http://schemas.microsoft.com/office/powerpoint/2010/main" val="4094389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dirty="0"/>
          </a:p>
        </p:txBody>
      </p:sp>
      <p:sp>
        <p:nvSpPr>
          <p:cNvPr id="4" name="Platshållare för datum 3"/>
          <p:cNvSpPr>
            <a:spLocks noGrp="1"/>
          </p:cNvSpPr>
          <p:nvPr>
            <p:ph type="dt" sz="half" idx="10"/>
          </p:nvPr>
        </p:nvSpPr>
        <p:spPr/>
        <p:txBody>
          <a:bodyPr/>
          <a:lstStyle/>
          <a:p>
            <a:r>
              <a:rPr lang="en-US"/>
              <a:t>26 April 2016</a:t>
            </a:r>
          </a:p>
        </p:txBody>
      </p:sp>
      <p:sp>
        <p:nvSpPr>
          <p:cNvPr id="6" name="Platshållare för bildnummer 5"/>
          <p:cNvSpPr>
            <a:spLocks noGrp="1"/>
          </p:cNvSpPr>
          <p:nvPr>
            <p:ph type="sldNum" sz="quarter" idx="12"/>
          </p:nvPr>
        </p:nvSpPr>
        <p:spPr/>
        <p:txBody>
          <a:bodyPr/>
          <a:lstStyle/>
          <a:p>
            <a:fld id="{C3FDE51E-0052-334C-A4B2-C567FE9F326F}" type="slidenum">
              <a:rPr lang="en-US" smtClean="0"/>
              <a:pPr/>
              <a:t>49</a:t>
            </a:fld>
            <a:endParaRPr lang="en-US"/>
          </a:p>
        </p:txBody>
      </p:sp>
      <p:sp>
        <p:nvSpPr>
          <p:cNvPr id="7" name="Platshållare för text 6"/>
          <p:cNvSpPr>
            <a:spLocks noGrp="1"/>
          </p:cNvSpPr>
          <p:nvPr>
            <p:ph type="body" sz="quarter" idx="13"/>
          </p:nvPr>
        </p:nvSpPr>
        <p:spPr/>
        <p:txBody>
          <a:bodyPr>
            <a:normAutofit lnSpcReduction="10000"/>
          </a:bodyPr>
          <a:lstStyle/>
          <a:p>
            <a:endParaRPr lang="en-US" dirty="0"/>
          </a:p>
        </p:txBody>
      </p:sp>
      <p:sp>
        <p:nvSpPr>
          <p:cNvPr id="5" name="内容占位符 4">
            <a:extLst>
              <a:ext uri="{FF2B5EF4-FFF2-40B4-BE49-F238E27FC236}">
                <a16:creationId xmlns:a16="http://schemas.microsoft.com/office/drawing/2014/main" id="{3E2FE2C6-9560-BF4D-80FA-1459C6C0F1A7}"/>
              </a:ext>
            </a:extLst>
          </p:cNvPr>
          <p:cNvSpPr>
            <a:spLocks noGrp="1"/>
          </p:cNvSpPr>
          <p:nvPr>
            <p:ph idx="1"/>
          </p:nvPr>
        </p:nvSpPr>
        <p:spPr/>
        <p:txBody>
          <a:bodyPr/>
          <a:lstStyle/>
          <a:p>
            <a:r>
              <a:rPr lang="en-US" altLang="zh-CN" dirty="0">
                <a:hlinkClick r:id="rId2"/>
              </a:rPr>
              <a:t>https://www.youtube.com/watch?v=Gv1aDEFlXq8&amp;t=27s</a:t>
            </a:r>
            <a:endParaRPr lang="zh-CN" altLang="en-US" dirty="0"/>
          </a:p>
        </p:txBody>
      </p:sp>
    </p:spTree>
    <p:extLst>
      <p:ext uri="{BB962C8B-B14F-4D97-AF65-F5344CB8AC3E}">
        <p14:creationId xmlns:p14="http://schemas.microsoft.com/office/powerpoint/2010/main" val="278758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solidFill>
                  <a:srgbClr val="222221"/>
                </a:solidFill>
              </a:rPr>
              <a:pPr/>
              <a:t>5</a:t>
            </a:fld>
            <a:endParaRPr lang="en-US" dirty="0">
              <a:solidFill>
                <a:srgbClr val="222221"/>
              </a:solidFill>
            </a:endParaRPr>
          </a:p>
        </p:txBody>
      </p:sp>
      <p:sp>
        <p:nvSpPr>
          <p:cNvPr id="18" name="Title 1"/>
          <p:cNvSpPr>
            <a:spLocks noGrp="1"/>
          </p:cNvSpPr>
          <p:nvPr>
            <p:ph type="title"/>
          </p:nvPr>
        </p:nvSpPr>
        <p:spPr>
          <a:xfrm>
            <a:off x="320040" y="263191"/>
            <a:ext cx="8503920" cy="1049210"/>
          </a:xfrm>
        </p:spPr>
        <p:txBody>
          <a:bodyPr>
            <a:noAutofit/>
          </a:bodyPr>
          <a:lstStyle/>
          <a:p>
            <a:pPr algn="ctr"/>
            <a:r>
              <a:rPr lang="en-US" sz="2800" dirty="0">
                <a:latin typeface="Gill Sans Infant Std" panose="020B0502020104020203" pitchFamily="34" charset="0"/>
              </a:rPr>
              <a:t>How much knowledge do you have on disability? </a:t>
            </a:r>
          </a:p>
        </p:txBody>
      </p:sp>
      <p:pic>
        <p:nvPicPr>
          <p:cNvPr id="8" name="Picture 8" descr="http://francetales.com/wp-content/uploads/2009/08/people-in-line.gif"/>
          <p:cNvPicPr>
            <a:picLocks noChangeAspect="1" noChangeArrowheads="1"/>
          </p:cNvPicPr>
          <p:nvPr/>
        </p:nvPicPr>
        <p:blipFill>
          <a:blip r:embed="rId3" cstate="print"/>
          <a:srcRect/>
          <a:stretch>
            <a:fillRect/>
          </a:stretch>
        </p:blipFill>
        <p:spPr bwMode="auto">
          <a:xfrm>
            <a:off x="2789419" y="2600932"/>
            <a:ext cx="3779065" cy="3271538"/>
          </a:xfrm>
          <a:prstGeom prst="rect">
            <a:avLst/>
          </a:prstGeom>
          <a:noFill/>
          <a:ln w="9525">
            <a:noFill/>
            <a:miter lim="800000"/>
            <a:headEnd/>
            <a:tailEnd/>
          </a:ln>
        </p:spPr>
      </p:pic>
      <p:cxnSp>
        <p:nvCxnSpPr>
          <p:cNvPr id="9" name="Straight Arrow Connector 8"/>
          <p:cNvCxnSpPr/>
          <p:nvPr/>
        </p:nvCxnSpPr>
        <p:spPr>
          <a:xfrm flipV="1">
            <a:off x="2357029" y="5909244"/>
            <a:ext cx="4643847" cy="36706"/>
          </a:xfrm>
          <a:prstGeom prst="straightConnector1">
            <a:avLst/>
          </a:prstGeom>
          <a:ln w="1270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10"/>
          <p:cNvSpPr txBox="1">
            <a:spLocks noChangeArrowheads="1"/>
          </p:cNvSpPr>
          <p:nvPr/>
        </p:nvSpPr>
        <p:spPr bwMode="auto">
          <a:xfrm>
            <a:off x="1932169" y="5961118"/>
            <a:ext cx="1714500" cy="348109"/>
          </a:xfrm>
          <a:prstGeom prst="rect">
            <a:avLst/>
          </a:prstGeom>
          <a:noFill/>
          <a:ln w="9525">
            <a:noFill/>
            <a:miter lim="800000"/>
            <a:headEnd/>
            <a:tailEnd/>
          </a:ln>
        </p:spPr>
        <p:txBody>
          <a:bodyPr>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ONE</a:t>
            </a:r>
          </a:p>
        </p:txBody>
      </p:sp>
      <p:sp>
        <p:nvSpPr>
          <p:cNvPr id="11" name="TextBox 11"/>
          <p:cNvSpPr txBox="1">
            <a:spLocks noChangeArrowheads="1"/>
          </p:cNvSpPr>
          <p:nvPr/>
        </p:nvSpPr>
        <p:spPr bwMode="auto">
          <a:xfrm>
            <a:off x="6255687" y="5872470"/>
            <a:ext cx="2220946" cy="348109"/>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GB" sz="1662" dirty="0">
                <a:solidFill>
                  <a:srgbClr val="222221"/>
                </a:solidFill>
                <a:latin typeface="Gill Sans Infant Std" panose="020B0502020104020203" pitchFamily="34" charset="0"/>
              </a:rPr>
              <a:t>TEN</a:t>
            </a:r>
          </a:p>
        </p:txBody>
      </p:sp>
      <p:sp>
        <p:nvSpPr>
          <p:cNvPr id="13" name="TextBox 13"/>
          <p:cNvSpPr txBox="1">
            <a:spLocks noChangeArrowheads="1"/>
          </p:cNvSpPr>
          <p:nvPr/>
        </p:nvSpPr>
        <p:spPr bwMode="auto">
          <a:xfrm>
            <a:off x="564773" y="3019494"/>
            <a:ext cx="1785937" cy="603883"/>
          </a:xfrm>
          <a:prstGeom prst="rect">
            <a:avLst/>
          </a:prstGeom>
          <a:noFill/>
          <a:ln w="9525">
            <a:noFill/>
            <a:miter lim="800000"/>
            <a:headEnd/>
            <a:tailEnd/>
          </a:ln>
        </p:spPr>
        <p:txBody>
          <a:bodyPr>
            <a:spAutoFit/>
          </a:bodyPr>
          <a:lstStyle/>
          <a:p>
            <a:pPr defTabSz="457200" fontAlgn="base">
              <a:spcBef>
                <a:spcPct val="0"/>
              </a:spcBef>
              <a:spcAft>
                <a:spcPct val="0"/>
              </a:spcAft>
            </a:pPr>
            <a:endParaRPr lang="en-GB" sz="1662" dirty="0">
              <a:solidFill>
                <a:srgbClr val="222221"/>
              </a:solidFill>
              <a:latin typeface="Gill Sans Infant Std" panose="020B0502020104020203" pitchFamily="34" charset="0"/>
            </a:endParaRPr>
          </a:p>
          <a:p>
            <a:pPr defTabSz="457200" fontAlgn="base">
              <a:spcBef>
                <a:spcPct val="0"/>
              </a:spcBef>
              <a:spcAft>
                <a:spcPct val="0"/>
              </a:spcAft>
            </a:pPr>
            <a:endParaRPr lang="en-GB" sz="1662" dirty="0">
              <a:solidFill>
                <a:srgbClr val="222221"/>
              </a:solidFill>
              <a:latin typeface="Gill Sans Infant Std" panose="020B0502020104020203" pitchFamily="34" charset="0"/>
            </a:endParaRPr>
          </a:p>
        </p:txBody>
      </p:sp>
      <p:sp>
        <p:nvSpPr>
          <p:cNvPr id="2" name="Arrow: Up 1">
            <a:extLst>
              <a:ext uri="{FF2B5EF4-FFF2-40B4-BE49-F238E27FC236}">
                <a16:creationId xmlns:a16="http://schemas.microsoft.com/office/drawing/2014/main" id="{EE3BA240-25E8-492E-A081-2AFAC35B596D}"/>
              </a:ext>
            </a:extLst>
          </p:cNvPr>
          <p:cNvSpPr/>
          <p:nvPr/>
        </p:nvSpPr>
        <p:spPr>
          <a:xfrm rot="6254421">
            <a:off x="705914" y="2752531"/>
            <a:ext cx="1530406" cy="2244178"/>
          </a:xfrm>
          <a:prstGeom prst="upArrow">
            <a:avLst/>
          </a:prstGeom>
          <a:solidFill>
            <a:srgbClr val="92D05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3" name="TextBox 2">
            <a:extLst>
              <a:ext uri="{FF2B5EF4-FFF2-40B4-BE49-F238E27FC236}">
                <a16:creationId xmlns:a16="http://schemas.microsoft.com/office/drawing/2014/main" id="{9F0BC629-2593-46DB-953D-E828F40F4C5C}"/>
              </a:ext>
            </a:extLst>
          </p:cNvPr>
          <p:cNvSpPr txBox="1"/>
          <p:nvPr/>
        </p:nvSpPr>
        <p:spPr>
          <a:xfrm>
            <a:off x="613867" y="4912440"/>
            <a:ext cx="1714500" cy="738664"/>
          </a:xfrm>
          <a:prstGeom prst="rect">
            <a:avLst/>
          </a:prstGeom>
          <a:solidFill>
            <a:srgbClr val="92D050"/>
          </a:solidFill>
          <a:ln w="73025">
            <a:solidFill>
              <a:schemeClr val="tx2"/>
            </a:solidFill>
          </a:ln>
        </p:spPr>
        <p:txBody>
          <a:bodyPr wrap="square" lIns="0" tIns="0" rIns="0" bIns="0" rtlCol="0">
            <a:spAutoFit/>
          </a:bodyPr>
          <a:lstStyle/>
          <a:p>
            <a:pPr algn="ctr"/>
            <a:r>
              <a:rPr lang="en-AU" sz="2400" b="1" dirty="0">
                <a:latin typeface="Gill Sans Infant Std"/>
                <a:cs typeface="Gill Sans Infant Std"/>
              </a:rPr>
              <a:t>NO Knowledge</a:t>
            </a:r>
          </a:p>
        </p:txBody>
      </p:sp>
      <p:sp>
        <p:nvSpPr>
          <p:cNvPr id="12" name="Arrow: Up 11">
            <a:extLst>
              <a:ext uri="{FF2B5EF4-FFF2-40B4-BE49-F238E27FC236}">
                <a16:creationId xmlns:a16="http://schemas.microsoft.com/office/drawing/2014/main" id="{F11CD5BB-818E-4A72-B497-7E3DE940BBDD}"/>
              </a:ext>
            </a:extLst>
          </p:cNvPr>
          <p:cNvSpPr/>
          <p:nvPr/>
        </p:nvSpPr>
        <p:spPr>
          <a:xfrm rot="14554951">
            <a:off x="7067111" y="1872339"/>
            <a:ext cx="1394767" cy="2384612"/>
          </a:xfrm>
          <a:prstGeom prst="upArrow">
            <a:avLst/>
          </a:prstGeom>
          <a:solidFill>
            <a:schemeClr val="accent4">
              <a:lumMod val="60000"/>
              <a:lumOff val="4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Gill Sans Infant Std"/>
              <a:cs typeface="Gill Sans Infant Std"/>
            </a:endParaRPr>
          </a:p>
        </p:txBody>
      </p:sp>
      <p:sp>
        <p:nvSpPr>
          <p:cNvPr id="15" name="TextBox 14">
            <a:extLst>
              <a:ext uri="{FF2B5EF4-FFF2-40B4-BE49-F238E27FC236}">
                <a16:creationId xmlns:a16="http://schemas.microsoft.com/office/drawing/2014/main" id="{6D4882CA-770D-4F19-94F6-63FB062F0BDC}"/>
              </a:ext>
            </a:extLst>
          </p:cNvPr>
          <p:cNvSpPr txBox="1"/>
          <p:nvPr/>
        </p:nvSpPr>
        <p:spPr>
          <a:xfrm>
            <a:off x="6949007" y="4850118"/>
            <a:ext cx="1630973" cy="1107996"/>
          </a:xfrm>
          <a:prstGeom prst="rect">
            <a:avLst/>
          </a:prstGeom>
          <a:solidFill>
            <a:schemeClr val="accent4">
              <a:lumMod val="40000"/>
              <a:lumOff val="60000"/>
            </a:schemeClr>
          </a:solidFill>
          <a:ln w="63500">
            <a:solidFill>
              <a:schemeClr val="tx2"/>
            </a:solidFill>
          </a:ln>
        </p:spPr>
        <p:txBody>
          <a:bodyPr wrap="square" lIns="0" tIns="0" rIns="0" bIns="0" rtlCol="0">
            <a:spAutoFit/>
          </a:bodyPr>
          <a:lstStyle/>
          <a:p>
            <a:pPr algn="ctr"/>
            <a:r>
              <a:rPr lang="en-AU" sz="2400" b="1" dirty="0">
                <a:latin typeface="Gill Sans Infant Std"/>
                <a:cs typeface="Gill Sans Infant Std"/>
              </a:rPr>
              <a:t>A LOT </a:t>
            </a:r>
          </a:p>
          <a:p>
            <a:pPr algn="ctr"/>
            <a:r>
              <a:rPr lang="en-AU" sz="2400" b="1" dirty="0">
                <a:latin typeface="Gill Sans Infant Std"/>
                <a:cs typeface="Gill Sans Infant Std"/>
              </a:rPr>
              <a:t>Of Knowledge </a:t>
            </a:r>
          </a:p>
        </p:txBody>
      </p:sp>
    </p:spTree>
    <p:extLst>
      <p:ext uri="{BB962C8B-B14F-4D97-AF65-F5344CB8AC3E}">
        <p14:creationId xmlns:p14="http://schemas.microsoft.com/office/powerpoint/2010/main" val="7663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12"/>
                                        </p:tgtEl>
                                        <p:attrNameLst>
                                          <p:attrName>style.color</p:attrName>
                                        </p:attrNameLst>
                                      </p:cBhvr>
                                      <p:to>
                                        <a:schemeClr val="bg1"/>
                                      </p:to>
                                    </p:animClr>
                                    <p:animClr clrSpc="rgb" dir="cw">
                                      <p:cBhvr>
                                        <p:cTn id="14" dur="250" autoRev="1" fill="remove"/>
                                        <p:tgtEl>
                                          <p:spTgt spid="12"/>
                                        </p:tgtEl>
                                        <p:attrNameLst>
                                          <p:attrName>fillcolor</p:attrName>
                                        </p:attrNameLst>
                                      </p:cBhvr>
                                      <p:to>
                                        <a:schemeClr val="bg1"/>
                                      </p:to>
                                    </p:animClr>
                                    <p:set>
                                      <p:cBhvr>
                                        <p:cTn id="15" dur="250" autoRev="1" fill="remove"/>
                                        <p:tgtEl>
                                          <p:spTgt spid="12"/>
                                        </p:tgtEl>
                                        <p:attrNameLst>
                                          <p:attrName>fill.type</p:attrName>
                                        </p:attrNameLst>
                                      </p:cBhvr>
                                      <p:to>
                                        <p:strVal val="solid"/>
                                      </p:to>
                                    </p:set>
                                    <p:set>
                                      <p:cBhvr>
                                        <p:cTn id="16"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BEF3ED-7CF6-404B-A710-26B67B165B1C}"/>
              </a:ext>
            </a:extLst>
          </p:cNvPr>
          <p:cNvSpPr>
            <a:spLocks noGrp="1"/>
          </p:cNvSpPr>
          <p:nvPr>
            <p:ph type="sldNum" sz="quarter" idx="12"/>
          </p:nvPr>
        </p:nvSpPr>
        <p:spPr/>
        <p:txBody>
          <a:bodyPr/>
          <a:lstStyle/>
          <a:p>
            <a:pPr defTabSz="342900"/>
            <a:fld id="{C3FDE51E-0052-334C-A4B2-C567FE9F326F}" type="slidenum">
              <a:rPr lang="en-US">
                <a:solidFill>
                  <a:srgbClr val="222221"/>
                </a:solidFill>
              </a:rPr>
              <a:pPr defTabSz="342900"/>
              <a:t>50</a:t>
            </a:fld>
            <a:endParaRPr lang="en-US">
              <a:solidFill>
                <a:srgbClr val="222221"/>
              </a:solidFill>
            </a:endParaRPr>
          </a:p>
        </p:txBody>
      </p:sp>
      <p:sp>
        <p:nvSpPr>
          <p:cNvPr id="5" name="TextBox 4">
            <a:extLst>
              <a:ext uri="{FF2B5EF4-FFF2-40B4-BE49-F238E27FC236}">
                <a16:creationId xmlns:a16="http://schemas.microsoft.com/office/drawing/2014/main" id="{29A01F13-6885-429B-A312-1BA78E3C0FC0}"/>
              </a:ext>
            </a:extLst>
          </p:cNvPr>
          <p:cNvSpPr txBox="1"/>
          <p:nvPr/>
        </p:nvSpPr>
        <p:spPr>
          <a:xfrm>
            <a:off x="1172310" y="4827973"/>
            <a:ext cx="6857999" cy="923330"/>
          </a:xfrm>
          <a:prstGeom prst="rect">
            <a:avLst/>
          </a:prstGeom>
          <a:noFill/>
        </p:spPr>
        <p:txBody>
          <a:bodyPr wrap="square" lIns="0" tIns="0" rIns="0" bIns="0" rtlCol="0">
            <a:spAutoFit/>
          </a:bodyPr>
          <a:lstStyle/>
          <a:p>
            <a:pPr algn="ctr" defTabSz="342900"/>
            <a:r>
              <a:rPr lang="en-AU" sz="3000" dirty="0">
                <a:solidFill>
                  <a:srgbClr val="FFFFFF"/>
                </a:solidFill>
                <a:latin typeface="Gill Sans Infant Std"/>
                <a:cs typeface="Gill Sans Infant Std"/>
              </a:rPr>
              <a:t>UN Convention on the Rights of Persons with Disabilities (CRPD)</a:t>
            </a:r>
          </a:p>
        </p:txBody>
      </p:sp>
      <p:pic>
        <p:nvPicPr>
          <p:cNvPr id="9" name="Immagine 3"/>
          <p:cNvPicPr>
            <a:picLocks noChangeAspect="1"/>
          </p:cNvPicPr>
          <p:nvPr/>
        </p:nvPicPr>
        <p:blipFill>
          <a:blip r:embed="rId2"/>
          <a:stretch>
            <a:fillRect/>
          </a:stretch>
        </p:blipFill>
        <p:spPr>
          <a:xfrm>
            <a:off x="625119" y="575481"/>
            <a:ext cx="7952379" cy="3907634"/>
          </a:xfrm>
          <a:prstGeom prst="rect">
            <a:avLst/>
          </a:prstGeom>
        </p:spPr>
      </p:pic>
    </p:spTree>
    <p:extLst>
      <p:ext uri="{BB962C8B-B14F-4D97-AF65-F5344CB8AC3E}">
        <p14:creationId xmlns:p14="http://schemas.microsoft.com/office/powerpoint/2010/main" val="3046100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2716"/>
            <a:ext cx="7886700" cy="855204"/>
          </a:xfrm>
        </p:spPr>
        <p:txBody>
          <a:bodyPr>
            <a:normAutofit/>
          </a:bodyPr>
          <a:lstStyle/>
          <a:p>
            <a:pPr algn="ctr"/>
            <a:r>
              <a:rPr lang="en-CA" sz="3200" dirty="0">
                <a:solidFill>
                  <a:schemeClr val="accent1"/>
                </a:solidFill>
                <a:latin typeface="Bookman Old Style" panose="02050604050505020204" pitchFamily="18" charset="0"/>
              </a:rPr>
              <a:t>Contents</a:t>
            </a:r>
          </a:p>
        </p:txBody>
      </p:sp>
      <p:sp>
        <p:nvSpPr>
          <p:cNvPr id="3" name="Content Placeholder 2"/>
          <p:cNvSpPr>
            <a:spLocks noGrp="1"/>
          </p:cNvSpPr>
          <p:nvPr>
            <p:ph sz="half" idx="1"/>
          </p:nvPr>
        </p:nvSpPr>
        <p:spPr/>
        <p:txBody>
          <a:bodyPr>
            <a:normAutofit/>
          </a:bodyPr>
          <a:lstStyle/>
          <a:p>
            <a:pPr marL="0" indent="0">
              <a:buNone/>
            </a:pPr>
            <a:r>
              <a:rPr lang="en-CA" dirty="0"/>
              <a:t> </a:t>
            </a:r>
          </a:p>
        </p:txBody>
      </p:sp>
      <p:pic>
        <p:nvPicPr>
          <p:cNvPr id="5" name="Picture 4"/>
          <p:cNvPicPr>
            <a:picLocks noChangeAspect="1"/>
          </p:cNvPicPr>
          <p:nvPr/>
        </p:nvPicPr>
        <p:blipFill>
          <a:blip r:embed="rId3"/>
          <a:stretch>
            <a:fillRect/>
          </a:stretch>
        </p:blipFill>
        <p:spPr>
          <a:xfrm>
            <a:off x="38487" y="1374870"/>
            <a:ext cx="4252160" cy="4378105"/>
          </a:xfrm>
          <a:prstGeom prst="rect">
            <a:avLst/>
          </a:prstGeom>
        </p:spPr>
      </p:pic>
      <p:sp>
        <p:nvSpPr>
          <p:cNvPr id="4" name="Content Placeholder 3"/>
          <p:cNvSpPr>
            <a:spLocks noGrp="1"/>
          </p:cNvSpPr>
          <p:nvPr>
            <p:ph sz="half" idx="2"/>
          </p:nvPr>
        </p:nvSpPr>
        <p:spPr>
          <a:xfrm>
            <a:off x="2384189" y="3295946"/>
            <a:ext cx="6509109" cy="3164734"/>
          </a:xfrm>
        </p:spPr>
        <p:txBody>
          <a:bodyPr>
            <a:normAutofit/>
          </a:bodyPr>
          <a:lstStyle/>
          <a:p>
            <a:pPr marL="285750" lvl="0" indent="-285750">
              <a:buFont typeface="Arial" panose="020B0604020202020204" pitchFamily="34" charset="0"/>
              <a:buChar char="•"/>
            </a:pPr>
            <a:r>
              <a:rPr lang="en-GB" sz="2400" dirty="0">
                <a:solidFill>
                  <a:schemeClr val="tx1"/>
                </a:solidFill>
              </a:rPr>
              <a:t>1. Understands UNCRPD</a:t>
            </a:r>
          </a:p>
          <a:p>
            <a:pPr marL="285750" lvl="0" indent="-285750">
              <a:buFont typeface="Arial" panose="020B0604020202020204" pitchFamily="34" charset="0"/>
              <a:buChar char="•"/>
            </a:pPr>
            <a:r>
              <a:rPr lang="en-GB" sz="2400" dirty="0">
                <a:solidFill>
                  <a:schemeClr val="tx1"/>
                </a:solidFill>
              </a:rPr>
              <a:t>2. Key Articles related to Children with Disabilities</a:t>
            </a:r>
          </a:p>
          <a:p>
            <a:pPr marL="285750" lvl="0" indent="-285750">
              <a:buFont typeface="Arial" panose="020B0604020202020204" pitchFamily="34" charset="0"/>
              <a:buChar char="•"/>
            </a:pPr>
            <a:r>
              <a:rPr lang="en-GB" sz="2400" dirty="0">
                <a:solidFill>
                  <a:schemeClr val="tx1"/>
                </a:solidFill>
              </a:rPr>
              <a:t>3.  States Obligatory</a:t>
            </a:r>
          </a:p>
          <a:p>
            <a:pPr marL="285750" lvl="0" indent="-285750">
              <a:buFont typeface="Arial" panose="020B0604020202020204" pitchFamily="34" charset="0"/>
              <a:buChar char="•"/>
            </a:pPr>
            <a:r>
              <a:rPr lang="en-GB" sz="2400" dirty="0">
                <a:solidFill>
                  <a:schemeClr val="tx1"/>
                </a:solidFill>
              </a:rPr>
              <a:t>4.  Monitoring process</a:t>
            </a:r>
            <a:endParaRPr lang="en-CA" sz="2000" dirty="0">
              <a:solidFill>
                <a:srgbClr val="C00000"/>
              </a:solidFill>
              <a:latin typeface="Calibri" panose="020F0502020204030204" pitchFamily="34" charset="0"/>
            </a:endParaRPr>
          </a:p>
          <a:p>
            <a:endParaRPr lang="en-CA" sz="2000" dirty="0">
              <a:solidFill>
                <a:srgbClr val="C00000"/>
              </a:solidFill>
              <a:latin typeface="Calibri" panose="020F0502020204030204" pitchFamily="34" charset="0"/>
            </a:endParaRPr>
          </a:p>
          <a:p>
            <a:pPr marL="0" indent="0">
              <a:buNone/>
            </a:pPr>
            <a:endParaRPr lang="en-CA" sz="1400" dirty="0"/>
          </a:p>
        </p:txBody>
      </p:sp>
      <p:sp>
        <p:nvSpPr>
          <p:cNvPr id="7" name="TextBox 6"/>
          <p:cNvSpPr txBox="1"/>
          <p:nvPr/>
        </p:nvSpPr>
        <p:spPr>
          <a:xfrm>
            <a:off x="2286548" y="1726467"/>
            <a:ext cx="1864538" cy="430887"/>
          </a:xfrm>
          <a:prstGeom prst="rect">
            <a:avLst/>
          </a:prstGeom>
          <a:noFill/>
        </p:spPr>
        <p:txBody>
          <a:bodyPr wrap="square" lIns="0" tIns="0" rIns="0" bIns="0" rtlCol="0">
            <a:spAutoFit/>
          </a:bodyPr>
          <a:lstStyle/>
          <a:p>
            <a:pPr algn="ctr"/>
            <a:r>
              <a:rPr lang="en-GB" sz="2800" b="1" dirty="0">
                <a:solidFill>
                  <a:schemeClr val="bg1"/>
                </a:solidFill>
                <a:latin typeface="Gill Sans Infant Std"/>
                <a:cs typeface="Gill Sans Infant Std"/>
              </a:rPr>
              <a:t>Contents</a:t>
            </a:r>
          </a:p>
        </p:txBody>
      </p:sp>
    </p:spTree>
    <p:extLst>
      <p:ext uri="{BB962C8B-B14F-4D97-AF65-F5344CB8AC3E}">
        <p14:creationId xmlns:p14="http://schemas.microsoft.com/office/powerpoint/2010/main" val="1410192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16997" y="551297"/>
            <a:ext cx="8282640" cy="506900"/>
          </a:xfrm>
        </p:spPr>
        <p:txBody>
          <a:bodyPr>
            <a:normAutofit fontScale="90000"/>
          </a:bodyPr>
          <a:lstStyle/>
          <a:p>
            <a:pPr>
              <a:defRPr/>
            </a:pPr>
            <a:r>
              <a:rPr lang="en-GB" altLang="fi-FI" dirty="0"/>
              <a:t>UN Convention on the Rights of Persons with Disabilities </a:t>
            </a:r>
          </a:p>
        </p:txBody>
      </p:sp>
      <p:sp>
        <p:nvSpPr>
          <p:cNvPr id="7" name="Rektangel 6"/>
          <p:cNvSpPr/>
          <p:nvPr/>
        </p:nvSpPr>
        <p:spPr>
          <a:xfrm>
            <a:off x="318216" y="1526989"/>
            <a:ext cx="8680201" cy="4524315"/>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fi-FI" sz="2000" dirty="0">
                <a:latin typeface="Gill Sans Infant Std"/>
                <a:cs typeface="Gill Sans Infant Std"/>
              </a:rPr>
              <a:t>It is an international human rights treaty to protect the rights and dignity of persons with disabilities. </a:t>
            </a:r>
          </a:p>
          <a:p>
            <a:pPr marL="342900" indent="-342900">
              <a:lnSpc>
                <a:spcPct val="90000"/>
              </a:lnSpc>
              <a:buFont typeface="Arial" panose="020B0604020202020204" pitchFamily="34" charset="0"/>
              <a:buChar char="•"/>
            </a:pPr>
            <a:endParaRPr lang="en-US" altLang="fi-FI" sz="2000" dirty="0">
              <a:latin typeface="Gill Sans Infant Std"/>
              <a:cs typeface="Gill Sans Infant Std"/>
            </a:endParaRPr>
          </a:p>
          <a:p>
            <a:pPr marL="342900" indent="-342900">
              <a:lnSpc>
                <a:spcPct val="90000"/>
              </a:lnSpc>
              <a:buFont typeface="Arial" panose="020B0604020202020204" pitchFamily="34" charset="0"/>
              <a:buChar char="•"/>
            </a:pPr>
            <a:r>
              <a:rPr lang="en-US" altLang="fi-FI" sz="2000" dirty="0">
                <a:latin typeface="Gill Sans Infant Std"/>
                <a:cs typeface="Gill Sans Infant Std"/>
              </a:rPr>
              <a:t>It resulted from decades of disability awareness raising and disability movement</a:t>
            </a:r>
          </a:p>
          <a:p>
            <a:pPr marL="342900" indent="-342900">
              <a:lnSpc>
                <a:spcPct val="90000"/>
              </a:lnSpc>
              <a:buFont typeface="Arial" panose="020B0604020202020204" pitchFamily="34" charset="0"/>
              <a:buChar char="•"/>
            </a:pPr>
            <a:endParaRPr lang="en-US" altLang="fi-FI" sz="2000" dirty="0">
              <a:latin typeface="Gill Sans Infant Std"/>
              <a:cs typeface="Gill Sans Infant Std"/>
            </a:endParaRPr>
          </a:p>
          <a:p>
            <a:pPr marL="342900" indent="-342900">
              <a:lnSpc>
                <a:spcPct val="90000"/>
              </a:lnSpc>
              <a:buFont typeface="Arial" panose="020B0604020202020204" pitchFamily="34" charset="0"/>
              <a:buChar char="•"/>
            </a:pPr>
            <a:r>
              <a:rPr lang="en-US" altLang="fi-FI" sz="2000" dirty="0">
                <a:latin typeface="Gill Sans Infant Std"/>
                <a:cs typeface="Gill Sans Infant Std"/>
              </a:rPr>
              <a:t>Adopted by the UN General Assembly in 2006 and came into force on 3</a:t>
            </a:r>
            <a:r>
              <a:rPr lang="en-US" altLang="fi-FI" sz="2000" baseline="30000" dirty="0">
                <a:latin typeface="Gill Sans Infant Std"/>
                <a:cs typeface="Gill Sans Infant Std"/>
              </a:rPr>
              <a:t>rd</a:t>
            </a:r>
            <a:r>
              <a:rPr lang="en-US" altLang="fi-FI" sz="2000" dirty="0">
                <a:latin typeface="Gill Sans Infant Std"/>
                <a:cs typeface="Gill Sans Infant Std"/>
              </a:rPr>
              <a:t> May 2008. </a:t>
            </a:r>
          </a:p>
          <a:p>
            <a:pPr marL="342900" indent="-342900">
              <a:lnSpc>
                <a:spcPct val="90000"/>
              </a:lnSpc>
              <a:buFont typeface="Arial" panose="020B0604020202020204" pitchFamily="34" charset="0"/>
              <a:buChar char="•"/>
            </a:pPr>
            <a:endParaRPr lang="en-US" altLang="fi-FI" sz="2000" dirty="0">
              <a:latin typeface="Gill Sans Infant Std"/>
              <a:cs typeface="Gill Sans Infant Std"/>
            </a:endParaRPr>
          </a:p>
          <a:p>
            <a:pPr marL="342900" indent="-342900">
              <a:lnSpc>
                <a:spcPct val="90000"/>
              </a:lnSpc>
              <a:buFont typeface="Arial" panose="020B0604020202020204" pitchFamily="34" charset="0"/>
              <a:buChar char="•"/>
            </a:pPr>
            <a:r>
              <a:rPr lang="en-US" altLang="fi-FI" sz="2000" dirty="0">
                <a:latin typeface="Gill Sans Infant Std"/>
                <a:cs typeface="Gill Sans Infant Std"/>
              </a:rPr>
              <a:t>As of October 2020,  it has 164 signatories and 182 parties</a:t>
            </a:r>
          </a:p>
          <a:p>
            <a:pPr marL="342900" indent="-342900">
              <a:lnSpc>
                <a:spcPct val="90000"/>
              </a:lnSpc>
              <a:buFont typeface="Arial" panose="020B0604020202020204" pitchFamily="34" charset="0"/>
              <a:buChar char="•"/>
            </a:pPr>
            <a:endParaRPr lang="en-US" altLang="fi-FI" sz="2000" dirty="0">
              <a:latin typeface="Gill Sans Infant Std"/>
              <a:cs typeface="Gill Sans Infant Std"/>
            </a:endParaRPr>
          </a:p>
          <a:p>
            <a:pPr marL="342900" indent="-342900">
              <a:lnSpc>
                <a:spcPct val="90000"/>
              </a:lnSpc>
              <a:buFont typeface="Arial" panose="020B0604020202020204" pitchFamily="34" charset="0"/>
              <a:buChar char="•"/>
            </a:pPr>
            <a:r>
              <a:rPr lang="en-US" altLang="fi-FI" sz="2000" dirty="0">
                <a:latin typeface="Gill Sans Infant Std"/>
                <a:cs typeface="Gill Sans Infant Std"/>
              </a:rPr>
              <a:t>It didn’t create new rights for persons with disabilities, but to ensure the full enjoyment of human rights by persons with disabilities. </a:t>
            </a:r>
          </a:p>
          <a:p>
            <a:pPr marL="342900" indent="-342900">
              <a:lnSpc>
                <a:spcPct val="90000"/>
              </a:lnSpc>
              <a:buFont typeface="Arial" panose="020B0604020202020204" pitchFamily="34" charset="0"/>
              <a:buChar char="•"/>
            </a:pPr>
            <a:endParaRPr lang="en-US" altLang="fi-FI" sz="2000" dirty="0">
              <a:latin typeface="Gill Sans Infant Std"/>
              <a:cs typeface="Gill Sans Infant Std"/>
            </a:endParaRPr>
          </a:p>
          <a:p>
            <a:pPr marL="342900" indent="-342900">
              <a:lnSpc>
                <a:spcPct val="90000"/>
              </a:lnSpc>
              <a:buFont typeface="Arial" panose="020B0604020202020204" pitchFamily="34" charset="0"/>
              <a:buChar char="•"/>
            </a:pPr>
            <a:r>
              <a:rPr lang="en-US" altLang="zh-CN" sz="2000" dirty="0">
                <a:latin typeface="Gill Sans Infant Std"/>
                <a:cs typeface="Gill Sans Infant Std"/>
              </a:rPr>
              <a:t>UNCRPD is monitored by the Committee of the Rights of Persons with Disabilities. </a:t>
            </a:r>
            <a:endParaRPr lang="en-US" altLang="fi-FI" sz="2000" dirty="0">
              <a:latin typeface="Gill Sans Infant Std"/>
              <a:cs typeface="Gill Sans Infant Std"/>
            </a:endParaRPr>
          </a:p>
          <a:p>
            <a:pPr>
              <a:lnSpc>
                <a:spcPct val="90000"/>
              </a:lnSpc>
            </a:pPr>
            <a:endParaRPr lang="en-US" altLang="fi-FI" sz="2000" dirty="0">
              <a:latin typeface="Gill Sans Infant Std"/>
              <a:cs typeface="Gill Sans Infant Std"/>
            </a:endParaRPr>
          </a:p>
        </p:txBody>
      </p:sp>
      <p:sp>
        <p:nvSpPr>
          <p:cNvPr id="5" name="Date Placeholder 3"/>
          <p:cNvSpPr txBox="1">
            <a:spLocks/>
          </p:cNvSpPr>
          <p:nvPr/>
        </p:nvSpPr>
        <p:spPr>
          <a:xfrm>
            <a:off x="6139640" y="5813179"/>
            <a:ext cx="2808312" cy="476250"/>
          </a:xfrm>
          <a:prstGeom prst="rect">
            <a:avLst/>
          </a:prstGeom>
          <a:noFill/>
        </p:spPr>
        <p:txBody>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spcBef>
                <a:spcPct val="0"/>
              </a:spcBef>
              <a:buFontTx/>
              <a:buNone/>
            </a:pPr>
            <a:endParaRPr lang="en-US" altLang="fi-FI" sz="1400"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594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D4FAA-824F-5042-9B8B-1D1B62AA114A}"/>
              </a:ext>
            </a:extLst>
          </p:cNvPr>
          <p:cNvSpPr>
            <a:spLocks noGrp="1"/>
          </p:cNvSpPr>
          <p:nvPr>
            <p:ph type="title"/>
          </p:nvPr>
        </p:nvSpPr>
        <p:spPr/>
        <p:txBody>
          <a:bodyPr/>
          <a:lstStyle/>
          <a:p>
            <a:endParaRPr kumimoji="1" lang="zh-CN" altLang="en-US" dirty="0"/>
          </a:p>
        </p:txBody>
      </p:sp>
      <p:sp>
        <p:nvSpPr>
          <p:cNvPr id="3" name="内容占位符 2">
            <a:extLst>
              <a:ext uri="{FF2B5EF4-FFF2-40B4-BE49-F238E27FC236}">
                <a16:creationId xmlns:a16="http://schemas.microsoft.com/office/drawing/2014/main" id="{9AB38E42-BF3C-0A42-93F3-603643713180}"/>
              </a:ext>
            </a:extLst>
          </p:cNvPr>
          <p:cNvSpPr>
            <a:spLocks noGrp="1"/>
          </p:cNvSpPr>
          <p:nvPr>
            <p:ph idx="1"/>
          </p:nvPr>
        </p:nvSpPr>
        <p:spPr/>
        <p:txBody>
          <a:bodyPr/>
          <a:lstStyle/>
          <a:p>
            <a:pPr marL="342900" indent="-342900">
              <a:lnSpc>
                <a:spcPct val="90000"/>
              </a:lnSpc>
              <a:buFont typeface="Arial" panose="020B0604020202020204" pitchFamily="34" charset="0"/>
              <a:buChar char="•"/>
            </a:pPr>
            <a:r>
              <a:rPr lang="en-US" altLang="fi-FI" sz="2000" b="0" dirty="0">
                <a:solidFill>
                  <a:schemeClr val="tx1"/>
                </a:solidFill>
              </a:rPr>
              <a:t>It has a Preamble and 50 Articles. </a:t>
            </a:r>
          </a:p>
          <a:p>
            <a:pPr marL="342900" indent="-342900">
              <a:lnSpc>
                <a:spcPct val="90000"/>
              </a:lnSpc>
              <a:buFont typeface="Arial" panose="020B0604020202020204" pitchFamily="34" charset="0"/>
              <a:buChar char="•"/>
            </a:pPr>
            <a:endParaRPr lang="en-US" altLang="fi-FI" sz="2000" b="0" dirty="0">
              <a:solidFill>
                <a:schemeClr val="tx1"/>
              </a:solidFill>
            </a:endParaRPr>
          </a:p>
          <a:p>
            <a:pPr marL="342900" indent="-342900">
              <a:lnSpc>
                <a:spcPct val="90000"/>
              </a:lnSpc>
              <a:buFont typeface="Arial" panose="020B0604020202020204" pitchFamily="34" charset="0"/>
              <a:buChar char="•"/>
            </a:pPr>
            <a:r>
              <a:rPr lang="en-US" altLang="fi-FI" sz="2000" b="0" dirty="0">
                <a:solidFill>
                  <a:schemeClr val="tx1"/>
                </a:solidFill>
              </a:rPr>
              <a:t>State parties to the Convention are </a:t>
            </a:r>
            <a:r>
              <a:rPr lang="en-US" altLang="fi-FI" sz="2000" dirty="0">
                <a:solidFill>
                  <a:srgbClr val="FF0000"/>
                </a:solidFill>
              </a:rPr>
              <a:t>obligatory</a:t>
            </a:r>
            <a:r>
              <a:rPr lang="en-US" altLang="fi-FI" sz="2000" b="0" dirty="0">
                <a:solidFill>
                  <a:schemeClr val="tx1"/>
                </a:solidFill>
              </a:rPr>
              <a:t> to promote, protect, and ensure the full enjoyment of human rights of persons with disabilities and ensure that persons with disabilities enjoy full equality under the law. </a:t>
            </a:r>
          </a:p>
          <a:p>
            <a:pPr marL="342900" indent="-342900">
              <a:lnSpc>
                <a:spcPct val="90000"/>
              </a:lnSpc>
              <a:buFont typeface="Arial" panose="020B0604020202020204" pitchFamily="34" charset="0"/>
              <a:buChar char="•"/>
            </a:pPr>
            <a:endParaRPr lang="en-US" altLang="fi-FI" sz="2000" b="0" dirty="0">
              <a:solidFill>
                <a:schemeClr val="tx1"/>
              </a:solidFill>
            </a:endParaRPr>
          </a:p>
          <a:p>
            <a:pPr marL="342900" indent="-342900">
              <a:lnSpc>
                <a:spcPct val="90000"/>
              </a:lnSpc>
              <a:buFont typeface="Arial" panose="020B0604020202020204" pitchFamily="34" charset="0"/>
              <a:buChar char="•"/>
            </a:pPr>
            <a:r>
              <a:rPr lang="en-US" altLang="fi-FI" sz="2000" b="0" dirty="0">
                <a:solidFill>
                  <a:schemeClr val="tx1"/>
                </a:solidFill>
              </a:rPr>
              <a:t>The UNCRPD marks a </a:t>
            </a:r>
            <a:r>
              <a:rPr lang="en-US" altLang="fi-FI" sz="2000" dirty="0">
                <a:solidFill>
                  <a:srgbClr val="FF0000"/>
                </a:solidFill>
              </a:rPr>
              <a:t>‘paradigm shift</a:t>
            </a:r>
            <a:r>
              <a:rPr lang="en-US" altLang="fi-FI" sz="2000" dirty="0">
                <a:solidFill>
                  <a:schemeClr val="tx1"/>
                </a:solidFill>
              </a:rPr>
              <a:t>’ </a:t>
            </a:r>
            <a:r>
              <a:rPr lang="en-US" altLang="fi-FI" sz="2000" b="0" dirty="0">
                <a:solidFill>
                  <a:schemeClr val="tx1"/>
                </a:solidFill>
              </a:rPr>
              <a:t>in attitudes and approaches to persons with disabilities. Persons with disabilities are not viewed as "objects" of charity, medical treatment and social protection; rather as "subjects" with rights, who are capable of claiming those rights and making decisions for their lives based on their free and informed consent as well as being active members of society. </a:t>
            </a:r>
          </a:p>
          <a:p>
            <a:endParaRPr kumimoji="1" lang="zh-CN" altLang="en-US" dirty="0"/>
          </a:p>
        </p:txBody>
      </p:sp>
      <p:sp>
        <p:nvSpPr>
          <p:cNvPr id="4" name="文本占位符 3">
            <a:extLst>
              <a:ext uri="{FF2B5EF4-FFF2-40B4-BE49-F238E27FC236}">
                <a16:creationId xmlns:a16="http://schemas.microsoft.com/office/drawing/2014/main" id="{3923EDA3-2BB0-5E47-97BB-803186E2C583}"/>
              </a:ext>
            </a:extLst>
          </p:cNvPr>
          <p:cNvSpPr>
            <a:spLocks noGrp="1"/>
          </p:cNvSpPr>
          <p:nvPr>
            <p:ph type="body" sz="quarter" idx="13"/>
          </p:nvPr>
        </p:nvSpPr>
        <p:spPr/>
        <p:txBody>
          <a:bodyPr/>
          <a:lstStyle/>
          <a:p>
            <a:r>
              <a:rPr kumimoji="1" lang="en-US" altLang="zh-CN" b="1" dirty="0"/>
              <a:t>UNCRPD</a:t>
            </a:r>
            <a:endParaRPr kumimoji="1" lang="zh-CN" altLang="en-US" b="1" dirty="0"/>
          </a:p>
        </p:txBody>
      </p:sp>
    </p:spTree>
    <p:extLst>
      <p:ext uri="{BB962C8B-B14F-4D97-AF65-F5344CB8AC3E}">
        <p14:creationId xmlns:p14="http://schemas.microsoft.com/office/powerpoint/2010/main" val="2541547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68BA99-A153-9940-BF99-23602CFE69AD}"/>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4B2337E1-EAC8-5E48-8AC0-7997D119062D}"/>
              </a:ext>
            </a:extLst>
          </p:cNvPr>
          <p:cNvSpPr>
            <a:spLocks noGrp="1"/>
          </p:cNvSpPr>
          <p:nvPr>
            <p:ph idx="1"/>
          </p:nvPr>
        </p:nvSpPr>
        <p:spPr>
          <a:xfrm>
            <a:off x="431147" y="1212500"/>
            <a:ext cx="8276127" cy="5094638"/>
          </a:xfrm>
        </p:spPr>
        <p:txBody>
          <a:bodyPr/>
          <a:lstStyle/>
          <a:p>
            <a:r>
              <a:rPr kumimoji="1" lang="en-US" altLang="zh-CN" sz="2000" dirty="0">
                <a:solidFill>
                  <a:schemeClr val="tx1"/>
                </a:solidFill>
              </a:rPr>
              <a:t>Article 7: Children with disabilities</a:t>
            </a:r>
          </a:p>
          <a:p>
            <a:pPr algn="just"/>
            <a:r>
              <a:rPr lang="en-US" altLang="zh-CN" sz="2000" b="0" dirty="0">
                <a:solidFill>
                  <a:schemeClr val="tx1"/>
                </a:solidFill>
              </a:rPr>
              <a:t>Ensure that the best interests of the child is a primary consideration, and to provide disability and age-appropriate assistance to ensure that children with disabilities are able to realize the right to their express views on all matters of concern to them and have them taken seriously in accordance with age and maturity</a:t>
            </a:r>
          </a:p>
          <a:p>
            <a:r>
              <a:rPr lang="en-US" altLang="zh-CN" sz="2000" dirty="0">
                <a:solidFill>
                  <a:schemeClr val="tx1"/>
                </a:solidFill>
              </a:rPr>
              <a:t>Article 13 – Access to justice</a:t>
            </a:r>
          </a:p>
          <a:p>
            <a:r>
              <a:rPr lang="en-US" altLang="zh-CN" sz="2000" b="0" dirty="0">
                <a:solidFill>
                  <a:schemeClr val="tx1"/>
                </a:solidFill>
              </a:rPr>
              <a:t>Age-appropriate measures must be introduced to ensure that children with disabilities have access to justice.</a:t>
            </a:r>
          </a:p>
          <a:p>
            <a:r>
              <a:rPr lang="en-US" altLang="zh-CN" sz="2000" dirty="0">
                <a:solidFill>
                  <a:schemeClr val="tx1"/>
                </a:solidFill>
              </a:rPr>
              <a:t>Article 16 – Freedom from exploitation, violence and abuse</a:t>
            </a:r>
          </a:p>
          <a:p>
            <a:pPr algn="just"/>
            <a:r>
              <a:rPr lang="en-US" altLang="zh-CN" sz="2000" b="0" dirty="0">
                <a:solidFill>
                  <a:schemeClr val="tx1"/>
                </a:solidFill>
              </a:rPr>
              <a:t>Measures must be taken to provide age-sensitive assistance to prevent exploitation, violence and abuse; age-, gender- and disability sensitive protection and rehabilitation services; and child-focused legislation to ensure that exploitation, violence and abuse is identified and investigated.</a:t>
            </a:r>
          </a:p>
          <a:p>
            <a:endParaRPr lang="en-US" altLang="zh-CN" sz="2000" b="0" dirty="0">
              <a:solidFill>
                <a:schemeClr val="tx1"/>
              </a:solidFill>
            </a:endParaRPr>
          </a:p>
          <a:p>
            <a:endParaRPr kumimoji="1" lang="zh-CN" altLang="en-US" dirty="0"/>
          </a:p>
        </p:txBody>
      </p:sp>
      <p:sp>
        <p:nvSpPr>
          <p:cNvPr id="4" name="文本占位符 3">
            <a:extLst>
              <a:ext uri="{FF2B5EF4-FFF2-40B4-BE49-F238E27FC236}">
                <a16:creationId xmlns:a16="http://schemas.microsoft.com/office/drawing/2014/main" id="{BB7872E8-0A99-6740-BFC3-A67ED54E9488}"/>
              </a:ext>
            </a:extLst>
          </p:cNvPr>
          <p:cNvSpPr>
            <a:spLocks noGrp="1"/>
          </p:cNvSpPr>
          <p:nvPr>
            <p:ph type="body" sz="quarter" idx="13"/>
          </p:nvPr>
        </p:nvSpPr>
        <p:spPr/>
        <p:txBody>
          <a:bodyPr/>
          <a:lstStyle/>
          <a:p>
            <a:r>
              <a:rPr kumimoji="1" lang="en-US" altLang="zh-CN" b="1" dirty="0"/>
              <a:t>Key Articles (Children with Disabilities)</a:t>
            </a:r>
            <a:endParaRPr kumimoji="1" lang="zh-CN" altLang="en-US" b="1" dirty="0"/>
          </a:p>
        </p:txBody>
      </p:sp>
    </p:spTree>
    <p:extLst>
      <p:ext uri="{BB962C8B-B14F-4D97-AF65-F5344CB8AC3E}">
        <p14:creationId xmlns:p14="http://schemas.microsoft.com/office/powerpoint/2010/main" val="4163886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ADF35B-F9BD-7E45-83D8-A174D93ED532}"/>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0371E893-969A-C94F-83DD-A42AE9EF7CE5}"/>
              </a:ext>
            </a:extLst>
          </p:cNvPr>
          <p:cNvSpPr>
            <a:spLocks noGrp="1"/>
          </p:cNvSpPr>
          <p:nvPr>
            <p:ph idx="1"/>
          </p:nvPr>
        </p:nvSpPr>
        <p:spPr/>
        <p:txBody>
          <a:bodyPr/>
          <a:lstStyle/>
          <a:p>
            <a:r>
              <a:rPr lang="en-US" altLang="zh-CN" sz="2000" dirty="0">
                <a:solidFill>
                  <a:schemeClr val="tx1"/>
                </a:solidFill>
              </a:rPr>
              <a:t>Article 18 – Liberty of movement and nationality: </a:t>
            </a:r>
          </a:p>
          <a:p>
            <a:r>
              <a:rPr lang="en-US" altLang="zh-CN" sz="2000" b="0" dirty="0">
                <a:solidFill>
                  <a:schemeClr val="tx1"/>
                </a:solidFill>
              </a:rPr>
              <a:t>Measures must be taken to ensure that children with disabilities are registered immediately after birth</a:t>
            </a:r>
          </a:p>
          <a:p>
            <a:endParaRPr lang="en-US" altLang="zh-CN" sz="2000" b="0" dirty="0">
              <a:solidFill>
                <a:schemeClr val="tx1"/>
              </a:solidFill>
            </a:endParaRPr>
          </a:p>
          <a:p>
            <a:r>
              <a:rPr lang="en-US" altLang="zh-CN" sz="2000" dirty="0">
                <a:solidFill>
                  <a:schemeClr val="tx1"/>
                </a:solidFill>
              </a:rPr>
              <a:t>Article 23- Respect for Home and the Family</a:t>
            </a:r>
          </a:p>
          <a:p>
            <a:pPr algn="just"/>
            <a:r>
              <a:rPr lang="en-US" altLang="zh-CN" sz="2000" b="0" dirty="0">
                <a:solidFill>
                  <a:schemeClr val="tx1"/>
                </a:solidFill>
              </a:rPr>
              <a:t>Children with disabilities are entitled to retain their fertility, and therefore forced </a:t>
            </a:r>
            <a:r>
              <a:rPr lang="en-US" altLang="zh-CN" sz="2000" b="0" dirty="0" err="1">
                <a:solidFill>
                  <a:schemeClr val="tx1"/>
                </a:solidFill>
              </a:rPr>
              <a:t>sterilisation</a:t>
            </a:r>
            <a:r>
              <a:rPr lang="en-US" altLang="zh-CN" sz="2000" b="0" dirty="0">
                <a:solidFill>
                  <a:schemeClr val="tx1"/>
                </a:solidFill>
              </a:rPr>
              <a:t> is prohibited. Children with disabilities have equal rights with respect to family life and governments have obligations to provide services and support to families to prevent abandonment, concealment and segregation. In addition, children with disabilities must not be separated from parents unless this is in their best interests and never on the basis of disability. Where parents are unable to care for children, efforts must be made to provide alternative care within the wider family or within the community in a family setting.</a:t>
            </a:r>
          </a:p>
          <a:p>
            <a:endParaRPr lang="en-US" altLang="zh-CN" sz="2000" b="0" dirty="0">
              <a:solidFill>
                <a:schemeClr val="tx1"/>
              </a:solidFill>
            </a:endParaRPr>
          </a:p>
          <a:p>
            <a:endParaRPr lang="en-US" altLang="zh-CN" sz="2000" dirty="0"/>
          </a:p>
          <a:p>
            <a:endParaRPr kumimoji="1" lang="zh-CN" altLang="en-US" dirty="0"/>
          </a:p>
        </p:txBody>
      </p:sp>
      <p:sp>
        <p:nvSpPr>
          <p:cNvPr id="4" name="文本占位符 3">
            <a:extLst>
              <a:ext uri="{FF2B5EF4-FFF2-40B4-BE49-F238E27FC236}">
                <a16:creationId xmlns:a16="http://schemas.microsoft.com/office/drawing/2014/main" id="{2F225FD6-C39E-294B-A44B-09C0B6394AAB}"/>
              </a:ext>
            </a:extLst>
          </p:cNvPr>
          <p:cNvSpPr>
            <a:spLocks noGrp="1"/>
          </p:cNvSpPr>
          <p:nvPr>
            <p:ph type="body" sz="quarter" idx="13"/>
          </p:nvPr>
        </p:nvSpPr>
        <p:spPr/>
        <p:txBody>
          <a:bodyPr/>
          <a:lstStyle/>
          <a:p>
            <a:r>
              <a:rPr kumimoji="1" lang="en-US" altLang="zh-CN" dirty="0"/>
              <a:t>Continued..</a:t>
            </a:r>
            <a:endParaRPr kumimoji="1" lang="zh-CN" altLang="en-US" dirty="0"/>
          </a:p>
        </p:txBody>
      </p:sp>
    </p:spTree>
    <p:extLst>
      <p:ext uri="{BB962C8B-B14F-4D97-AF65-F5344CB8AC3E}">
        <p14:creationId xmlns:p14="http://schemas.microsoft.com/office/powerpoint/2010/main" val="3474504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ADF35B-F9BD-7E45-83D8-A174D93ED532}"/>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0371E893-969A-C94F-83DD-A42AE9EF7CE5}"/>
              </a:ext>
            </a:extLst>
          </p:cNvPr>
          <p:cNvSpPr>
            <a:spLocks noGrp="1"/>
          </p:cNvSpPr>
          <p:nvPr>
            <p:ph idx="1"/>
          </p:nvPr>
        </p:nvSpPr>
        <p:spPr/>
        <p:txBody>
          <a:bodyPr/>
          <a:lstStyle/>
          <a:p>
            <a:endParaRPr lang="en-US" altLang="zh-CN" sz="2000" dirty="0"/>
          </a:p>
          <a:p>
            <a:r>
              <a:rPr lang="en-US" altLang="zh-CN" sz="2000" dirty="0">
                <a:solidFill>
                  <a:schemeClr val="tx1"/>
                </a:solidFill>
              </a:rPr>
              <a:t>Article 24: Education</a:t>
            </a:r>
          </a:p>
          <a:p>
            <a:pPr algn="just"/>
            <a:r>
              <a:rPr lang="en-US" altLang="zh-CN" sz="2000" b="0" dirty="0">
                <a:solidFill>
                  <a:schemeClr val="tx1"/>
                </a:solidFill>
              </a:rPr>
              <a:t>Education at all levels must be inclusive and children with disabilities have an equal entitlement to general education. Inclusive education requires provision of all necessary support and technical aids, including respect for linguistic identity, and facilitating the learning of Braille, orientation and mobility skills, and training of teachers.</a:t>
            </a:r>
          </a:p>
          <a:p>
            <a:endParaRPr kumimoji="1" lang="zh-CN" altLang="en-US" dirty="0"/>
          </a:p>
        </p:txBody>
      </p:sp>
      <p:sp>
        <p:nvSpPr>
          <p:cNvPr id="4" name="文本占位符 3">
            <a:extLst>
              <a:ext uri="{FF2B5EF4-FFF2-40B4-BE49-F238E27FC236}">
                <a16:creationId xmlns:a16="http://schemas.microsoft.com/office/drawing/2014/main" id="{2F225FD6-C39E-294B-A44B-09C0B6394AAB}"/>
              </a:ext>
            </a:extLst>
          </p:cNvPr>
          <p:cNvSpPr>
            <a:spLocks noGrp="1"/>
          </p:cNvSpPr>
          <p:nvPr>
            <p:ph type="body" sz="quarter" idx="13"/>
          </p:nvPr>
        </p:nvSpPr>
        <p:spPr/>
        <p:txBody>
          <a:bodyPr/>
          <a:lstStyle/>
          <a:p>
            <a:r>
              <a:rPr kumimoji="1" lang="en-US" altLang="zh-CN" dirty="0"/>
              <a:t>Continued..</a:t>
            </a:r>
            <a:endParaRPr kumimoji="1" lang="zh-CN" altLang="en-US" dirty="0"/>
          </a:p>
        </p:txBody>
      </p:sp>
    </p:spTree>
    <p:extLst>
      <p:ext uri="{BB962C8B-B14F-4D97-AF65-F5344CB8AC3E}">
        <p14:creationId xmlns:p14="http://schemas.microsoft.com/office/powerpoint/2010/main" val="2923912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8C03D-CF84-3C4D-B7F7-F4316B2540D4}"/>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5CD45D03-CCBD-504E-8AF1-5EAA542ED468}"/>
              </a:ext>
            </a:extLst>
          </p:cNvPr>
          <p:cNvSpPr>
            <a:spLocks noGrp="1"/>
          </p:cNvSpPr>
          <p:nvPr>
            <p:ph idx="1"/>
          </p:nvPr>
        </p:nvSpPr>
        <p:spPr/>
        <p:txBody>
          <a:bodyPr/>
          <a:lstStyle/>
          <a:p>
            <a:pPr marL="342900" indent="-342900">
              <a:buFontTx/>
              <a:buChar char="-"/>
            </a:pPr>
            <a:r>
              <a:rPr lang="en-US" altLang="zh-CN" sz="2000" b="0" dirty="0">
                <a:solidFill>
                  <a:schemeClr val="tx1"/>
                </a:solidFill>
              </a:rPr>
              <a:t>Governments are required to adopt broad measures to ensure implementation of the Convention including </a:t>
            </a:r>
            <a:r>
              <a:rPr lang="en-US" altLang="zh-CN" sz="2000" dirty="0">
                <a:solidFill>
                  <a:srgbClr val="FF0000"/>
                </a:solidFill>
              </a:rPr>
              <a:t>legislative measure</a:t>
            </a:r>
            <a:r>
              <a:rPr lang="en-US" altLang="zh-CN" sz="2000" b="0" dirty="0">
                <a:solidFill>
                  <a:schemeClr val="tx1"/>
                </a:solidFill>
              </a:rPr>
              <a:t>. (Article4)</a:t>
            </a:r>
          </a:p>
          <a:p>
            <a:pPr marL="342900" indent="-342900">
              <a:buFontTx/>
              <a:buChar char="-"/>
            </a:pPr>
            <a:endParaRPr lang="en-US" altLang="zh-CN" sz="2000" b="0" dirty="0">
              <a:solidFill>
                <a:schemeClr val="tx1"/>
              </a:solidFill>
            </a:endParaRPr>
          </a:p>
          <a:p>
            <a:pPr marL="342900" indent="-342900">
              <a:buFontTx/>
              <a:buChar char="-"/>
            </a:pPr>
            <a:r>
              <a:rPr lang="en-US" altLang="zh-CN" sz="2000" dirty="0">
                <a:solidFill>
                  <a:srgbClr val="FF0000"/>
                </a:solidFill>
              </a:rPr>
              <a:t>Statistics and Data </a:t>
            </a:r>
            <a:r>
              <a:rPr lang="en-US" altLang="zh-CN" sz="2000" b="0" dirty="0">
                <a:solidFill>
                  <a:schemeClr val="tx1"/>
                </a:solidFill>
              </a:rPr>
              <a:t>Collection (Article 31)</a:t>
            </a:r>
          </a:p>
          <a:p>
            <a:pPr marL="342900" indent="-342900">
              <a:buFontTx/>
              <a:buChar char="-"/>
            </a:pPr>
            <a:endParaRPr lang="en-US" altLang="zh-CN" sz="2000" b="0" dirty="0">
              <a:solidFill>
                <a:schemeClr val="tx1"/>
              </a:solidFill>
            </a:endParaRPr>
          </a:p>
          <a:p>
            <a:pPr marL="342900" indent="-342900">
              <a:buFontTx/>
              <a:buChar char="-"/>
            </a:pPr>
            <a:r>
              <a:rPr lang="en-US" altLang="zh-CN" sz="2000" b="0" dirty="0">
                <a:solidFill>
                  <a:schemeClr val="tx1"/>
                </a:solidFill>
              </a:rPr>
              <a:t>International Cooperation (Article 32)</a:t>
            </a:r>
          </a:p>
          <a:p>
            <a:pPr marL="342900" indent="-342900">
              <a:buFontTx/>
              <a:buChar char="-"/>
            </a:pPr>
            <a:endParaRPr lang="en-US" altLang="zh-CN" sz="2000" b="0" dirty="0">
              <a:solidFill>
                <a:schemeClr val="tx1"/>
              </a:solidFill>
            </a:endParaRPr>
          </a:p>
          <a:p>
            <a:pPr marL="342900" indent="-342900">
              <a:buFontTx/>
              <a:buChar char="-"/>
            </a:pPr>
            <a:r>
              <a:rPr lang="en-US" altLang="zh-CN" sz="2000" b="0" dirty="0">
                <a:solidFill>
                  <a:schemeClr val="tx1"/>
                </a:solidFill>
              </a:rPr>
              <a:t>National </a:t>
            </a:r>
            <a:r>
              <a:rPr lang="en-US" altLang="zh-CN" sz="2000" dirty="0">
                <a:solidFill>
                  <a:srgbClr val="FF0000"/>
                </a:solidFill>
              </a:rPr>
              <a:t>Implementation</a:t>
            </a:r>
            <a:r>
              <a:rPr lang="en-US" altLang="zh-CN" sz="2000" b="0" dirty="0">
                <a:solidFill>
                  <a:schemeClr val="tx1"/>
                </a:solidFill>
              </a:rPr>
              <a:t> and Monitoring (Article 33): </a:t>
            </a:r>
            <a:r>
              <a:rPr lang="en-US" altLang="zh-CN" sz="2000" dirty="0">
                <a:solidFill>
                  <a:srgbClr val="FF0000"/>
                </a:solidFill>
              </a:rPr>
              <a:t>OPDs should be involved in monitoring</a:t>
            </a:r>
          </a:p>
          <a:p>
            <a:endParaRPr kumimoji="1" lang="zh-CN" altLang="en-US" dirty="0"/>
          </a:p>
        </p:txBody>
      </p:sp>
      <p:sp>
        <p:nvSpPr>
          <p:cNvPr id="4" name="文本占位符 3">
            <a:extLst>
              <a:ext uri="{FF2B5EF4-FFF2-40B4-BE49-F238E27FC236}">
                <a16:creationId xmlns:a16="http://schemas.microsoft.com/office/drawing/2014/main" id="{F26C1D34-9027-644A-B15B-5DA9865C01D8}"/>
              </a:ext>
            </a:extLst>
          </p:cNvPr>
          <p:cNvSpPr>
            <a:spLocks noGrp="1"/>
          </p:cNvSpPr>
          <p:nvPr>
            <p:ph type="body" sz="quarter" idx="13"/>
          </p:nvPr>
        </p:nvSpPr>
        <p:spPr/>
        <p:txBody>
          <a:bodyPr/>
          <a:lstStyle/>
          <a:p>
            <a:r>
              <a:rPr kumimoji="1" lang="en-US" altLang="zh-CN" b="1" dirty="0"/>
              <a:t>Obligation on Governments</a:t>
            </a:r>
            <a:endParaRPr kumimoji="1" lang="zh-CN" altLang="en-US" b="1" dirty="0"/>
          </a:p>
        </p:txBody>
      </p:sp>
    </p:spTree>
    <p:extLst>
      <p:ext uri="{BB962C8B-B14F-4D97-AF65-F5344CB8AC3E}">
        <p14:creationId xmlns:p14="http://schemas.microsoft.com/office/powerpoint/2010/main" val="2435565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0BFD7-44AE-7841-9816-B10204AEA784}"/>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35AE7DD7-896E-B54A-9EED-7ECDFDC7E3DF}"/>
              </a:ext>
            </a:extLst>
          </p:cNvPr>
          <p:cNvSpPr>
            <a:spLocks noGrp="1"/>
          </p:cNvSpPr>
          <p:nvPr>
            <p:ph idx="1"/>
          </p:nvPr>
        </p:nvSpPr>
        <p:spPr/>
        <p:txBody>
          <a:bodyPr/>
          <a:lstStyle/>
          <a:p>
            <a:pPr marL="285750" indent="-285750">
              <a:buFontTx/>
              <a:buChar char="-"/>
            </a:pPr>
            <a:r>
              <a:rPr kumimoji="1" lang="en-US" altLang="zh-CN" sz="2000" dirty="0">
                <a:solidFill>
                  <a:schemeClr val="tx1"/>
                </a:solidFill>
              </a:rPr>
              <a:t>Committee on the rights of Persons with Disabilities: </a:t>
            </a:r>
            <a:r>
              <a:rPr kumimoji="1" lang="en-US" altLang="zh-CN" sz="2000" b="0" dirty="0">
                <a:solidFill>
                  <a:schemeClr val="tx1"/>
                </a:solidFill>
              </a:rPr>
              <a:t>18 independent experts with disabilities form a committee to monitor how countries implement CRPD.</a:t>
            </a:r>
          </a:p>
          <a:p>
            <a:pPr marL="342900" indent="-342900">
              <a:buFontTx/>
              <a:buChar char="-"/>
            </a:pPr>
            <a:r>
              <a:rPr kumimoji="1" lang="en-US" altLang="zh-CN" sz="2000" dirty="0">
                <a:solidFill>
                  <a:schemeClr val="tx1"/>
                </a:solidFill>
              </a:rPr>
              <a:t>Periodic Reports by Governments: </a:t>
            </a:r>
            <a:r>
              <a:rPr kumimoji="1" lang="en-US" altLang="zh-CN" sz="2000" b="0" dirty="0">
                <a:solidFill>
                  <a:schemeClr val="tx1"/>
                </a:solidFill>
              </a:rPr>
              <a:t>Countries must provide periodic reports ( 2 years the first time, every 4 years later) to the Committee on how they are complying with their Convention obligations </a:t>
            </a:r>
          </a:p>
          <a:p>
            <a:pPr marL="342900" indent="-342900">
              <a:buFontTx/>
              <a:buChar char="-"/>
            </a:pPr>
            <a:r>
              <a:rPr kumimoji="1" lang="en-US" altLang="zh-CN" sz="2000" b="0" dirty="0">
                <a:solidFill>
                  <a:schemeClr val="tx1"/>
                </a:solidFill>
              </a:rPr>
              <a:t>Committee review the report and responds with a </a:t>
            </a:r>
            <a:r>
              <a:rPr kumimoji="1" lang="en-US" altLang="zh-CN" sz="2000" dirty="0">
                <a:solidFill>
                  <a:schemeClr val="tx1"/>
                </a:solidFill>
              </a:rPr>
              <a:t>List of Issu</a:t>
            </a:r>
            <a:r>
              <a:rPr kumimoji="1" lang="en-US" altLang="zh-CN" sz="2000" b="0" dirty="0">
                <a:solidFill>
                  <a:schemeClr val="tx1"/>
                </a:solidFill>
              </a:rPr>
              <a:t>es that raise questions and requests additional information.  Government must prove replies. </a:t>
            </a:r>
          </a:p>
          <a:p>
            <a:pPr marL="342900" indent="-342900">
              <a:buFontTx/>
              <a:buChar char="-"/>
            </a:pPr>
            <a:r>
              <a:rPr kumimoji="1" lang="en-US" altLang="zh-CN" sz="2000" dirty="0">
                <a:solidFill>
                  <a:schemeClr val="tx1"/>
                </a:solidFill>
              </a:rPr>
              <a:t>Shadow Report ( Parallel reports) : </a:t>
            </a:r>
            <a:r>
              <a:rPr kumimoji="1" lang="en-US" altLang="zh-CN" sz="2000" b="0" dirty="0">
                <a:solidFill>
                  <a:schemeClr val="tx1"/>
                </a:solidFill>
              </a:rPr>
              <a:t>OPDs are encouraged to submit shadow reports to the committee in addition to State report</a:t>
            </a:r>
          </a:p>
          <a:p>
            <a:pPr marL="342900" indent="-342900">
              <a:buFontTx/>
              <a:buChar char="-"/>
            </a:pPr>
            <a:r>
              <a:rPr kumimoji="1" lang="en-US" altLang="zh-CN" sz="2000" dirty="0">
                <a:solidFill>
                  <a:schemeClr val="tx1"/>
                </a:solidFill>
              </a:rPr>
              <a:t>Concluding Observations: </a:t>
            </a:r>
            <a:r>
              <a:rPr kumimoji="1" lang="en-US" altLang="zh-CN" sz="2000" b="0" dirty="0">
                <a:solidFill>
                  <a:schemeClr val="tx1"/>
                </a:solidFill>
              </a:rPr>
              <a:t>issued by the committee to make suggestions and general recommendations. </a:t>
            </a:r>
          </a:p>
          <a:p>
            <a:pPr marL="342900" indent="-342900">
              <a:buFontTx/>
              <a:buChar char="-"/>
            </a:pPr>
            <a:endParaRPr kumimoji="1" lang="zh-CN" altLang="en-US" sz="2000" b="0" dirty="0">
              <a:solidFill>
                <a:schemeClr val="tx1"/>
              </a:solidFill>
            </a:endParaRPr>
          </a:p>
        </p:txBody>
      </p:sp>
      <p:sp>
        <p:nvSpPr>
          <p:cNvPr id="4" name="文本占位符 3">
            <a:extLst>
              <a:ext uri="{FF2B5EF4-FFF2-40B4-BE49-F238E27FC236}">
                <a16:creationId xmlns:a16="http://schemas.microsoft.com/office/drawing/2014/main" id="{DE910284-7777-8B4D-8149-353B1B84535C}"/>
              </a:ext>
            </a:extLst>
          </p:cNvPr>
          <p:cNvSpPr>
            <a:spLocks noGrp="1"/>
          </p:cNvSpPr>
          <p:nvPr>
            <p:ph type="body" sz="quarter" idx="13"/>
          </p:nvPr>
        </p:nvSpPr>
        <p:spPr/>
        <p:txBody>
          <a:bodyPr/>
          <a:lstStyle/>
          <a:p>
            <a:r>
              <a:rPr kumimoji="1" lang="en-US" altLang="zh-CN" b="1" dirty="0"/>
              <a:t>International Monitoring Process</a:t>
            </a:r>
            <a:endParaRPr kumimoji="1" lang="zh-CN" altLang="en-US" b="1" dirty="0"/>
          </a:p>
        </p:txBody>
      </p:sp>
    </p:spTree>
    <p:extLst>
      <p:ext uri="{BB962C8B-B14F-4D97-AF65-F5344CB8AC3E}">
        <p14:creationId xmlns:p14="http://schemas.microsoft.com/office/powerpoint/2010/main" val="3638466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disabled peop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219200"/>
            <a:ext cx="601980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8244" y="5400675"/>
            <a:ext cx="21463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8200" y="6565926"/>
            <a:ext cx="219004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Abridged version produced by</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457200" y="381000"/>
            <a:ext cx="8001000" cy="120032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uLnTx/>
                <a:uFillTx/>
                <a:latin typeface="Calibri"/>
                <a:ea typeface="+mn-ea"/>
                <a:cs typeface="+mn-cs"/>
              </a:rPr>
              <a:t>COMMON KNOWLEDGE ON  DISABILITY AND DOMESTIC LAWS FOR PWDs IN SL </a:t>
            </a:r>
          </a:p>
        </p:txBody>
      </p:sp>
    </p:spTree>
    <p:extLst>
      <p:ext uri="{BB962C8B-B14F-4D97-AF65-F5344CB8AC3E}">
        <p14:creationId xmlns:p14="http://schemas.microsoft.com/office/powerpoint/2010/main" val="175426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t>6</a:t>
            </a:fld>
            <a:endParaRPr lang="en-US"/>
          </a:p>
        </p:txBody>
      </p:sp>
      <p:sp>
        <p:nvSpPr>
          <p:cNvPr id="5" name="Title 4"/>
          <p:cNvSpPr>
            <a:spLocks noGrp="1"/>
          </p:cNvSpPr>
          <p:nvPr>
            <p:ph type="title"/>
          </p:nvPr>
        </p:nvSpPr>
        <p:spPr>
          <a:xfrm>
            <a:off x="5280286" y="1551709"/>
            <a:ext cx="3652542" cy="2743200"/>
          </a:xfrm>
        </p:spPr>
        <p:txBody>
          <a:bodyPr>
            <a:normAutofit/>
          </a:bodyPr>
          <a:lstStyle/>
          <a:p>
            <a:r>
              <a:rPr lang="sv-SE" dirty="0"/>
              <a:t>Session 1:</a:t>
            </a:r>
            <a:br>
              <a:rPr lang="sv-SE" dirty="0"/>
            </a:br>
            <a:r>
              <a:rPr lang="sv-SE" dirty="0"/>
              <a:t>Save the </a:t>
            </a:r>
            <a:r>
              <a:rPr lang="sv-SE" dirty="0" err="1"/>
              <a:t>Children’s</a:t>
            </a:r>
            <a:br>
              <a:rPr lang="sv-SE" dirty="0"/>
            </a:br>
            <a:r>
              <a:rPr lang="sv-SE" dirty="0" err="1"/>
              <a:t>Disability</a:t>
            </a:r>
            <a:r>
              <a:rPr lang="sv-SE" dirty="0"/>
              <a:t> </a:t>
            </a:r>
            <a:r>
              <a:rPr lang="sv-SE" dirty="0" err="1"/>
              <a:t>Inclusion</a:t>
            </a:r>
            <a:r>
              <a:rPr lang="sv-SE" dirty="0"/>
              <a:t> Policy</a:t>
            </a:r>
            <a:br>
              <a:rPr lang="sv-SE" dirty="0"/>
            </a:br>
            <a:endParaRPr lang="en-US" dirty="0"/>
          </a:p>
        </p:txBody>
      </p:sp>
      <p:pic>
        <p:nvPicPr>
          <p:cNvPr id="10" name="Bildobjekt 9"/>
          <p:cNvPicPr>
            <a:picLocks noChangeAspect="1"/>
          </p:cNvPicPr>
          <p:nvPr/>
        </p:nvPicPr>
        <p:blipFill rotWithShape="1">
          <a:blip r:embed="rId3" cstate="email">
            <a:extLst>
              <a:ext uri="{28A0092B-C50C-407E-A947-70E740481C1C}">
                <a14:useLocalDpi xmlns:a14="http://schemas.microsoft.com/office/drawing/2010/main" val="0"/>
              </a:ext>
            </a:extLst>
          </a:blip>
          <a:srcRect l="25500" b="3409"/>
          <a:stretch/>
        </p:blipFill>
        <p:spPr>
          <a:xfrm>
            <a:off x="0" y="1101348"/>
            <a:ext cx="4876800" cy="4215253"/>
          </a:xfrm>
          <a:prstGeom prst="rect">
            <a:avLst/>
          </a:prstGeom>
        </p:spPr>
      </p:pic>
      <p:pic>
        <p:nvPicPr>
          <p:cNvPr id="7" name="Immagine 6"/>
          <p:cNvPicPr>
            <a:picLocks noChangeAspect="1"/>
          </p:cNvPicPr>
          <p:nvPr/>
        </p:nvPicPr>
        <p:blipFill>
          <a:blip r:embed="rId4"/>
          <a:stretch>
            <a:fillRect/>
          </a:stretch>
        </p:blipFill>
        <p:spPr>
          <a:xfrm>
            <a:off x="0" y="548882"/>
            <a:ext cx="5226595" cy="5320183"/>
          </a:xfrm>
          <a:prstGeom prst="rect">
            <a:avLst/>
          </a:prstGeom>
        </p:spPr>
      </p:pic>
    </p:spTree>
    <p:extLst>
      <p:ext uri="{BB962C8B-B14F-4D97-AF65-F5344CB8AC3E}">
        <p14:creationId xmlns:p14="http://schemas.microsoft.com/office/powerpoint/2010/main" val="35316211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2206625"/>
          </a:xfrm>
        </p:spPr>
        <p:txBody>
          <a:bodyPr>
            <a:normAutofit fontScale="90000"/>
          </a:bodyPr>
          <a:lstStyle/>
          <a:p>
            <a:r>
              <a:rPr lang="en-GB" altLang="en-US" sz="2800" b="1" dirty="0"/>
              <a:t>SAVE THE CHILDREN SIERRA LEONE </a:t>
            </a:r>
            <a:br>
              <a:rPr lang="en-GB" altLang="en-US" sz="2800" b="1" dirty="0"/>
            </a:br>
            <a:r>
              <a:rPr lang="en-GB" altLang="en-US" sz="2800" b="1" dirty="0"/>
              <a:t>INTRODUCON TO DISABILITY  </a:t>
            </a:r>
            <a:br>
              <a:rPr lang="en-GB" altLang="en-US" sz="2800" b="1" dirty="0"/>
            </a:br>
            <a:r>
              <a:rPr lang="en-GB" altLang="en-US" sz="2800" b="1" dirty="0"/>
              <a:t>AND  </a:t>
            </a:r>
            <a:br>
              <a:rPr lang="en-GB" altLang="en-US" sz="2800" b="1" dirty="0"/>
            </a:br>
            <a:r>
              <a:rPr lang="en-GB" altLang="en-US" sz="2800" b="1" dirty="0"/>
              <a:t>FRINDLY VERSION OF THE PERSONS WITH DISABILITY ACT 2011</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3"/>
          <p:cNvPicPr>
            <a:picLocks noGrp="1" noChangeAspect="1"/>
          </p:cNvPicPr>
          <p:nvPr>
            <p:ph idx="1"/>
          </p:nvPr>
        </p:nvPicPr>
        <p:blipFill>
          <a:blip r:embed="rId2"/>
          <a:srcRect/>
          <a:stretch>
            <a:fillRect/>
          </a:stretch>
        </p:blipFill>
        <p:spPr>
          <a:xfrm>
            <a:off x="457200" y="2342515"/>
            <a:ext cx="8229600" cy="3530600"/>
          </a:xfrm>
          <a:prstGeom prst="rect">
            <a:avLst/>
          </a:prstGeom>
          <a:noFill/>
          <a:ln w="9525">
            <a:noFill/>
            <a:miter lim="800000"/>
            <a:headEnd/>
            <a:tailEnd/>
          </a:ln>
        </p:spPr>
      </p:pic>
    </p:spTree>
    <p:extLst>
      <p:ext uri="{BB962C8B-B14F-4D97-AF65-F5344CB8AC3E}">
        <p14:creationId xmlns:p14="http://schemas.microsoft.com/office/powerpoint/2010/main" val="1716757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791845"/>
          </a:xfrm>
        </p:spPr>
        <p:txBody>
          <a:bodyPr>
            <a:normAutofit/>
          </a:bodyPr>
          <a:lstStyle/>
          <a:p>
            <a:r>
              <a:rPr lang="en-GB" altLang="en-US" sz="2800" b="1" dirty="0"/>
              <a:t>CONTENT</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ontent Placeholder 2"/>
          <p:cNvSpPr>
            <a:spLocks noGrp="1"/>
          </p:cNvSpPr>
          <p:nvPr>
            <p:ph idx="1"/>
          </p:nvPr>
        </p:nvSpPr>
        <p:spPr>
          <a:xfrm>
            <a:off x="457200" y="990600"/>
            <a:ext cx="8229600" cy="5257800"/>
          </a:xfrm>
        </p:spPr>
        <p:txBody>
          <a:bodyPr>
            <a:normAutofit/>
          </a:bodyPr>
          <a:lstStyle/>
          <a:p>
            <a:r>
              <a:rPr lang="en-US" sz="2400" dirty="0"/>
              <a:t>Disability structures </a:t>
            </a:r>
          </a:p>
          <a:p>
            <a:r>
              <a:rPr lang="en-US" sz="2400" dirty="0"/>
              <a:t>Aim, Vision and Mission of SLUDI</a:t>
            </a:r>
          </a:p>
          <a:p>
            <a:r>
              <a:rPr lang="en-US" sz="2400" dirty="0"/>
              <a:t>Membership and structures of SLUDI</a:t>
            </a:r>
          </a:p>
          <a:p>
            <a:r>
              <a:rPr lang="en-US" sz="2400" dirty="0"/>
              <a:t>Establishment of the commission </a:t>
            </a:r>
          </a:p>
          <a:p>
            <a:r>
              <a:rPr lang="en-US" sz="2400" dirty="0"/>
              <a:t>Composition and roles of the commission</a:t>
            </a:r>
          </a:p>
          <a:p>
            <a:r>
              <a:rPr lang="en-US" sz="2400" dirty="0"/>
              <a:t>Definition of Disability </a:t>
            </a:r>
          </a:p>
          <a:p>
            <a:r>
              <a:rPr lang="en-US" sz="2400" dirty="0"/>
              <a:t>Prevalence Categories of disability and their derogatory names </a:t>
            </a:r>
          </a:p>
          <a:p>
            <a:r>
              <a:rPr lang="en-US" sz="2400" dirty="0"/>
              <a:t>Common Myth about disability in Sierra Leone </a:t>
            </a:r>
          </a:p>
          <a:p>
            <a:r>
              <a:rPr lang="en-US" sz="2400" dirty="0"/>
              <a:t>Rights and Privileges in the PWD Act 2011</a:t>
            </a:r>
          </a:p>
          <a:p>
            <a:r>
              <a:rPr lang="en-US" sz="2400" dirty="0"/>
              <a:t>Offences and Penalties in the PWD Act 2011</a:t>
            </a:r>
          </a:p>
          <a:p>
            <a:r>
              <a:rPr lang="en-US" sz="2400" dirty="0"/>
              <a:t>Questions and Answers </a:t>
            </a:r>
          </a:p>
          <a:p>
            <a:pPr marL="0" indent="0">
              <a:buNone/>
            </a:pPr>
            <a:endParaRPr lang="en-US" sz="2800" dirty="0"/>
          </a:p>
          <a:p>
            <a:endParaRPr lang="en-US" dirty="0"/>
          </a:p>
          <a:p>
            <a:endParaRPr lang="en-US" dirty="0"/>
          </a:p>
        </p:txBody>
      </p:sp>
    </p:spTree>
    <p:extLst>
      <p:ext uri="{BB962C8B-B14F-4D97-AF65-F5344CB8AC3E}">
        <p14:creationId xmlns:p14="http://schemas.microsoft.com/office/powerpoint/2010/main" val="2334370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dirty="0"/>
              <a:t>DISABILITY STRUCTURES </a:t>
            </a:r>
          </a:p>
        </p:txBody>
      </p:sp>
      <p:sp>
        <p:nvSpPr>
          <p:cNvPr id="3" name="Content Placeholder 2"/>
          <p:cNvSpPr>
            <a:spLocks noGrp="1"/>
          </p:cNvSpPr>
          <p:nvPr>
            <p:ph idx="1"/>
          </p:nvPr>
        </p:nvSpPr>
        <p:spPr>
          <a:xfrm>
            <a:off x="457200" y="914400"/>
            <a:ext cx="8229600" cy="5638800"/>
          </a:xfrm>
        </p:spPr>
        <p:txBody>
          <a:bodyPr>
            <a:normAutofit fontScale="85000" lnSpcReduction="10000"/>
          </a:bodyPr>
          <a:lstStyle/>
          <a:p>
            <a:pPr>
              <a:buFont typeface="Wingdings" panose="05000000000000000000" pitchFamily="2" charset="2"/>
              <a:buChar char="q"/>
            </a:pPr>
            <a:r>
              <a:rPr lang="en-US" sz="2400" b="1" dirty="0"/>
              <a:t>CIVIL SOCIETY ORGANISATIONS (CSOs) </a:t>
            </a:r>
          </a:p>
          <a:p>
            <a:pPr>
              <a:buFontTx/>
              <a:buChar char="-"/>
            </a:pPr>
            <a:r>
              <a:rPr lang="en-US" sz="2400" dirty="0"/>
              <a:t>The federation(Umbrella body or Union) –Sierra Leone Union on Disability Issues (SLUDI) </a:t>
            </a:r>
          </a:p>
          <a:p>
            <a:pPr>
              <a:buFontTx/>
              <a:buChar char="-"/>
            </a:pPr>
            <a:r>
              <a:rPr lang="en-US" sz="2400" dirty="0"/>
              <a:t>Organizations of Persons with Disabilities (OPDs) – Including sun umbrella bodies and orgs of different categories and mixed groups operate as CBO, Local NGO, </a:t>
            </a:r>
          </a:p>
          <a:p>
            <a:pPr>
              <a:buFontTx/>
              <a:buChar char="-"/>
            </a:pPr>
            <a:r>
              <a:rPr lang="en-US" sz="2400" dirty="0"/>
              <a:t>Registered with the union, Councils, MSW, </a:t>
            </a:r>
            <a:r>
              <a:rPr lang="en-US" sz="2400" dirty="0" err="1"/>
              <a:t>MoPED</a:t>
            </a:r>
            <a:r>
              <a:rPr lang="en-US" sz="2400" dirty="0"/>
              <a:t>, CAC </a:t>
            </a:r>
            <a:r>
              <a:rPr lang="en-US" sz="2400" dirty="0" err="1"/>
              <a:t>etc</a:t>
            </a:r>
            <a:r>
              <a:rPr lang="en-US" sz="2400" dirty="0"/>
              <a:t> based on their interventions and operations,</a:t>
            </a:r>
          </a:p>
          <a:p>
            <a:pPr>
              <a:buFont typeface="Wingdings" panose="05000000000000000000" pitchFamily="2" charset="2"/>
              <a:buChar char="q"/>
            </a:pPr>
            <a:r>
              <a:rPr lang="en-US" sz="2400" dirty="0"/>
              <a:t> </a:t>
            </a:r>
            <a:r>
              <a:rPr lang="en-US" sz="2400" b="1" dirty="0"/>
              <a:t>MINISTRIES DEPARTMENT AGENCIES (MDAs)</a:t>
            </a:r>
          </a:p>
          <a:p>
            <a:pPr>
              <a:buFontTx/>
              <a:buChar char="-"/>
            </a:pPr>
            <a:r>
              <a:rPr lang="en-US" sz="2400" dirty="0"/>
              <a:t>Ministry of Social welfare (MSW)</a:t>
            </a:r>
          </a:p>
          <a:p>
            <a:pPr>
              <a:buFontTx/>
              <a:buChar char="-"/>
            </a:pPr>
            <a:r>
              <a:rPr lang="en-US" sz="2400" dirty="0"/>
              <a:t>National Commission for Persons with Disabilities (NCPD) and others</a:t>
            </a:r>
          </a:p>
          <a:p>
            <a:pPr>
              <a:buFont typeface="Wingdings" panose="05000000000000000000" pitchFamily="2" charset="2"/>
              <a:buChar char="q"/>
            </a:pPr>
            <a:r>
              <a:rPr lang="en-US" sz="2400" b="1" dirty="0"/>
              <a:t>International and Local Non-Governmental Organizations  (ILNGOs)</a:t>
            </a:r>
          </a:p>
          <a:p>
            <a:pPr>
              <a:buFontTx/>
              <a:buChar char="-"/>
            </a:pPr>
            <a:r>
              <a:rPr lang="en-US" sz="2400" dirty="0"/>
              <a:t>Handicap </a:t>
            </a:r>
            <a:r>
              <a:rPr lang="en-US" sz="2400" dirty="0" err="1"/>
              <a:t>Internation</a:t>
            </a:r>
            <a:r>
              <a:rPr lang="en-US" sz="2400" dirty="0"/>
              <a:t>( Humanity and Inclusion)</a:t>
            </a:r>
          </a:p>
          <a:p>
            <a:pPr>
              <a:buFontTx/>
              <a:buChar char="-"/>
            </a:pPr>
            <a:r>
              <a:rPr lang="en-US" sz="2400" dirty="0"/>
              <a:t>Sight savers Sierra Leone </a:t>
            </a:r>
          </a:p>
          <a:p>
            <a:pPr>
              <a:buFontTx/>
              <a:buChar char="-"/>
            </a:pPr>
            <a:r>
              <a:rPr lang="en-US" sz="2400" dirty="0"/>
              <a:t>Helen Keller International  and others like </a:t>
            </a:r>
          </a:p>
          <a:p>
            <a:pPr>
              <a:buFontTx/>
              <a:buChar char="-"/>
            </a:pPr>
            <a:r>
              <a:rPr lang="en-US" sz="2400" dirty="0"/>
              <a:t>Save the Children, WFD, World Vision, Marie Stopes SL, Christian Aid, NDI </a:t>
            </a:r>
          </a:p>
          <a:p>
            <a:pPr>
              <a:buFont typeface="Wingdings" panose="05000000000000000000" pitchFamily="2" charset="2"/>
              <a:buChar char="q"/>
            </a:pPr>
            <a:r>
              <a:rPr lang="en-US" sz="2400" b="1" dirty="0"/>
              <a:t>UNCT  - UN Agencies </a:t>
            </a:r>
            <a:r>
              <a:rPr lang="en-US" sz="2400" dirty="0"/>
              <a:t>like UNDP, UNFPA, UN </a:t>
            </a:r>
            <a:r>
              <a:rPr lang="en-US" sz="2400" dirty="0" err="1"/>
              <a:t>Womenn</a:t>
            </a:r>
            <a:endParaRPr lang="en-US" sz="2400" dirty="0"/>
          </a:p>
          <a:p>
            <a:pPr>
              <a:buFontTx/>
              <a:buChar char="-"/>
            </a:pPr>
            <a:endParaRPr lang="en-US" sz="2400" dirty="0"/>
          </a:p>
          <a:p>
            <a:pPr>
              <a:buFontTx/>
              <a:buChar char="-"/>
            </a:pPr>
            <a:endParaRPr lang="en-US" sz="2400" dirty="0"/>
          </a:p>
          <a:p>
            <a:pPr>
              <a:buFontTx/>
              <a:buChar char="-"/>
            </a:pP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7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dirty="0"/>
              <a:t>THE MAIN AIM, VISION AND MISSION OF SLUDI </a:t>
            </a:r>
          </a:p>
        </p:txBody>
      </p:sp>
      <p:sp>
        <p:nvSpPr>
          <p:cNvPr id="3" name="Content Placeholder 2"/>
          <p:cNvSpPr>
            <a:spLocks noGrp="1"/>
          </p:cNvSpPr>
          <p:nvPr>
            <p:ph idx="1"/>
          </p:nvPr>
        </p:nvSpPr>
        <p:spPr>
          <a:xfrm>
            <a:off x="457200" y="1066800"/>
            <a:ext cx="8229600" cy="5486400"/>
          </a:xfrm>
        </p:spPr>
        <p:txBody>
          <a:bodyPr>
            <a:normAutofit/>
          </a:bodyPr>
          <a:lstStyle/>
          <a:p>
            <a:pPr>
              <a:buFont typeface="Wingdings" panose="05000000000000000000" pitchFamily="2" charset="2"/>
              <a:buChar char="v"/>
            </a:pPr>
            <a:r>
              <a:rPr lang="en-US" sz="2400" b="1" dirty="0"/>
              <a:t>THE MAIN AIM</a:t>
            </a:r>
          </a:p>
          <a:p>
            <a:pPr marL="0" indent="0">
              <a:buNone/>
            </a:pPr>
            <a:r>
              <a:rPr lang="en-US" sz="2400" dirty="0"/>
              <a:t>The aim of the Union is to generally promote issues and support programmes and activities aimed at raising the status and welfare of disabled persons in Sierra Leone</a:t>
            </a:r>
            <a:r>
              <a:rPr lang="en-US" sz="2400" b="1" dirty="0"/>
              <a:t>  </a:t>
            </a:r>
            <a:endParaRPr lang="en-US" sz="2400" dirty="0"/>
          </a:p>
          <a:p>
            <a:pPr>
              <a:buFont typeface="Wingdings" panose="05000000000000000000" pitchFamily="2" charset="2"/>
              <a:buChar char="v"/>
            </a:pPr>
            <a:r>
              <a:rPr lang="en-US" sz="2400" b="1" dirty="0"/>
              <a:t>VISION </a:t>
            </a:r>
          </a:p>
          <a:p>
            <a:pPr marL="0" indent="0">
              <a:buNone/>
            </a:pPr>
            <a:r>
              <a:rPr lang="en-US" sz="2400" dirty="0"/>
              <a:t>The Vision of is “to achieve independence of PWDs, promote the implementation of the 2011 Disability Act and other critical legislations for an inclusive Sierra Leone”</a:t>
            </a:r>
          </a:p>
          <a:p>
            <a:pPr>
              <a:buFont typeface="Wingdings" panose="05000000000000000000" pitchFamily="2" charset="2"/>
              <a:buChar char="v"/>
            </a:pPr>
            <a:r>
              <a:rPr lang="en-US" sz="2400" b="1" dirty="0"/>
              <a:t>MISSION</a:t>
            </a:r>
          </a:p>
          <a:p>
            <a:pPr marL="0" indent="0">
              <a:buNone/>
            </a:pPr>
            <a:r>
              <a:rPr lang="en-US" sz="2400" dirty="0"/>
              <a:t>The Mission of the Sierra Leone Union on Disability Issues is to “work in partnership, represent, advocate, network, coordinate and monitor issues appertaining to disability”. </a:t>
            </a:r>
          </a:p>
          <a:p>
            <a:pPr marL="0" indent="0">
              <a:buNone/>
            </a:pPr>
            <a:endParaRPr lang="en-US" sz="2400" dirty="0"/>
          </a:p>
          <a:p>
            <a:pPr>
              <a:buFont typeface="Wingdings" panose="05000000000000000000" pitchFamily="2" charset="2"/>
              <a:buChar char="v"/>
            </a:pPr>
            <a:endParaRPr lang="en-US" sz="2400" dirty="0"/>
          </a:p>
          <a:p>
            <a:pPr marL="0" indent="0">
              <a:buNone/>
            </a:pPr>
            <a:endParaRPr lang="en-US" sz="2400" dirty="0"/>
          </a:p>
          <a:p>
            <a:pPr marL="0" indent="0">
              <a:buNone/>
            </a:pPr>
            <a:endParaRPr lang="en-US" sz="2400" dirty="0"/>
          </a:p>
          <a:p>
            <a:pPr>
              <a:buFontTx/>
              <a:buChar char="-"/>
            </a:pPr>
            <a:endParaRPr lang="en-US" sz="2400" dirty="0"/>
          </a:p>
          <a:p>
            <a:pPr>
              <a:buFontTx/>
              <a:buChar char="-"/>
            </a:pPr>
            <a:endParaRPr lang="en-US" sz="2400" dirty="0"/>
          </a:p>
          <a:p>
            <a:pPr>
              <a:buFontTx/>
              <a:buChar char="-"/>
            </a:pP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7825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dirty="0"/>
              <a:t>SLUDI MEMBERSHIP AND STRUCTURES </a:t>
            </a:r>
          </a:p>
        </p:txBody>
      </p:sp>
      <p:sp>
        <p:nvSpPr>
          <p:cNvPr id="3" name="Content Placeholder 2"/>
          <p:cNvSpPr>
            <a:spLocks noGrp="1"/>
          </p:cNvSpPr>
          <p:nvPr>
            <p:ph idx="1"/>
          </p:nvPr>
        </p:nvSpPr>
        <p:spPr>
          <a:xfrm>
            <a:off x="457200" y="1066800"/>
            <a:ext cx="8229600" cy="5486400"/>
          </a:xfrm>
        </p:spPr>
        <p:txBody>
          <a:bodyPr>
            <a:normAutofit fontScale="92500" lnSpcReduction="20000"/>
          </a:bodyPr>
          <a:lstStyle/>
          <a:p>
            <a:pPr>
              <a:buFont typeface="Wingdings" panose="05000000000000000000" pitchFamily="2" charset="2"/>
              <a:buChar char="v"/>
            </a:pPr>
            <a:r>
              <a:rPr lang="en-US" sz="2400" b="1" dirty="0"/>
              <a:t>MEMBERSHIP</a:t>
            </a:r>
          </a:p>
          <a:p>
            <a:r>
              <a:rPr lang="en-US" sz="2400" dirty="0"/>
              <a:t>(a) Organizations of Persons with Disabilities (OPDs)</a:t>
            </a:r>
          </a:p>
          <a:p>
            <a:r>
              <a:rPr lang="en-US" sz="2400" dirty="0"/>
              <a:t>(b) Institutions of and for the disabled persons (LNGOs)</a:t>
            </a:r>
          </a:p>
          <a:p>
            <a:r>
              <a:rPr lang="en-US" sz="2400" dirty="0"/>
              <a:t>(c) (C) Special Needs Institutions </a:t>
            </a:r>
          </a:p>
          <a:p>
            <a:r>
              <a:rPr lang="en-US" sz="2400" dirty="0"/>
              <a:t>(d) Honorary members appointed by the Executive </a:t>
            </a:r>
          </a:p>
          <a:p>
            <a:r>
              <a:rPr lang="en-US" sz="2400" dirty="0"/>
              <a:t>(e) Philanthropist and Patrons who shall be invited by the Union </a:t>
            </a:r>
          </a:p>
          <a:p>
            <a:pPr marL="0" indent="0">
              <a:buNone/>
            </a:pPr>
            <a:endParaRPr lang="en-US" sz="2400" dirty="0"/>
          </a:p>
          <a:p>
            <a:pPr>
              <a:buFont typeface="Wingdings" panose="05000000000000000000" pitchFamily="2" charset="2"/>
              <a:buChar char="v"/>
            </a:pPr>
            <a:r>
              <a:rPr lang="en-US" sz="2400" b="1" dirty="0"/>
              <a:t>STRUCTURES  </a:t>
            </a:r>
          </a:p>
          <a:p>
            <a:pPr>
              <a:buFont typeface="Wingdings" panose="05000000000000000000" pitchFamily="2" charset="2"/>
              <a:buChar char="§"/>
            </a:pPr>
            <a:r>
              <a:rPr lang="en-US" sz="2400" dirty="0"/>
              <a:t>Annual General Meetings and Congress</a:t>
            </a:r>
          </a:p>
          <a:p>
            <a:pPr>
              <a:buFont typeface="Wingdings" panose="05000000000000000000" pitchFamily="2" charset="2"/>
              <a:buChar char="§"/>
            </a:pPr>
            <a:r>
              <a:rPr lang="en-US" sz="2400" dirty="0"/>
              <a:t>Advisory Board </a:t>
            </a:r>
          </a:p>
          <a:p>
            <a:pPr>
              <a:buFont typeface="Wingdings" panose="05000000000000000000" pitchFamily="2" charset="2"/>
              <a:buChar char="§"/>
            </a:pPr>
            <a:r>
              <a:rPr lang="en-US" sz="2400" dirty="0"/>
              <a:t>National Executive </a:t>
            </a:r>
          </a:p>
          <a:p>
            <a:pPr>
              <a:buFont typeface="Wingdings" panose="05000000000000000000" pitchFamily="2" charset="2"/>
              <a:buChar char="§"/>
            </a:pPr>
            <a:r>
              <a:rPr lang="en-US" sz="2400" dirty="0"/>
              <a:t>Regional Coordinators</a:t>
            </a:r>
          </a:p>
          <a:p>
            <a:pPr>
              <a:buFont typeface="Wingdings" panose="05000000000000000000" pitchFamily="2" charset="2"/>
              <a:buChar char="§"/>
            </a:pPr>
            <a:r>
              <a:rPr lang="en-US" sz="2400" dirty="0"/>
              <a:t>District Executives </a:t>
            </a:r>
          </a:p>
          <a:p>
            <a:pPr>
              <a:buFont typeface="Wingdings" panose="05000000000000000000" pitchFamily="2" charset="2"/>
              <a:buChar char="§"/>
            </a:pPr>
            <a:r>
              <a:rPr lang="en-US" sz="2400" dirty="0"/>
              <a:t>Administrative Body and Ad-hoc  Committees</a:t>
            </a:r>
          </a:p>
          <a:p>
            <a:pPr>
              <a:buFont typeface="Wingdings" panose="05000000000000000000" pitchFamily="2" charset="2"/>
              <a:buChar char="§"/>
            </a:pPr>
            <a:r>
              <a:rPr lang="en-US" sz="2400" dirty="0"/>
              <a:t>Ex-</a:t>
            </a:r>
            <a:r>
              <a:rPr lang="en-US" sz="2400" dirty="0" err="1"/>
              <a:t>Officio’s</a:t>
            </a:r>
            <a:endParaRPr lang="en-US" sz="2400" dirty="0"/>
          </a:p>
          <a:p>
            <a:pPr>
              <a:buFont typeface="Wingdings" panose="05000000000000000000" pitchFamily="2" charset="2"/>
              <a:buChar char="§"/>
            </a:pPr>
            <a:r>
              <a:rPr lang="en-US" sz="2400" dirty="0"/>
              <a:t>Heads of OPDs and Disability Stakeholders </a:t>
            </a:r>
          </a:p>
          <a:p>
            <a:pPr>
              <a:buFont typeface="Wingdings" panose="05000000000000000000" pitchFamily="2" charset="2"/>
              <a:buChar char="§"/>
            </a:pPr>
            <a:endParaRPr lang="en-US" sz="2400" b="1" dirty="0"/>
          </a:p>
          <a:p>
            <a:pPr marL="0" indent="0">
              <a:buNone/>
            </a:pPr>
            <a:endParaRPr lang="en-US" sz="2400" dirty="0"/>
          </a:p>
          <a:p>
            <a:pPr>
              <a:buFont typeface="Wingdings" panose="05000000000000000000" pitchFamily="2" charset="2"/>
              <a:buChar char="v"/>
            </a:pPr>
            <a:endParaRPr lang="en-US" sz="2400" dirty="0"/>
          </a:p>
          <a:p>
            <a:pPr marL="0" indent="0">
              <a:buNone/>
            </a:pPr>
            <a:endParaRPr lang="en-US" sz="2400" dirty="0"/>
          </a:p>
          <a:p>
            <a:pPr marL="0" indent="0">
              <a:buNone/>
            </a:pPr>
            <a:endParaRPr lang="en-US" sz="2400" dirty="0"/>
          </a:p>
          <a:p>
            <a:pPr>
              <a:buFontTx/>
              <a:buChar char="-"/>
            </a:pPr>
            <a:endParaRPr lang="en-US" sz="2400" dirty="0"/>
          </a:p>
          <a:p>
            <a:pPr>
              <a:buFontTx/>
              <a:buChar char="-"/>
            </a:pPr>
            <a:endParaRPr lang="en-US" sz="2400" dirty="0"/>
          </a:p>
          <a:p>
            <a:pPr>
              <a:buFontTx/>
              <a:buChar char="-"/>
            </a:pPr>
            <a:endParaRPr lang="en-US" sz="2400" dirty="0"/>
          </a:p>
          <a:p>
            <a:pPr marL="0" indent="0">
              <a:buNone/>
            </a:pPr>
            <a:endParaRPr lang="en-US" sz="24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29905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981199"/>
          </a:xfrm>
        </p:spPr>
        <p:txBody>
          <a:bodyPr>
            <a:normAutofit fontScale="90000"/>
          </a:bodyPr>
          <a:lstStyle/>
          <a:p>
            <a:br>
              <a:rPr lang="en-US" sz="3110" b="1" dirty="0">
                <a:sym typeface="+mn-ea"/>
              </a:rPr>
            </a:br>
            <a:br>
              <a:rPr lang="en-US" sz="3110" b="1" dirty="0">
                <a:sym typeface="+mn-ea"/>
              </a:rPr>
            </a:br>
            <a:br>
              <a:rPr lang="en-US" sz="3110" b="1" dirty="0">
                <a:sym typeface="+mn-ea"/>
              </a:rPr>
            </a:br>
            <a:r>
              <a:rPr lang="en-US" sz="3110" b="1" dirty="0">
                <a:sym typeface="+mn-ea"/>
              </a:rPr>
              <a:t>In April 2011 the Parliament of Sierra Leone passed a law called ‘The Person with Disability Act 2011’ and this Act has given power to the Ministry of Social </a:t>
            </a:r>
            <a:r>
              <a:rPr lang="en-US" sz="3110" b="1" dirty="0" err="1">
                <a:sym typeface="+mn-ea"/>
              </a:rPr>
              <a:t>Welfrae</a:t>
            </a:r>
            <a:r>
              <a:rPr lang="en-US" sz="3110" b="1" dirty="0">
                <a:sym typeface="+mn-ea"/>
              </a:rPr>
              <a:t> to establish the Disability Commission. If so, what it is for?</a:t>
            </a:r>
            <a:br>
              <a:rPr lang="en-GB" sz="3110" dirty="0">
                <a:sym typeface="+mn-ea"/>
              </a:rPr>
            </a:br>
            <a:br>
              <a:rPr lang="en-GB" dirty="0"/>
            </a:br>
            <a:endParaRPr lang="en-GB" altLang="en-US" dirty="0"/>
          </a:p>
        </p:txBody>
      </p:sp>
      <p:sp>
        <p:nvSpPr>
          <p:cNvPr id="3" name="Content Placeholder 2"/>
          <p:cNvSpPr>
            <a:spLocks noGrp="1"/>
          </p:cNvSpPr>
          <p:nvPr>
            <p:ph idx="1"/>
          </p:nvPr>
        </p:nvSpPr>
        <p:spPr>
          <a:xfrm>
            <a:off x="457200" y="2130425"/>
            <a:ext cx="8229600" cy="3996055"/>
          </a:xfrm>
        </p:spPr>
        <p:txBody>
          <a:bodyPr>
            <a:normAutofit/>
          </a:bodyPr>
          <a:lstStyle/>
          <a:p>
            <a:r>
              <a:rPr lang="en-US" sz="3600" dirty="0">
                <a:sym typeface="+mn-ea"/>
              </a:rPr>
              <a:t>This Commission is a separate body which works purely to protect persons with disabilities against discrimination. When established, it own its offices, recruit staff, receive money from government and other bodies to protect persons with disabilities. </a:t>
            </a:r>
            <a:endParaRPr lang="en-GB" sz="3600" dirty="0"/>
          </a:p>
          <a:p>
            <a:endParaRPr lang="en-GB" altLang="en-US" sz="36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209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ym typeface="+mn-ea"/>
              </a:rPr>
              <a:t>COMPOSITION OF THE COMMISSION</a:t>
            </a:r>
            <a:endParaRPr lang="en-GB" altLang="en-US"/>
          </a:p>
        </p:txBody>
      </p:sp>
      <p:sp>
        <p:nvSpPr>
          <p:cNvPr id="3" name="Content Placeholder 2"/>
          <p:cNvSpPr>
            <a:spLocks noGrp="1"/>
          </p:cNvSpPr>
          <p:nvPr>
            <p:ph idx="1"/>
          </p:nvPr>
        </p:nvSpPr>
        <p:spPr>
          <a:xfrm>
            <a:off x="457200" y="1676400"/>
            <a:ext cx="8229600" cy="4450080"/>
          </a:xfrm>
        </p:spPr>
        <p:txBody>
          <a:bodyPr>
            <a:normAutofit fontScale="30000" lnSpcReduction="20000"/>
          </a:bodyPr>
          <a:lstStyle/>
          <a:p>
            <a:pPr marL="0" indent="0">
              <a:buNone/>
            </a:pPr>
            <a:r>
              <a:rPr lang="en-US" sz="8000" dirty="0">
                <a:sym typeface="+mn-ea"/>
              </a:rPr>
              <a:t>According to this law the Commission will have sixteen (16) members comprising:</a:t>
            </a:r>
            <a:endParaRPr lang="en-GB" sz="8000" dirty="0"/>
          </a:p>
          <a:p>
            <a:pPr marL="0" indent="0">
              <a:buNone/>
            </a:pPr>
            <a:r>
              <a:rPr lang="en-US" sz="8000" dirty="0">
                <a:sym typeface="+mn-ea"/>
              </a:rPr>
              <a:t>1) </a:t>
            </a:r>
            <a:r>
              <a:rPr lang="en-US" sz="8000" b="1" dirty="0">
                <a:sym typeface="+mn-ea"/>
              </a:rPr>
              <a:t>The Chairman-</a:t>
            </a:r>
            <a:r>
              <a:rPr lang="en-US" sz="8000" dirty="0">
                <a:sym typeface="+mn-ea"/>
              </a:rPr>
              <a:t>This person must have a very wide idea about disability issues</a:t>
            </a:r>
            <a:endParaRPr lang="en-GB" sz="8000" dirty="0"/>
          </a:p>
          <a:p>
            <a:pPr marL="0" indent="0">
              <a:buNone/>
            </a:pPr>
            <a:r>
              <a:rPr lang="en-US" sz="8000" dirty="0">
                <a:sym typeface="+mn-ea"/>
              </a:rPr>
              <a:t>2) </a:t>
            </a:r>
            <a:r>
              <a:rPr lang="en-US" sz="8000" b="1" dirty="0">
                <a:sym typeface="+mn-ea"/>
              </a:rPr>
              <a:t>Eight (8) persons</a:t>
            </a:r>
            <a:r>
              <a:rPr lang="en-US" sz="8000" dirty="0">
                <a:sym typeface="+mn-ea"/>
              </a:rPr>
              <a:t> each one representing the following Ministries:</a:t>
            </a:r>
            <a:endParaRPr lang="en-GB" sz="8000" dirty="0"/>
          </a:p>
          <a:p>
            <a:pPr marL="514350" indent="-514350">
              <a:buAutoNum type="arabicPeriod"/>
            </a:pPr>
            <a:r>
              <a:rPr lang="en-GB" sz="8000" dirty="0">
                <a:sym typeface="+mn-ea"/>
              </a:rPr>
              <a:t>Min of Social Welfare		  6. Min of Finance</a:t>
            </a:r>
            <a:endParaRPr lang="en-GB" sz="8000" dirty="0"/>
          </a:p>
          <a:p>
            <a:pPr marL="514350" indent="-514350">
              <a:buAutoNum type="arabicPeriod"/>
            </a:pPr>
            <a:r>
              <a:rPr lang="en-GB" sz="8000" dirty="0">
                <a:sym typeface="+mn-ea"/>
              </a:rPr>
              <a:t>Min of Youth and sport                    7. Min of Health</a:t>
            </a:r>
            <a:endParaRPr lang="en-GB" sz="8000" dirty="0"/>
          </a:p>
          <a:p>
            <a:pPr marL="514350" indent="-514350">
              <a:buAutoNum type="arabicPeriod"/>
            </a:pPr>
            <a:r>
              <a:rPr lang="en-GB" sz="8000" dirty="0">
                <a:sym typeface="+mn-ea"/>
              </a:rPr>
              <a:t>Min of Education                               8. Min of Labour</a:t>
            </a:r>
            <a:endParaRPr lang="en-GB" sz="8000" dirty="0"/>
          </a:p>
          <a:p>
            <a:pPr marL="514350" indent="-514350">
              <a:buAutoNum type="arabicPeriod"/>
            </a:pPr>
            <a:r>
              <a:rPr lang="en-GB" sz="8000" dirty="0">
                <a:sym typeface="+mn-ea"/>
              </a:rPr>
              <a:t>Min of Transport and Aviation        9. Min of Culture and Tourism</a:t>
            </a:r>
            <a:endParaRPr lang="en-GB" sz="8000" dirty="0"/>
          </a:p>
          <a:p>
            <a:pPr marL="514350" indent="-514350">
              <a:buAutoNum type="arabicPeriod"/>
            </a:pPr>
            <a:r>
              <a:rPr lang="en-GB" sz="8000" dirty="0">
                <a:sym typeface="+mn-ea"/>
              </a:rPr>
              <a:t>Four reps from SLUDI                      10. 2 LNGOs and 2 INGOs</a:t>
            </a:r>
            <a:endParaRPr lang="en-GB" sz="8000" dirty="0"/>
          </a:p>
          <a:p>
            <a:pPr marL="514350" indent="-514350">
              <a:buAutoNum type="arabicPeriod"/>
            </a:pPr>
            <a:endParaRPr lang="en-GB" dirty="0"/>
          </a:p>
          <a:p>
            <a:endParaRPr lang="en-GB" alt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06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5" t="29410" r="64170" b="15041"/>
          <a:stretch>
            <a:fillRect/>
          </a:stretch>
        </p:blipFill>
        <p:spPr bwMode="auto">
          <a:xfrm>
            <a:off x="5214070" y="2286000"/>
            <a:ext cx="3550101" cy="234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152400"/>
            <a:ext cx="80772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FUNCTIONS OF THE NATIONAL COMMISSION FOR PERSONS WITH DISABILITY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Part 2: Sections 2 - 13</a:t>
            </a:r>
          </a:p>
        </p:txBody>
      </p:sp>
      <p:sp>
        <p:nvSpPr>
          <p:cNvPr id="4" name="TextBox 3"/>
          <p:cNvSpPr txBox="1"/>
          <p:nvPr/>
        </p:nvSpPr>
        <p:spPr>
          <a:xfrm>
            <a:off x="321212" y="1066800"/>
            <a:ext cx="4569656" cy="5754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Act provides for the establishment of a Commission to ensure the well being of persons with disability.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a:ea typeface="+mn-ea"/>
                <a:cs typeface="+mn-cs"/>
              </a:rPr>
              <a:t>KEY FUNCTIONS</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Commission should work with the Ministry to develop ways for persons with disability to have equal access and opportunities to rehabilitation, community, social recreational, educational, sporting, cultural and employment services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Investigate and issue a report on any discrimination of person with disability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Register and maintain a database of persons with disability, service providers for persons with disability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Provide equipment of assistance to persons with disability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Resource Centre for and provide information to the public on the rights of Persons with Disability</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266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sym typeface="+mn-ea"/>
              </a:rPr>
              <a:t>WHAT IS DISABILITY</a:t>
            </a:r>
            <a:endParaRPr lang="en-GB" altLang="en-US" dirty="0"/>
          </a:p>
        </p:txBody>
      </p:sp>
      <p:sp>
        <p:nvSpPr>
          <p:cNvPr id="3" name="Content Placeholder 2"/>
          <p:cNvSpPr>
            <a:spLocks noGrp="1"/>
          </p:cNvSpPr>
          <p:nvPr>
            <p:ph idx="1"/>
          </p:nvPr>
        </p:nvSpPr>
        <p:spPr/>
        <p:txBody>
          <a:bodyPr>
            <a:normAutofit fontScale="90000"/>
          </a:bodyPr>
          <a:lstStyle/>
          <a:p>
            <a:r>
              <a:rPr lang="en-GB" altLang="en-US" sz="3110">
                <a:sym typeface="+mn-ea"/>
              </a:rPr>
              <a:t>What is Disability: According to the Persons with Disability Act, 2011 disability is defined as a physical, sensory, mental or other impairment which has a substantial long-term adverse effect on a person’s ability to carry out normal day-to-day activities.  </a:t>
            </a:r>
            <a:endParaRPr lang="en-GB" altLang="en-US" sz="3110"/>
          </a:p>
          <a:p>
            <a:r>
              <a:rPr lang="en-GB" altLang="en-US" sz="3110">
                <a:sym typeface="+mn-ea"/>
              </a:rPr>
              <a:t>The extent to which a condition hinders a person will vary from individual to individual and the general range of disabilities varies from conditions that are mild (for example, the need to wear reading glasses) to severe (for example brain injury). </a:t>
            </a:r>
            <a:endParaRPr lang="en-GB" altLang="en-US" sz="3110"/>
          </a:p>
          <a:p>
            <a:endParaRPr lang="en-GB" altLang="en-US" sz="3110"/>
          </a:p>
          <a:p>
            <a:endParaRPr lang="en-GB" altLang="en-US" sz="311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281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br>
              <a:rPr lang="en-GB" altLang="en-US" sz="3600" dirty="0">
                <a:sym typeface="+mn-ea"/>
              </a:rPr>
            </a:br>
            <a:r>
              <a:rPr lang="en-GB" altLang="en-US" sz="3600" dirty="0">
                <a:sym typeface="+mn-ea"/>
              </a:rPr>
              <a:t>CATEGORIES OF DISABILITIES AND ITS DEROGATORY NAMES  </a:t>
            </a:r>
            <a:br>
              <a:rPr lang="en-GB" altLang="en-US" dirty="0"/>
            </a:br>
            <a:endParaRPr lang="en-GB" altLang="en-US" dirty="0"/>
          </a:p>
        </p:txBody>
      </p:sp>
      <p:sp>
        <p:nvSpPr>
          <p:cNvPr id="3" name="Content Placeholder 2"/>
          <p:cNvSpPr>
            <a:spLocks noGrp="1"/>
          </p:cNvSpPr>
          <p:nvPr>
            <p:ph idx="1"/>
          </p:nvPr>
        </p:nvSpPr>
        <p:spPr>
          <a:xfrm>
            <a:off x="457200" y="1130300"/>
            <a:ext cx="8229600" cy="4996180"/>
          </a:xfrm>
        </p:spPr>
        <p:txBody>
          <a:bodyPr>
            <a:normAutofit fontScale="92500" lnSpcReduction="20000"/>
          </a:bodyPr>
          <a:lstStyle/>
          <a:p>
            <a:pPr marL="0" indent="0">
              <a:buNone/>
            </a:pPr>
            <a:r>
              <a:rPr lang="en-GB" altLang="en-US" sz="3600" b="1" dirty="0">
                <a:sym typeface="+mn-ea"/>
              </a:rPr>
              <a:t>Physically disability </a:t>
            </a:r>
            <a:r>
              <a:rPr lang="en-GB" altLang="en-US" sz="3600" b="1" dirty="0" err="1">
                <a:sym typeface="+mn-ea"/>
              </a:rPr>
              <a:t>Eg</a:t>
            </a:r>
            <a:r>
              <a:rPr lang="en-GB" altLang="en-US" sz="3600" b="1" dirty="0">
                <a:sym typeface="+mn-ea"/>
              </a:rPr>
              <a:t>;             </a:t>
            </a:r>
            <a:endParaRPr lang="en-GB" altLang="en-US" sz="3600" dirty="0"/>
          </a:p>
          <a:p>
            <a:pPr marL="0" indent="0">
              <a:buNone/>
            </a:pPr>
            <a:r>
              <a:rPr lang="en-GB" altLang="en-US" sz="3600" dirty="0">
                <a:sym typeface="+mn-ea"/>
              </a:rPr>
              <a:t>	Polio  		- Cripple , </a:t>
            </a:r>
            <a:r>
              <a:rPr lang="en-GB" altLang="en-US" sz="3600" dirty="0" err="1">
                <a:sym typeface="+mn-ea"/>
              </a:rPr>
              <a:t>Ggbenkelehky</a:t>
            </a:r>
            <a:r>
              <a:rPr lang="en-GB" altLang="en-US" sz="3600" dirty="0">
                <a:sym typeface="+mn-ea"/>
              </a:rPr>
              <a:t>                                          </a:t>
            </a:r>
            <a:endParaRPr lang="en-GB" altLang="en-US" sz="3600" dirty="0"/>
          </a:p>
          <a:p>
            <a:pPr marL="0" indent="0">
              <a:buNone/>
            </a:pPr>
            <a:r>
              <a:rPr lang="en-GB" altLang="en-US" sz="3600" dirty="0">
                <a:sym typeface="+mn-ea"/>
              </a:rPr>
              <a:t>	Amputee		- One foot or hand</a:t>
            </a:r>
            <a:endParaRPr lang="en-GB" altLang="en-US" sz="3600" dirty="0"/>
          </a:p>
          <a:p>
            <a:pPr marL="0" indent="0">
              <a:buNone/>
            </a:pPr>
            <a:r>
              <a:rPr lang="en-GB" altLang="en-US" sz="3600" dirty="0">
                <a:sym typeface="+mn-ea"/>
              </a:rPr>
              <a:t>	Kyphosis  		- Hunch back                                                  </a:t>
            </a:r>
            <a:endParaRPr lang="en-GB" altLang="en-US" sz="3600" dirty="0"/>
          </a:p>
          <a:p>
            <a:pPr marL="0" indent="0">
              <a:buNone/>
            </a:pPr>
            <a:r>
              <a:rPr lang="en-GB" altLang="en-US" sz="3600" dirty="0">
                <a:sym typeface="+mn-ea"/>
              </a:rPr>
              <a:t>	Paralysis		- Die foot of hand </a:t>
            </a:r>
            <a:endParaRPr lang="en-GB" altLang="en-US" sz="3600" dirty="0"/>
          </a:p>
          <a:p>
            <a:pPr marL="0" indent="0">
              <a:buNone/>
            </a:pPr>
            <a:r>
              <a:rPr lang="en-GB" altLang="en-US" sz="3600" dirty="0">
                <a:sym typeface="+mn-ea"/>
              </a:rPr>
              <a:t>         Stroke		- </a:t>
            </a:r>
            <a:endParaRPr lang="en-GB" altLang="en-US" sz="3600" dirty="0"/>
          </a:p>
          <a:p>
            <a:pPr marL="0" indent="0">
              <a:buNone/>
            </a:pPr>
            <a:r>
              <a:rPr lang="en-GB" altLang="en-US" sz="3600" dirty="0">
                <a:sym typeface="+mn-ea"/>
              </a:rPr>
              <a:t>•	</a:t>
            </a:r>
            <a:r>
              <a:rPr lang="en-GB" altLang="en-US" sz="3600" b="1" dirty="0">
                <a:sym typeface="+mn-ea"/>
              </a:rPr>
              <a:t>Visually impaired (Blind and low Vision)  				- </a:t>
            </a:r>
            <a:r>
              <a:rPr lang="en-GB" altLang="en-US" sz="3600" dirty="0">
                <a:sym typeface="+mn-ea"/>
              </a:rPr>
              <a:t>Boss Eye or </a:t>
            </a:r>
            <a:r>
              <a:rPr lang="en-GB" altLang="en-US" sz="3600" dirty="0" err="1">
                <a:sym typeface="+mn-ea"/>
              </a:rPr>
              <a:t>Bilnd</a:t>
            </a:r>
            <a:r>
              <a:rPr lang="en-GB" altLang="en-US" sz="3600" dirty="0">
                <a:sym typeface="+mn-ea"/>
              </a:rPr>
              <a:t> eye</a:t>
            </a:r>
            <a:endParaRPr lang="en-GB" altLang="en-US" sz="3600" dirty="0"/>
          </a:p>
          <a:p>
            <a:pPr marL="0" indent="0">
              <a:buNone/>
            </a:pPr>
            <a:r>
              <a:rPr lang="en-GB" altLang="en-US" sz="3600" b="1" dirty="0">
                <a:sym typeface="+mn-ea"/>
              </a:rPr>
              <a:t>•	Hearing impaired (Deaf and speech          Impairment)  		- </a:t>
            </a:r>
            <a:r>
              <a:rPr lang="en-GB" altLang="en-US" sz="3600" dirty="0" err="1">
                <a:sym typeface="+mn-ea"/>
              </a:rPr>
              <a:t>Orkorky</a:t>
            </a:r>
            <a:r>
              <a:rPr lang="en-GB" altLang="en-US" sz="3600" dirty="0">
                <a:sym typeface="+mn-ea"/>
              </a:rPr>
              <a:t> </a:t>
            </a:r>
            <a:endParaRPr lang="en-GB" altLang="en-US" sz="3600" dirty="0"/>
          </a:p>
          <a:p>
            <a:endParaRPr lang="en-GB" altLang="en-US" sz="36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970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endParaRPr lang="sv-SE"/>
          </a:p>
        </p:txBody>
      </p:sp>
      <p:sp>
        <p:nvSpPr>
          <p:cNvPr id="3" name="Platshållare för bild 2"/>
          <p:cNvSpPr>
            <a:spLocks noGrp="1"/>
          </p:cNvSpPr>
          <p:nvPr>
            <p:ph type="pic" sz="quarter" idx="10"/>
          </p:nvPr>
        </p:nvSpPr>
        <p:spPr/>
      </p:sp>
      <p:sp>
        <p:nvSpPr>
          <p:cNvPr id="4" name="Platshållare för text 3"/>
          <p:cNvSpPr>
            <a:spLocks noGrp="1"/>
          </p:cNvSpPr>
          <p:nvPr>
            <p:ph type="body" sz="quarter" idx="13"/>
          </p:nvPr>
        </p:nvSpPr>
        <p:spPr/>
        <p:txBody>
          <a:bodyPr/>
          <a:lstStyle/>
          <a:p>
            <a:endParaRPr lang="sv-SE"/>
          </a:p>
        </p:txBody>
      </p:sp>
      <p:pic>
        <p:nvPicPr>
          <p:cNvPr id="5" name="Bildobjekt 4"/>
          <p:cNvPicPr>
            <a:picLocks noChangeAspect="1"/>
          </p:cNvPicPr>
          <p:nvPr/>
        </p:nvPicPr>
        <p:blipFill>
          <a:blip r:embed="rId2"/>
          <a:stretch>
            <a:fillRect/>
          </a:stretch>
        </p:blipFill>
        <p:spPr>
          <a:xfrm>
            <a:off x="-385763" y="-157163"/>
            <a:ext cx="9915525" cy="7172325"/>
          </a:xfrm>
          <a:prstGeom prst="rect">
            <a:avLst/>
          </a:prstGeom>
        </p:spPr>
      </p:pic>
      <p:sp>
        <p:nvSpPr>
          <p:cNvPr id="7" name="Text Placeholder 6"/>
          <p:cNvSpPr txBox="1">
            <a:spLocks/>
          </p:cNvSpPr>
          <p:nvPr/>
        </p:nvSpPr>
        <p:spPr>
          <a:xfrm>
            <a:off x="755576" y="5381599"/>
            <a:ext cx="2880320" cy="339467"/>
          </a:xfrm>
          <a:prstGeom prst="rect">
            <a:avLst/>
          </a:prstGeom>
        </p:spPr>
        <p:txBody>
          <a:bodyPr vert="horz" lIns="0" tIns="0" rIns="0" bIns="0" rtlCol="0">
            <a:noAutofit/>
          </a:bodyPr>
          <a:lstStyle>
            <a:lvl1pPr marL="0" indent="0" algn="r" defTabSz="457200" rtl="0" eaLnBrk="1" latinLnBrk="0" hangingPunct="1">
              <a:spcBef>
                <a:spcPts val="0"/>
              </a:spcBef>
              <a:spcAft>
                <a:spcPts val="600"/>
              </a:spcAft>
              <a:buFont typeface="Arial"/>
              <a:buNone/>
              <a:defRPr sz="2000" b="0" i="0" kern="1200" baseline="0">
                <a:solidFill>
                  <a:schemeClr val="tx1"/>
                </a:solidFill>
                <a:latin typeface="Trade Gothic LT Com Cn" panose="020B0806040303020004" pitchFamily="34" charset="0"/>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solidFill>
                  <a:schemeClr val="bg1"/>
                </a:solidFill>
              </a:rPr>
              <a:t>Launched on December 2nd 2021</a:t>
            </a:r>
          </a:p>
        </p:txBody>
      </p:sp>
    </p:spTree>
    <p:extLst>
      <p:ext uri="{BB962C8B-B14F-4D97-AF65-F5344CB8AC3E}">
        <p14:creationId xmlns:p14="http://schemas.microsoft.com/office/powerpoint/2010/main" val="965494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715645"/>
          </a:xfrm>
        </p:spPr>
        <p:txBody>
          <a:bodyPr>
            <a:normAutofit fontScale="90000"/>
          </a:bodyPr>
          <a:lstStyle/>
          <a:p>
            <a:br>
              <a:rPr lang="en-GB" altLang="en-US" b="1" dirty="0"/>
            </a:br>
            <a:r>
              <a:rPr lang="en-GB" altLang="en-US" b="1" dirty="0"/>
              <a:t>CONTINUATION</a:t>
            </a:r>
            <a:br>
              <a:rPr lang="en-GB" altLang="en-US" b="1" dirty="0"/>
            </a:br>
            <a:endParaRPr lang="en-GB" altLang="en-US" dirty="0"/>
          </a:p>
        </p:txBody>
      </p:sp>
      <p:sp>
        <p:nvSpPr>
          <p:cNvPr id="3" name="Content Placeholder 2"/>
          <p:cNvSpPr>
            <a:spLocks noGrp="1"/>
          </p:cNvSpPr>
          <p:nvPr>
            <p:ph idx="1"/>
          </p:nvPr>
        </p:nvSpPr>
        <p:spPr>
          <a:xfrm>
            <a:off x="457200" y="762001"/>
            <a:ext cx="8229600" cy="5562600"/>
          </a:xfrm>
        </p:spPr>
        <p:txBody>
          <a:bodyPr>
            <a:normAutofit/>
          </a:bodyPr>
          <a:lstStyle/>
          <a:p>
            <a:pPr>
              <a:buFont typeface="Arial" panose="020B0604020202020204" pitchFamily="34" charset="0"/>
              <a:buChar char="•"/>
            </a:pPr>
            <a:r>
              <a:rPr lang="en-GB" altLang="en-US" sz="4000" dirty="0">
                <a:sym typeface="+mn-ea"/>
              </a:rPr>
              <a:t>     </a:t>
            </a:r>
            <a:r>
              <a:rPr lang="en-GB" altLang="en-US" dirty="0">
                <a:sym typeface="+mn-ea"/>
              </a:rPr>
              <a:t>Mental disability 	-Ed nor flop </a:t>
            </a:r>
            <a:endParaRPr lang="en-GB" altLang="en-US" dirty="0"/>
          </a:p>
          <a:p>
            <a:pPr marL="0" indent="0">
              <a:buNone/>
            </a:pPr>
            <a:r>
              <a:rPr lang="en-GB" altLang="en-US" dirty="0">
                <a:sym typeface="+mn-ea"/>
              </a:rPr>
              <a:t>•	Intellectual disability 	- </a:t>
            </a:r>
            <a:r>
              <a:rPr lang="en-GB" altLang="en-US" dirty="0" err="1">
                <a:sym typeface="+mn-ea"/>
              </a:rPr>
              <a:t>Crase</a:t>
            </a:r>
            <a:r>
              <a:rPr lang="en-GB" altLang="en-US" dirty="0">
                <a:sym typeface="+mn-ea"/>
              </a:rPr>
              <a:t> man, </a:t>
            </a:r>
            <a:r>
              <a:rPr lang="en-GB" altLang="en-US" dirty="0" err="1">
                <a:sym typeface="+mn-ea"/>
              </a:rPr>
              <a:t>foolfool</a:t>
            </a:r>
            <a:endParaRPr lang="en-GB" altLang="en-US" dirty="0"/>
          </a:p>
          <a:p>
            <a:pPr marL="0" indent="0">
              <a:buNone/>
            </a:pPr>
            <a:r>
              <a:rPr lang="en-GB" altLang="en-US" dirty="0">
                <a:sym typeface="+mn-ea"/>
              </a:rPr>
              <a:t>•	Albinism			- Juice  </a:t>
            </a:r>
            <a:endParaRPr lang="en-GB" altLang="en-US" dirty="0"/>
          </a:p>
          <a:p>
            <a:pPr marL="0" indent="0">
              <a:buNone/>
            </a:pPr>
            <a:r>
              <a:rPr lang="en-GB" altLang="en-US" dirty="0">
                <a:sym typeface="+mn-ea"/>
              </a:rPr>
              <a:t>•	Autism 			- </a:t>
            </a:r>
            <a:r>
              <a:rPr lang="en-GB" altLang="en-US" dirty="0" err="1">
                <a:sym typeface="+mn-ea"/>
              </a:rPr>
              <a:t>Yato</a:t>
            </a:r>
            <a:r>
              <a:rPr lang="en-GB" altLang="en-US" dirty="0">
                <a:sym typeface="+mn-ea"/>
              </a:rPr>
              <a:t> </a:t>
            </a:r>
            <a:r>
              <a:rPr lang="en-GB" altLang="en-US" dirty="0" err="1">
                <a:sym typeface="+mn-ea"/>
              </a:rPr>
              <a:t>pikin</a:t>
            </a:r>
            <a:r>
              <a:rPr lang="en-GB" altLang="en-US" dirty="0">
                <a:sym typeface="+mn-ea"/>
              </a:rPr>
              <a:t> or man</a:t>
            </a:r>
            <a:endParaRPr lang="en-GB" altLang="en-US" dirty="0"/>
          </a:p>
          <a:p>
            <a:pPr>
              <a:buFont typeface="Arial" panose="020B0604020202020204" pitchFamily="34" charset="0"/>
              <a:buChar char="•"/>
            </a:pPr>
            <a:r>
              <a:rPr lang="en-GB" altLang="en-US" dirty="0">
                <a:sym typeface="+mn-ea"/>
              </a:rPr>
              <a:t>      Leprosy			- cut foot or hand </a:t>
            </a:r>
            <a:endParaRPr lang="en-GB" altLang="en-US" dirty="0"/>
          </a:p>
          <a:p>
            <a:pPr marL="0" indent="0">
              <a:buNone/>
            </a:pPr>
            <a:r>
              <a:rPr lang="en-GB" altLang="en-US" dirty="0">
                <a:sym typeface="+mn-ea"/>
              </a:rPr>
              <a:t>•       Little people		- Dwarf</a:t>
            </a:r>
          </a:p>
          <a:p>
            <a:r>
              <a:rPr lang="en-GB" altLang="en-US" dirty="0">
                <a:sym typeface="+mn-ea"/>
              </a:rPr>
              <a:t>     Epilepsy			- Devil</a:t>
            </a:r>
          </a:p>
          <a:p>
            <a:r>
              <a:rPr lang="en-GB" altLang="en-US" dirty="0">
                <a:sym typeface="+mn-ea"/>
              </a:rPr>
              <a:t>     Deaf Blindness		- Not useful </a:t>
            </a:r>
            <a:r>
              <a:rPr lang="en-GB" altLang="en-US" dirty="0" err="1">
                <a:sym typeface="+mn-ea"/>
              </a:rPr>
              <a:t>porsin</a:t>
            </a:r>
            <a:endParaRPr lang="en-GB" altLang="en-US" dirty="0">
              <a:sym typeface="+mn-ea"/>
            </a:endParaRPr>
          </a:p>
          <a:p>
            <a:r>
              <a:rPr lang="en-GB" altLang="en-US" dirty="0">
                <a:sym typeface="+mn-ea"/>
              </a:rPr>
              <a:t>     Multiple Disability	- half mortal man</a:t>
            </a:r>
          </a:p>
          <a:p>
            <a:endParaRPr lang="en-GB" altLang="en-US" sz="4000" dirty="0">
              <a:sym typeface="+mn-ea"/>
            </a:endParaRPr>
          </a:p>
          <a:p>
            <a:endParaRPr lang="en-GB" altLang="en-US" sz="40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5224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EXAMPLES OF COMMON MYTHS</a:t>
            </a:r>
          </a:p>
        </p:txBody>
      </p:sp>
      <p:sp>
        <p:nvSpPr>
          <p:cNvPr id="3" name="Content Placeholder 2"/>
          <p:cNvSpPr>
            <a:spLocks noGrp="1"/>
          </p:cNvSpPr>
          <p:nvPr>
            <p:ph idx="1"/>
          </p:nvPr>
        </p:nvSpPr>
        <p:spPr>
          <a:xfrm>
            <a:off x="457200" y="1118235"/>
            <a:ext cx="8229600" cy="5008245"/>
          </a:xfrm>
        </p:spPr>
        <p:txBody>
          <a:bodyPr>
            <a:noAutofit/>
          </a:bodyPr>
          <a:lstStyle/>
          <a:p>
            <a:r>
              <a:rPr lang="en-GB" altLang="en-US" sz="2700" dirty="0"/>
              <a:t>Normally when we want to talk with hearing impaired- we don’t use normal tone- we normally resort to shouting.</a:t>
            </a:r>
          </a:p>
          <a:p>
            <a:r>
              <a:rPr lang="en-GB" altLang="en-US" sz="2700" dirty="0"/>
              <a:t>Accessibility is normally assumed to limit to physical accessibility, but it could also mean making written accessible- braille, tactile or making audio materials to people with visual or cognitive disabilities.</a:t>
            </a:r>
          </a:p>
          <a:p>
            <a:pPr>
              <a:buFont typeface="Arial" panose="020B0604020202020204" pitchFamily="34" charset="0"/>
              <a:buChar char="•"/>
            </a:pPr>
            <a:r>
              <a:rPr lang="en-GB" altLang="en-US" sz="2700" dirty="0"/>
              <a:t> When talking to someone using wheel chair we tend to bow down and don’t think we can still stand and talk to them.  We get hospital beds for all forgetting that disabled mothers require special beds.</a:t>
            </a:r>
          </a:p>
          <a:p>
            <a:endParaRPr lang="en-GB" altLang="en-US" sz="27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2121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COMMON MYTHS (CONT.)</a:t>
            </a:r>
          </a:p>
        </p:txBody>
      </p:sp>
      <p:sp>
        <p:nvSpPr>
          <p:cNvPr id="3" name="Content Placeholder 2"/>
          <p:cNvSpPr>
            <a:spLocks noGrp="1"/>
          </p:cNvSpPr>
          <p:nvPr>
            <p:ph idx="1"/>
          </p:nvPr>
        </p:nvSpPr>
        <p:spPr>
          <a:xfrm>
            <a:off x="457200" y="1371600"/>
            <a:ext cx="8229600" cy="4754563"/>
          </a:xfrm>
        </p:spPr>
        <p:txBody>
          <a:bodyPr>
            <a:normAutofit fontScale="90000" lnSpcReduction="10000"/>
          </a:bodyPr>
          <a:lstStyle/>
          <a:p>
            <a:r>
              <a:rPr lang="en-GB" altLang="en-US" dirty="0">
                <a:sym typeface="+mn-ea"/>
              </a:rPr>
              <a:t>We get public transport forgetting that we need disabled friendly public transport for </a:t>
            </a:r>
            <a:r>
              <a:rPr lang="en-GB" altLang="en-US" dirty="0" err="1">
                <a:sym typeface="+mn-ea"/>
              </a:rPr>
              <a:t>pwds</a:t>
            </a:r>
            <a:endParaRPr lang="en-GB" altLang="en-US" dirty="0">
              <a:sym typeface="+mn-ea"/>
            </a:endParaRPr>
          </a:p>
          <a:p>
            <a:r>
              <a:rPr lang="en-GB" altLang="en-US" dirty="0">
                <a:sym typeface="+mn-ea"/>
              </a:rPr>
              <a:t>We normally think less about making our institutions as inclusive as possible. (Infrastructure and equipment)</a:t>
            </a:r>
            <a:endParaRPr lang="en-GB" altLang="en-US" dirty="0"/>
          </a:p>
          <a:p>
            <a:r>
              <a:rPr lang="en-GB" altLang="en-US" dirty="0">
                <a:sym typeface="+mn-ea"/>
              </a:rPr>
              <a:t>We normally carve our work as one size fit all forgetting that there are people with different disabilities.  </a:t>
            </a:r>
            <a:endParaRPr lang="en-GB" altLang="en-US" dirty="0"/>
          </a:p>
          <a:p>
            <a:r>
              <a:rPr lang="en-GB" altLang="en-US" dirty="0">
                <a:sym typeface="+mn-ea"/>
              </a:rPr>
              <a:t>We mostly assume a PWD needs assistance and we normally do not ask them but want to do it for them </a:t>
            </a:r>
            <a:endParaRPr lang="en-GB" altLang="en-US" dirty="0"/>
          </a:p>
          <a:p>
            <a:endParaRPr lang="en-GB" alt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7583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RIGHTS AND PRIVILEGES - </a:t>
            </a:r>
            <a:r>
              <a:rPr lang="en-US" sz="3100" i="1" dirty="0">
                <a:solidFill>
                  <a:prstClr val="black"/>
                </a:solidFill>
              </a:rPr>
              <a:t>Part 4 </a:t>
            </a:r>
            <a:br>
              <a:rPr lang="en-US" sz="3100" dirty="0"/>
            </a:br>
            <a:r>
              <a:rPr lang="en-US" sz="3100" dirty="0"/>
              <a:t>The Right to Free Education: </a:t>
            </a:r>
            <a:r>
              <a:rPr lang="en-US" sz="3100" i="1" dirty="0"/>
              <a:t>Section 14 - </a:t>
            </a:r>
            <a:r>
              <a:rPr lang="en-US" sz="3200" i="1" dirty="0"/>
              <a:t>16</a:t>
            </a:r>
            <a:endParaRPr lang="en-GB" altLang="en-US" dirty="0"/>
          </a:p>
        </p:txBody>
      </p:sp>
      <p:sp>
        <p:nvSpPr>
          <p:cNvPr id="3" name="Content Placeholder 2"/>
          <p:cNvSpPr>
            <a:spLocks noGrp="1"/>
          </p:cNvSpPr>
          <p:nvPr>
            <p:ph idx="1"/>
          </p:nvPr>
        </p:nvSpPr>
        <p:spPr>
          <a:xfrm>
            <a:off x="457200" y="1371600"/>
            <a:ext cx="5410200" cy="5257800"/>
          </a:xfrm>
        </p:spPr>
        <p:txBody>
          <a:bodyPr>
            <a:normAutofit fontScale="37500" lnSpcReduction="20000"/>
          </a:bodyPr>
          <a:lstStyle/>
          <a:p>
            <a:pPr algn="just"/>
            <a:r>
              <a:rPr lang="en-US" sz="4800" dirty="0"/>
              <a:t>The Act provides for persons with disability to have a right to free education in tertiary institutions (college and universities) and for every educational institution to provide facilities for learning  and an enabling environment for persons with disability.</a:t>
            </a:r>
          </a:p>
          <a:p>
            <a:pPr algn="just"/>
            <a:endParaRPr lang="en-US" sz="4800" dirty="0"/>
          </a:p>
          <a:p>
            <a:pPr marL="285750" indent="-285750" algn="just"/>
            <a:r>
              <a:rPr lang="en-US" sz="4800" dirty="0"/>
              <a:t>It is an offence for an educational institution to deny admission to or expel a person because of their disability</a:t>
            </a:r>
          </a:p>
          <a:p>
            <a:pPr marL="285750" indent="-285750" algn="just"/>
            <a:endParaRPr lang="en-US" sz="4800" dirty="0"/>
          </a:p>
          <a:p>
            <a:pPr marL="285750" indent="-285750" algn="just"/>
            <a:r>
              <a:rPr lang="en-US" sz="4800" dirty="0"/>
              <a:t>The structures of educational institutions should be adapted to make access easier for persons with disability.</a:t>
            </a:r>
          </a:p>
          <a:p>
            <a:pPr marL="285750" indent="-285750" algn="just"/>
            <a:endParaRPr lang="en-US" sz="4800" dirty="0"/>
          </a:p>
          <a:p>
            <a:pPr marL="285750" indent="-285750" algn="just"/>
            <a:r>
              <a:rPr lang="en-US" sz="4800" dirty="0"/>
              <a:t>Sign language and braille should be introduced in educational institutions and Government scholarships and grants will be available to students who specializes in courses for support to persons with disability</a:t>
            </a:r>
          </a:p>
          <a:p>
            <a:endParaRPr lang="en-GB" alt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a:fillRect/>
          </a:stretch>
        </p:blipFill>
        <p:spPr bwMode="auto">
          <a:xfrm>
            <a:off x="5943599" y="1447800"/>
            <a:ext cx="2895600" cy="198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599" y="3884612"/>
            <a:ext cx="2895599"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7567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The Right to Free Medical Services: </a:t>
            </a:r>
            <a:r>
              <a:rPr lang="en-US" sz="1800" i="1" dirty="0">
                <a:solidFill>
                  <a:prstClr val="black"/>
                </a:solidFill>
              </a:rPr>
              <a:t>Section 17 - 18</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404998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89780" y="1752600"/>
            <a:ext cx="4309110" cy="83400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Act provides for persons with disability to be provided with free medical services in public health institutions.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Where a person has been found to have a disability by a doctor, a certificate of disability will be submitted to the medical Board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It is compulsory for any child on medical treatment to be screened for early signs of disability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9418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 Discrimination in Employment: </a:t>
            </a:r>
            <a:r>
              <a:rPr lang="en-US" sz="1800" i="1" dirty="0">
                <a:solidFill>
                  <a:prstClr val="black"/>
                </a:solidFill>
              </a:rPr>
              <a:t>Section 19 - 21</a:t>
            </a:r>
            <a:endParaRPr lang="en-US" sz="1800" i="1" dirty="0"/>
          </a:p>
        </p:txBody>
      </p:sp>
      <p:sp>
        <p:nvSpPr>
          <p:cNvPr id="4" name="TextBox 3"/>
          <p:cNvSpPr txBox="1"/>
          <p:nvPr/>
        </p:nvSpPr>
        <p:spPr>
          <a:xfrm>
            <a:off x="533400" y="1600200"/>
            <a:ext cx="4454525" cy="87090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Act makes it an offence to deny a person  with disability having the right qualifications access to employment opportunities based on the fact that they have a disability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is also an offence to treat persons with disability differently from other persons in the workplace in the area of the terms and conditions of the job, compensation, privileges, benefits, allowances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the person with disability acquired the disability while working the employer must retain the employee at the job and in the same position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04930" y="2438400"/>
            <a:ext cx="381047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577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 Benefits to Employers of Persons with Disability: </a:t>
            </a:r>
            <a:r>
              <a:rPr lang="en-US" sz="1800" i="1" dirty="0">
                <a:solidFill>
                  <a:prstClr val="black"/>
                </a:solidFill>
              </a:rPr>
              <a:t>Section 23</a:t>
            </a:r>
            <a:endParaRPr lang="en-US" dirty="0"/>
          </a:p>
        </p:txBody>
      </p:sp>
      <p:sp>
        <p:nvSpPr>
          <p:cNvPr id="3" name="TextBox 2"/>
          <p:cNvSpPr txBox="1"/>
          <p:nvPr/>
        </p:nvSpPr>
        <p:spPr>
          <a:xfrm>
            <a:off x="4572000" y="1666103"/>
            <a:ext cx="4267200" cy="96939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 employer of a person with disability is entitled to tax deductions from the National Revenue Authority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claim the tax deductions the employer must show a certificate from the Ministry of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Labour</a:t>
            </a:r>
            <a:r>
              <a:rPr kumimoji="0" lang="en-US" sz="2400" b="0" i="0" u="none" strike="noStrike" kern="1200" cap="none" spc="0" normalizeH="0" baseline="0" noProof="0" dirty="0">
                <a:ln>
                  <a:noFill/>
                </a:ln>
                <a:solidFill>
                  <a:prstClr val="black"/>
                </a:solidFill>
                <a:effectLst/>
                <a:uLnTx/>
                <a:uFillTx/>
                <a:latin typeface="Calibri"/>
                <a:ea typeface="+mn-ea"/>
                <a:cs typeface="+mn-cs"/>
              </a:rPr>
              <a:t> that they have in their employment a person with disability  who is accredited by the Commission as to their disability, skills and qualification.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 employer who makes structural changes to the workplace in order to accommodate persons with disability is also entitled to tax deductions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6243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 Right to barrier free environment: </a:t>
            </a:r>
            <a:r>
              <a:rPr lang="en-US" sz="1800" i="1" dirty="0">
                <a:solidFill>
                  <a:prstClr val="black"/>
                </a:solidFill>
              </a:rPr>
              <a:t>Section 24</a:t>
            </a:r>
            <a:endParaRPr lang="en-US" sz="1800" i="1" dirty="0"/>
          </a:p>
        </p:txBody>
      </p:sp>
      <p:sp>
        <p:nvSpPr>
          <p:cNvPr id="3" name="TextBox 2"/>
          <p:cNvSpPr txBox="1"/>
          <p:nvPr/>
        </p:nvSpPr>
        <p:spPr>
          <a:xfrm>
            <a:off x="457200" y="1447800"/>
            <a:ext cx="4267200" cy="58775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Persons with disability are entitled to have </a:t>
            </a:r>
            <a:r>
              <a:rPr kumimoji="0" lang="en-US" sz="2000" b="0" i="0" u="none" strike="noStrike" kern="1200" cap="none" spc="0" normalizeH="0" baseline="0" noProof="0" dirty="0">
                <a:ln>
                  <a:noFill/>
                </a:ln>
                <a:solidFill>
                  <a:prstClr val="black"/>
                </a:solidFill>
                <a:effectLst/>
                <a:uLnTx/>
                <a:uFillTx/>
                <a:latin typeface="Calibri"/>
                <a:ea typeface="+mn-ea"/>
                <a:cs typeface="+mn-cs"/>
              </a:rPr>
              <a:t>access to buildings, roads, and other  facilities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Owners of public buildings must adapt them to suit persons with disability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Owners of public service vehicles must adapt them to suit persons with disability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Act gives the Commission the power to order owners of public premises to make structural adjustment to their premises to suit persons with disability.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1600" y="1981200"/>
            <a:ext cx="331628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20260650">
            <a:off x="5495417" y="2132313"/>
            <a:ext cx="844011" cy="42319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Calibri"/>
                <a:ea typeface="+mn-ea"/>
                <a:cs typeface="+mn-cs"/>
              </a:rPr>
              <a:t>HELP!</a:t>
            </a:r>
          </a:p>
        </p:txBody>
      </p:sp>
    </p:spTree>
    <p:extLst>
      <p:ext uri="{BB962C8B-B14F-4D97-AF65-F5344CB8AC3E}">
        <p14:creationId xmlns:p14="http://schemas.microsoft.com/office/powerpoint/2010/main" val="17314461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Rights to access to public premises, services and amenities: </a:t>
            </a:r>
            <a:r>
              <a:rPr lang="en-US" sz="1800" i="1" dirty="0">
                <a:solidFill>
                  <a:prstClr val="black"/>
                </a:solidFill>
              </a:rPr>
              <a:t>Section 27-28</a:t>
            </a:r>
            <a:r>
              <a:rPr lang="en-US" sz="2800" dirty="0">
                <a:solidFill>
                  <a:prstClr val="black"/>
                </a:solidFill>
              </a:rPr>
              <a:t> </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p:cNvSpPr txBox="1"/>
          <p:nvPr/>
        </p:nvSpPr>
        <p:spPr>
          <a:xfrm>
            <a:off x="4343400" y="1676400"/>
            <a:ext cx="4191000" cy="52622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person with disability must not be denied entry into any public premises or be refused services ordinarily given to members of the public as a result of their disability alone.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Persons with disability are entitled to free use of public recreational and sports facilities</a:t>
            </a:r>
          </a:p>
        </p:txBody>
      </p:sp>
    </p:spTree>
    <p:extLst>
      <p:ext uri="{BB962C8B-B14F-4D97-AF65-F5344CB8AC3E}">
        <p14:creationId xmlns:p14="http://schemas.microsoft.com/office/powerpoint/2010/main" val="962576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 The Right to Vote</a:t>
            </a:r>
            <a:r>
              <a:rPr lang="en-US" sz="2500" dirty="0">
                <a:solidFill>
                  <a:prstClr val="black"/>
                </a:solidFill>
              </a:rPr>
              <a:t>: </a:t>
            </a:r>
            <a:r>
              <a:rPr lang="en-US" sz="1600" i="1" dirty="0">
                <a:solidFill>
                  <a:prstClr val="black"/>
                </a:solidFill>
              </a:rPr>
              <a:t>Section 29</a:t>
            </a:r>
            <a:endParaRPr lang="en-US" dirty="0"/>
          </a:p>
        </p:txBody>
      </p:sp>
      <p:sp>
        <p:nvSpPr>
          <p:cNvPr id="3" name="TextBox 2"/>
          <p:cNvSpPr txBox="1"/>
          <p:nvPr/>
        </p:nvSpPr>
        <p:spPr>
          <a:xfrm>
            <a:off x="457200" y="1905000"/>
            <a:ext cx="4538345" cy="556958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During elections The National Electoral Commission must make sure the polling stations are accessible to persons with disability and that they are provided with all the assistance needed for them to exercise their right to vote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73" t="21150" r="9882" b="24151"/>
          <a:stretch>
            <a:fillRect/>
          </a:stretch>
        </p:blipFill>
        <p:spPr bwMode="auto">
          <a:xfrm>
            <a:off x="5622324" y="2174789"/>
            <a:ext cx="2607276" cy="247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87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6" name="Platshållare för bildnummer 5"/>
          <p:cNvSpPr>
            <a:spLocks noGrp="1"/>
          </p:cNvSpPr>
          <p:nvPr>
            <p:ph type="sldNum" sz="quarter" idx="12"/>
          </p:nvPr>
        </p:nvSpPr>
        <p:spPr/>
        <p:txBody>
          <a:bodyPr/>
          <a:lstStyle/>
          <a:p>
            <a:fld id="{C3FDE51E-0052-334C-A4B2-C567FE9F326F}" type="slidenum">
              <a:rPr lang="en-US" smtClean="0"/>
              <a:t>8</a:t>
            </a:fld>
            <a:endParaRPr lang="en-US"/>
          </a:p>
        </p:txBody>
      </p:sp>
      <p:sp>
        <p:nvSpPr>
          <p:cNvPr id="7" name="Platshållare för text 6"/>
          <p:cNvSpPr>
            <a:spLocks noGrp="1"/>
          </p:cNvSpPr>
          <p:nvPr>
            <p:ph type="body" sz="quarter" idx="13"/>
          </p:nvPr>
        </p:nvSpPr>
        <p:spPr/>
        <p:txBody>
          <a:bodyPr/>
          <a:lstStyle/>
          <a:p>
            <a:endParaRPr lang="sv-SE"/>
          </a:p>
        </p:txBody>
      </p:sp>
      <p:pic>
        <p:nvPicPr>
          <p:cNvPr id="8" name="Bildobjekt 7"/>
          <p:cNvPicPr>
            <a:picLocks noChangeAspect="1"/>
          </p:cNvPicPr>
          <p:nvPr/>
        </p:nvPicPr>
        <p:blipFill>
          <a:blip r:embed="rId3"/>
          <a:stretch>
            <a:fillRect/>
          </a:stretch>
        </p:blipFill>
        <p:spPr>
          <a:xfrm>
            <a:off x="83874" y="152491"/>
            <a:ext cx="3965669" cy="2868539"/>
          </a:xfrm>
          <a:prstGeom prst="rect">
            <a:avLst/>
          </a:prstGeom>
        </p:spPr>
      </p:pic>
      <p:pic>
        <p:nvPicPr>
          <p:cNvPr id="11" name="Bildobjekt 10"/>
          <p:cNvPicPr>
            <a:picLocks noChangeAspect="1"/>
          </p:cNvPicPr>
          <p:nvPr/>
        </p:nvPicPr>
        <p:blipFill>
          <a:blip r:embed="rId4"/>
          <a:stretch>
            <a:fillRect/>
          </a:stretch>
        </p:blipFill>
        <p:spPr>
          <a:xfrm>
            <a:off x="343250" y="2927080"/>
            <a:ext cx="2830297" cy="3817049"/>
          </a:xfrm>
          <a:prstGeom prst="rect">
            <a:avLst/>
          </a:prstGeom>
        </p:spPr>
      </p:pic>
      <p:pic>
        <p:nvPicPr>
          <p:cNvPr id="12" name="Bildobjekt 11"/>
          <p:cNvPicPr>
            <a:picLocks noChangeAspect="1"/>
          </p:cNvPicPr>
          <p:nvPr/>
        </p:nvPicPr>
        <p:blipFill rotWithShape="1">
          <a:blip r:embed="rId5"/>
          <a:srcRect t="14801"/>
          <a:stretch/>
        </p:blipFill>
        <p:spPr>
          <a:xfrm>
            <a:off x="3230286" y="3919748"/>
            <a:ext cx="3837868" cy="1773399"/>
          </a:xfrm>
          <a:prstGeom prst="rect">
            <a:avLst/>
          </a:prstGeom>
        </p:spPr>
      </p:pic>
      <p:pic>
        <p:nvPicPr>
          <p:cNvPr id="13" name="Bildobjekt 12"/>
          <p:cNvPicPr>
            <a:picLocks noChangeAspect="1"/>
          </p:cNvPicPr>
          <p:nvPr/>
        </p:nvPicPr>
        <p:blipFill rotWithShape="1">
          <a:blip r:embed="rId6"/>
          <a:srcRect l="4637" t="11203" r="10910"/>
          <a:stretch/>
        </p:blipFill>
        <p:spPr>
          <a:xfrm>
            <a:off x="5436096" y="4700577"/>
            <a:ext cx="3436981" cy="1702624"/>
          </a:xfrm>
          <a:prstGeom prst="rect">
            <a:avLst/>
          </a:prstGeom>
        </p:spPr>
      </p:pic>
      <p:sp>
        <p:nvSpPr>
          <p:cNvPr id="14"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15"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pic>
        <p:nvPicPr>
          <p:cNvPr id="3" name="Bildobjekt 2"/>
          <p:cNvPicPr>
            <a:picLocks noChangeAspect="1"/>
          </p:cNvPicPr>
          <p:nvPr/>
        </p:nvPicPr>
        <p:blipFill>
          <a:blip r:embed="rId7"/>
          <a:stretch>
            <a:fillRect/>
          </a:stretch>
        </p:blipFill>
        <p:spPr>
          <a:xfrm>
            <a:off x="5719137" y="152491"/>
            <a:ext cx="2698034" cy="3741415"/>
          </a:xfrm>
          <a:prstGeom prst="rect">
            <a:avLst/>
          </a:prstGeom>
        </p:spPr>
      </p:pic>
    </p:spTree>
    <p:extLst>
      <p:ext uri="{BB962C8B-B14F-4D97-AF65-F5344CB8AC3E}">
        <p14:creationId xmlns:p14="http://schemas.microsoft.com/office/powerpoint/2010/main" val="9327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rPr>
              <a:t>RIGHTS AND PRIVILEGES </a:t>
            </a:r>
            <a:br>
              <a:rPr lang="en-US" sz="2800" dirty="0">
                <a:solidFill>
                  <a:prstClr val="black"/>
                </a:solidFill>
              </a:rPr>
            </a:br>
            <a:r>
              <a:rPr lang="en-US" sz="2800" dirty="0">
                <a:solidFill>
                  <a:prstClr val="black"/>
                </a:solidFill>
              </a:rPr>
              <a:t> Offences and Penalties</a:t>
            </a:r>
            <a:r>
              <a:rPr lang="en-US" sz="2500" dirty="0">
                <a:solidFill>
                  <a:prstClr val="black"/>
                </a:solidFill>
              </a:rPr>
              <a:t>: </a:t>
            </a:r>
            <a:r>
              <a:rPr lang="en-US" sz="1600" i="1" dirty="0">
                <a:solidFill>
                  <a:prstClr val="black"/>
                </a:solidFill>
              </a:rPr>
              <a:t>Section 35</a:t>
            </a:r>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2209800"/>
            <a:ext cx="3425825"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0" y="2362200"/>
            <a:ext cx="9144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You are a curse to me and the world should never know you’re my child</a:t>
            </a:r>
          </a:p>
        </p:txBody>
      </p:sp>
      <p:sp>
        <p:nvSpPr>
          <p:cNvPr id="6" name="TextBox 5"/>
          <p:cNvSpPr txBox="1"/>
          <p:nvPr/>
        </p:nvSpPr>
        <p:spPr>
          <a:xfrm>
            <a:off x="4572000" y="1905000"/>
            <a:ext cx="4191000" cy="415417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is an offence for a parent or guardian to hide a person with disability or to fail to register that person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found guilty of such an offence the accused person could be fined any amount up to Le2,000,000 or be imprisoned for up to one year or be fined and imprisoned.</a:t>
            </a:r>
          </a:p>
        </p:txBody>
      </p:sp>
    </p:spTree>
    <p:extLst>
      <p:ext uri="{BB962C8B-B14F-4D97-AF65-F5344CB8AC3E}">
        <p14:creationId xmlns:p14="http://schemas.microsoft.com/office/powerpoint/2010/main" val="6111252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62600" y="1676400"/>
            <a:ext cx="2936657" cy="252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rPr>
              <a:t>RIGHTS AND PRIVILEGES </a:t>
            </a:r>
            <a:br>
              <a:rPr kumimoji="0" lang="en-US" sz="2800" b="0" i="0" u="none" strike="noStrike" kern="1200" cap="none" spc="0" normalizeH="0" baseline="0" noProof="0" dirty="0">
                <a:ln>
                  <a:noFill/>
                </a:ln>
                <a:solidFill>
                  <a:prstClr val="black"/>
                </a:solidFill>
                <a:effectLst/>
                <a:uLnTx/>
                <a:uFillTx/>
                <a:latin typeface="Calibri"/>
                <a:ea typeface="+mj-ea"/>
                <a:cs typeface="+mj-cs"/>
              </a:rPr>
            </a:br>
            <a:r>
              <a:rPr kumimoji="0" lang="en-US" sz="2800" b="0" i="0" u="none" strike="noStrike" kern="1200" cap="none" spc="0" normalizeH="0" baseline="0" noProof="0" dirty="0">
                <a:ln>
                  <a:noFill/>
                </a:ln>
                <a:solidFill>
                  <a:prstClr val="black"/>
                </a:solidFill>
                <a:effectLst/>
                <a:uLnTx/>
                <a:uFillTx/>
                <a:latin typeface="Calibri"/>
                <a:ea typeface="+mj-ea"/>
                <a:cs typeface="+mj-cs"/>
              </a:rPr>
              <a:t> Offences and Penalties</a:t>
            </a:r>
            <a:r>
              <a:rPr kumimoji="0" lang="en-US" sz="2500" b="0" i="0" u="none" strike="noStrike" kern="1200" cap="none" spc="0" normalizeH="0" baseline="0" noProof="0" dirty="0">
                <a:ln>
                  <a:noFill/>
                </a:ln>
                <a:solidFill>
                  <a:prstClr val="black"/>
                </a:solidFill>
                <a:effectLst/>
                <a:uLnTx/>
                <a:uFillTx/>
                <a:latin typeface="Calibri"/>
                <a:ea typeface="+mj-ea"/>
                <a:cs typeface="+mj-cs"/>
              </a:rPr>
              <a:t>: </a:t>
            </a:r>
            <a:r>
              <a:rPr kumimoji="0" lang="en-US" sz="1600" b="0" i="1" u="none" strike="noStrike" kern="1200" cap="none" spc="0" normalizeH="0" baseline="0" noProof="0" dirty="0">
                <a:ln>
                  <a:noFill/>
                </a:ln>
                <a:solidFill>
                  <a:prstClr val="black"/>
                </a:solidFill>
                <a:effectLst/>
                <a:uLnTx/>
                <a:uFillTx/>
                <a:latin typeface="Calibri"/>
                <a:ea typeface="+mj-ea"/>
                <a:cs typeface="+mj-cs"/>
              </a:rPr>
              <a:t>Section 36</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Rectangle 3"/>
          <p:cNvSpPr/>
          <p:nvPr/>
        </p:nvSpPr>
        <p:spPr>
          <a:xfrm>
            <a:off x="609600" y="1783080"/>
            <a:ext cx="4908550" cy="452310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Under the Act it is a crime to cause another person’s disability whether intentionally or through negligence and if found guilt the accused person can be fined up to Le20,000,000 or be imprisoned for up to 5 years or given both the fine and imprisonment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convicted person may be asked to compensate the victim to any sum the court thinks appropriate.</a:t>
            </a:r>
          </a:p>
        </p:txBody>
      </p:sp>
    </p:spTree>
    <p:extLst>
      <p:ext uri="{BB962C8B-B14F-4D97-AF65-F5344CB8AC3E}">
        <p14:creationId xmlns:p14="http://schemas.microsoft.com/office/powerpoint/2010/main" val="1299293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352925" cy="32480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 name="Footer Placeholder 1"/>
          <p:cNvSpPr>
            <a:spLocks noGrp="1"/>
          </p:cNvSpPr>
          <p:nvPr>
            <p:ph type="ftr" sz="quarter" idx="11"/>
          </p:nvPr>
        </p:nvSpPr>
        <p:spPr>
          <a:xfrm>
            <a:off x="940435" y="4064635"/>
            <a:ext cx="7112000" cy="265684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800" b="1" i="0" u="none" strike="noStrike" kern="1200" cap="none" spc="0" normalizeH="0" baseline="0" noProof="0">
                <a:ln>
                  <a:noFill/>
                </a:ln>
                <a:solidFill>
                  <a:prstClr val="black">
                    <a:tint val="75000"/>
                  </a:prstClr>
                </a:solidFill>
                <a:effectLst/>
                <a:uLnTx/>
                <a:uFillTx/>
                <a:latin typeface="Calibri"/>
                <a:ea typeface="+mn-ea"/>
                <a:cs typeface="+mn-cs"/>
              </a:rPr>
              <a:t>THANK YOU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3CBBB-D8E8-4B44-8CBD-AF02F0B9A6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6625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en-US"/>
              <a:t>26 April 2016</a:t>
            </a:r>
          </a:p>
        </p:txBody>
      </p:sp>
      <p:sp>
        <p:nvSpPr>
          <p:cNvPr id="3" name="Platshållare för sidfot 2"/>
          <p:cNvSpPr>
            <a:spLocks noGrp="1"/>
          </p:cNvSpPr>
          <p:nvPr>
            <p:ph type="ftr" sz="quarter" idx="11"/>
          </p:nvPr>
        </p:nvSpPr>
        <p:spPr/>
        <p:txBody>
          <a:bodyPr/>
          <a:lstStyle/>
          <a:p>
            <a:r>
              <a:rPr lang="en-US"/>
              <a:t>Amend presentation name in Footer and Apply to All</a:t>
            </a:r>
          </a:p>
        </p:txBody>
      </p:sp>
      <p:sp>
        <p:nvSpPr>
          <p:cNvPr id="4" name="Platshållare för bildnummer 3"/>
          <p:cNvSpPr>
            <a:spLocks noGrp="1"/>
          </p:cNvSpPr>
          <p:nvPr>
            <p:ph type="sldNum" sz="quarter" idx="12"/>
          </p:nvPr>
        </p:nvSpPr>
        <p:spPr/>
        <p:txBody>
          <a:bodyPr/>
          <a:lstStyle/>
          <a:p>
            <a:fld id="{C3FDE51E-0052-334C-A4B2-C567FE9F326F}" type="slidenum">
              <a:rPr lang="en-US" smtClean="0"/>
              <a:pPr/>
              <a:t>83</a:t>
            </a:fld>
            <a:endParaRPr lang="en-US"/>
          </a:p>
        </p:txBody>
      </p:sp>
      <p:sp>
        <p:nvSpPr>
          <p:cNvPr id="6" name="Platshållare för text 5"/>
          <p:cNvSpPr>
            <a:spLocks noGrp="1"/>
          </p:cNvSpPr>
          <p:nvPr>
            <p:ph type="body" idx="1"/>
          </p:nvPr>
        </p:nvSpPr>
        <p:spPr/>
        <p:txBody>
          <a:bodyPr>
            <a:normAutofit/>
          </a:bodyPr>
          <a:lstStyle/>
          <a:p>
            <a:r>
              <a:rPr lang="en-US" sz="2400" dirty="0"/>
              <a:t>Barriers and enables across thematic areas</a:t>
            </a:r>
          </a:p>
        </p:txBody>
      </p:sp>
      <p:sp>
        <p:nvSpPr>
          <p:cNvPr id="7" name="Platshållare för bild 6"/>
          <p:cNvSpPr>
            <a:spLocks noGrp="1"/>
          </p:cNvSpPr>
          <p:nvPr>
            <p:ph type="pic" sz="quarter" idx="13"/>
          </p:nvPr>
        </p:nvSpPr>
        <p:spPr/>
      </p:sp>
    </p:spTree>
    <p:extLst>
      <p:ext uri="{BB962C8B-B14F-4D97-AF65-F5344CB8AC3E}">
        <p14:creationId xmlns:p14="http://schemas.microsoft.com/office/powerpoint/2010/main" val="26598838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p:txBody>
          <a:bodyPr/>
          <a:lstStyle/>
          <a:p>
            <a:r>
              <a:rPr lang="en-US" sz="9600" dirty="0"/>
              <a:t>HEALTH</a:t>
            </a:r>
          </a:p>
        </p:txBody>
      </p:sp>
      <p:sp>
        <p:nvSpPr>
          <p:cNvPr id="4" name="Platshållare för text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98565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457652"/>
            <a:ext cx="8282640" cy="506900"/>
          </a:xfrm>
        </p:spPr>
        <p:txBody>
          <a:bodyPr/>
          <a:lstStyle/>
          <a:p>
            <a:r>
              <a:rPr lang="en-US" dirty="0"/>
              <a:t>Why disability inclusion in health? </a:t>
            </a:r>
          </a:p>
        </p:txBody>
      </p:sp>
      <p:pic>
        <p:nvPicPr>
          <p:cNvPr id="8" name="Bildobjekt 7"/>
          <p:cNvPicPr>
            <a:picLocks noChangeAspect="1"/>
          </p:cNvPicPr>
          <p:nvPr/>
        </p:nvPicPr>
        <p:blipFill rotWithShape="1">
          <a:blip r:embed="rId2"/>
          <a:srcRect l="33144" t="6205" r="5713"/>
          <a:stretch/>
        </p:blipFill>
        <p:spPr>
          <a:xfrm>
            <a:off x="277010" y="1365176"/>
            <a:ext cx="5496434" cy="3884127"/>
          </a:xfrm>
          <a:prstGeom prst="rect">
            <a:avLst/>
          </a:prstGeom>
        </p:spPr>
      </p:pic>
      <p:pic>
        <p:nvPicPr>
          <p:cNvPr id="9" name="Platshållare för innehåll 5"/>
          <p:cNvPicPr>
            <a:picLocks noChangeAspect="1"/>
          </p:cNvPicPr>
          <p:nvPr/>
        </p:nvPicPr>
        <p:blipFill>
          <a:blip r:embed="rId3"/>
          <a:stretch>
            <a:fillRect/>
          </a:stretch>
        </p:blipFill>
        <p:spPr>
          <a:xfrm>
            <a:off x="5865314" y="3307239"/>
            <a:ext cx="3278686" cy="3230773"/>
          </a:xfrm>
          <a:prstGeom prst="rect">
            <a:avLst/>
          </a:prstGeom>
        </p:spPr>
      </p:pic>
    </p:spTree>
    <p:extLst>
      <p:ext uri="{BB962C8B-B14F-4D97-AF65-F5344CB8AC3E}">
        <p14:creationId xmlns:p14="http://schemas.microsoft.com/office/powerpoint/2010/main" val="27423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0128" y="603627"/>
            <a:ext cx="8282640" cy="506900"/>
          </a:xfrm>
        </p:spPr>
        <p:txBody>
          <a:bodyPr>
            <a:normAutofit fontScale="90000"/>
          </a:bodyPr>
          <a:lstStyle/>
          <a:p>
            <a:r>
              <a:rPr lang="en-US" dirty="0"/>
              <a:t>Barriers to equitable health for children with disabilities </a:t>
            </a:r>
            <a:endParaRPr lang="en-US" sz="2700" dirty="0"/>
          </a:p>
        </p:txBody>
      </p:sp>
      <p:sp>
        <p:nvSpPr>
          <p:cNvPr id="8" name="Platshållare för innehåll 2"/>
          <p:cNvSpPr txBox="1">
            <a:spLocks/>
          </p:cNvSpPr>
          <p:nvPr/>
        </p:nvSpPr>
        <p:spPr>
          <a:xfrm>
            <a:off x="210834" y="1322294"/>
            <a:ext cx="5140959" cy="4706938"/>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Neglected, left alone, ignored, without food</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Hidden at home due to stigma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Left uninformed/ unaware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Poor health and infections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Forced sterilization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Not be prioritized  (family and health providers)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Privacy and confidentiality may be compromised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Health systems not inclusive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Health information inaccessible </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No access to transport, facilities or medicine</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Untrained HCP, negative attitudes, lack of extra time, care and attention</a:t>
            </a:r>
          </a:p>
          <a:p>
            <a:pPr marL="285750" indent="-285750">
              <a:buFont typeface="Arial" panose="020B0604020202020204" pitchFamily="34" charset="0"/>
              <a:buChar char="•"/>
            </a:pPr>
            <a:r>
              <a:rPr lang="en-US" sz="1900" b="0" dirty="0">
                <a:solidFill>
                  <a:schemeClr val="tx1"/>
                </a:solidFill>
                <a:latin typeface="Gill Sans Infant Std" panose="020B0502020104020203" pitchFamily="34" charset="0"/>
              </a:rPr>
              <a:t>Blurred lines between impairment and illness</a:t>
            </a:r>
          </a:p>
          <a:p>
            <a:pPr marL="285750" indent="-285750">
              <a:buFont typeface="Arial" panose="020B0604020202020204" pitchFamily="34" charset="0"/>
              <a:buChar char="•"/>
            </a:pPr>
            <a:endParaRPr lang="en-US" sz="1900" b="0" dirty="0">
              <a:solidFill>
                <a:schemeClr val="tx1"/>
              </a:solidFill>
              <a:latin typeface="Gill Sans Infant Std" panose="020B0502020104020203" pitchFamily="34" charset="0"/>
            </a:endParaRPr>
          </a:p>
          <a:p>
            <a:endParaRPr lang="en-US" sz="1900" dirty="0">
              <a:solidFill>
                <a:schemeClr val="tx1"/>
              </a:solidFill>
              <a:latin typeface="+mn-lt"/>
            </a:endParaRPr>
          </a:p>
          <a:p>
            <a:endParaRPr lang="sv-SE" sz="1900" dirty="0">
              <a:solidFill>
                <a:schemeClr val="tx1"/>
              </a:solidFill>
              <a:latin typeface="+mn-lt"/>
            </a:endParaRPr>
          </a:p>
        </p:txBody>
      </p:sp>
      <p:pic>
        <p:nvPicPr>
          <p:cNvPr id="10" name="Bildobjekt 9"/>
          <p:cNvPicPr>
            <a:picLocks noChangeAspect="1"/>
          </p:cNvPicPr>
          <p:nvPr/>
        </p:nvPicPr>
        <p:blipFill rotWithShape="1">
          <a:blip r:embed="rId3" cstate="email">
            <a:extLst>
              <a:ext uri="{28A0092B-C50C-407E-A947-70E740481C1C}">
                <a14:useLocalDpi xmlns:a14="http://schemas.microsoft.com/office/drawing/2010/main" val="0"/>
              </a:ext>
            </a:extLst>
          </a:blip>
          <a:srcRect l="15641" r="18333"/>
          <a:stretch/>
        </p:blipFill>
        <p:spPr>
          <a:xfrm>
            <a:off x="5541723" y="1193992"/>
            <a:ext cx="3485047" cy="3518882"/>
          </a:xfrm>
          <a:prstGeom prst="rect">
            <a:avLst/>
          </a:prstGeom>
        </p:spPr>
      </p:pic>
      <p:sp>
        <p:nvSpPr>
          <p:cNvPr id="6" name="Rektangel 5"/>
          <p:cNvSpPr/>
          <p:nvPr/>
        </p:nvSpPr>
        <p:spPr>
          <a:xfrm>
            <a:off x="6715014" y="4960501"/>
            <a:ext cx="1957754" cy="1754326"/>
          </a:xfrm>
          <a:prstGeom prst="rect">
            <a:avLst/>
          </a:prstGeom>
        </p:spPr>
        <p:txBody>
          <a:bodyPr wrap="square">
            <a:spAutoFit/>
          </a:bodyPr>
          <a:lstStyle/>
          <a:p>
            <a:r>
              <a:rPr lang="en-US" b="1" dirty="0">
                <a:solidFill>
                  <a:schemeClr val="tx2"/>
                </a:solidFill>
                <a:latin typeface="Gill Sans Infant Std"/>
                <a:cs typeface="Gill Sans Infant Std"/>
              </a:rPr>
              <a:t> “ We can not treat your child here in case she dies at my hands her spirit will haunt me”</a:t>
            </a:r>
          </a:p>
        </p:txBody>
      </p:sp>
    </p:spTree>
    <p:extLst>
      <p:ext uri="{BB962C8B-B14F-4D97-AF65-F5344CB8AC3E}">
        <p14:creationId xmlns:p14="http://schemas.microsoft.com/office/powerpoint/2010/main" val="317723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705019"/>
            <a:ext cx="8282640" cy="506900"/>
          </a:xfrm>
        </p:spPr>
        <p:txBody>
          <a:bodyPr>
            <a:normAutofit/>
          </a:bodyPr>
          <a:lstStyle/>
          <a:p>
            <a:r>
              <a:rPr lang="en-US" dirty="0"/>
              <a:t>Examples of Care seeking behaviors in Eastern Kenya </a:t>
            </a:r>
          </a:p>
        </p:txBody>
      </p:sp>
      <p:sp>
        <p:nvSpPr>
          <p:cNvPr id="3" name="Platshållare för innehåll 2"/>
          <p:cNvSpPr>
            <a:spLocks noGrp="1"/>
          </p:cNvSpPr>
          <p:nvPr>
            <p:ph idx="1"/>
          </p:nvPr>
        </p:nvSpPr>
        <p:spPr>
          <a:xfrm>
            <a:off x="424634" y="1438836"/>
            <a:ext cx="8276127" cy="4908176"/>
          </a:xfrm>
        </p:spPr>
        <p:txBody>
          <a:bodyPr/>
          <a:lstStyle/>
          <a:p>
            <a:r>
              <a:rPr lang="en-US" b="0" dirty="0"/>
              <a:t>-   1 child in 17 had completed all courses of vaccinations. </a:t>
            </a:r>
          </a:p>
          <a:p>
            <a:pPr marL="285750" indent="-285750">
              <a:buFontTx/>
              <a:buChar char="-"/>
            </a:pPr>
            <a:r>
              <a:rPr lang="en-US" b="0" dirty="0">
                <a:solidFill>
                  <a:schemeClr val="tx1"/>
                </a:solidFill>
              </a:rPr>
              <a:t>parents worry more about the child with disability for perceived higher risks of falling sick and suffer complications from the illness. </a:t>
            </a:r>
          </a:p>
          <a:p>
            <a:pPr marL="285750" indent="-285750">
              <a:buFontTx/>
              <a:buChar char="-"/>
            </a:pPr>
            <a:r>
              <a:rPr lang="en-US" b="0" dirty="0"/>
              <a:t>Constant anxiety and anticipated death of the child imposes a heavy burden on the parent / caregiver.  Some impairments more than others  </a:t>
            </a:r>
          </a:p>
          <a:p>
            <a:pPr marL="285750" indent="-285750">
              <a:buFontTx/>
              <a:buChar char="-"/>
            </a:pPr>
            <a:r>
              <a:rPr lang="en-US" b="0" dirty="0">
                <a:solidFill>
                  <a:schemeClr val="tx1"/>
                </a:solidFill>
              </a:rPr>
              <a:t>Children with disabilities often fail to present at healthcare facilities and outreach services – once showing up, health had reached more critical state </a:t>
            </a:r>
          </a:p>
          <a:p>
            <a:pPr marL="285750" indent="-285750">
              <a:buFontTx/>
              <a:buChar char="-"/>
            </a:pPr>
            <a:r>
              <a:rPr lang="en-US" b="0" dirty="0"/>
              <a:t>CHW reported the absence of  children with disabilities from vaccination </a:t>
            </a:r>
            <a:r>
              <a:rPr lang="en-US" b="0" dirty="0" err="1"/>
              <a:t>programmes</a:t>
            </a:r>
            <a:r>
              <a:rPr lang="en-US" b="0" dirty="0"/>
              <a:t> and campaigns. </a:t>
            </a:r>
          </a:p>
          <a:p>
            <a:pPr marL="285750" indent="-285750">
              <a:buFontTx/>
              <a:buChar char="-"/>
            </a:pPr>
            <a:r>
              <a:rPr lang="en-US" b="0" dirty="0">
                <a:solidFill>
                  <a:schemeClr val="tx1"/>
                </a:solidFill>
              </a:rPr>
              <a:t>Health workers not aware of what constitutes an ‘inclusive’ facility nor received training on or coaching´. Not able to identify appropriate interventions beyond simple specialist equipment such as wheelchairs.  </a:t>
            </a:r>
          </a:p>
          <a:p>
            <a:pPr marL="285750" indent="-285750">
              <a:buFontTx/>
              <a:buChar char="-"/>
            </a:pPr>
            <a:r>
              <a:rPr lang="en-US" b="0" dirty="0"/>
              <a:t>- All the parents  and some health workers identified the need for ‘more love’ and ‘bigger hearts’ among health care staff at facilities, having observed abusive or stigmatizing attitudes treating these cases</a:t>
            </a:r>
            <a:endParaRPr lang="en-US" dirty="0"/>
          </a:p>
        </p:txBody>
      </p:sp>
      <p:sp>
        <p:nvSpPr>
          <p:cNvPr id="4" name="textruta 3"/>
          <p:cNvSpPr txBox="1"/>
          <p:nvPr/>
        </p:nvSpPr>
        <p:spPr>
          <a:xfrm>
            <a:off x="7137267" y="6347012"/>
            <a:ext cx="1570007" cy="230832"/>
          </a:xfrm>
          <a:prstGeom prst="rect">
            <a:avLst/>
          </a:prstGeom>
          <a:noFill/>
        </p:spPr>
        <p:txBody>
          <a:bodyPr wrap="square" lIns="0" tIns="0" rIns="0" bIns="0" rtlCol="0">
            <a:spAutoFit/>
          </a:bodyPr>
          <a:lstStyle/>
          <a:p>
            <a:r>
              <a:rPr lang="en-US" sz="1500" dirty="0">
                <a:latin typeface="Gill Sans Infant Std"/>
                <a:cs typeface="Gill Sans Infant Std"/>
                <a:hlinkClick r:id="rId3"/>
              </a:rPr>
              <a:t>Link</a:t>
            </a:r>
            <a:endParaRPr lang="en-US" sz="1500" dirty="0">
              <a:latin typeface="Gill Sans Infant Std"/>
              <a:cs typeface="Gill Sans Infant Std"/>
            </a:endParaRPr>
          </a:p>
        </p:txBody>
      </p:sp>
    </p:spTree>
    <p:extLst>
      <p:ext uri="{BB962C8B-B14F-4D97-AF65-F5344CB8AC3E}">
        <p14:creationId xmlns:p14="http://schemas.microsoft.com/office/powerpoint/2010/main" val="114976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561583"/>
            <a:ext cx="8282640" cy="506900"/>
          </a:xfrm>
        </p:spPr>
        <p:txBody>
          <a:bodyPr/>
          <a:lstStyle/>
          <a:p>
            <a:r>
              <a:rPr lang="en-US" dirty="0"/>
              <a:t>Inclusive Health Care </a:t>
            </a:r>
          </a:p>
        </p:txBody>
      </p:sp>
      <p:pic>
        <p:nvPicPr>
          <p:cNvPr id="5" name="Bildobjekt 4"/>
          <p:cNvPicPr>
            <a:picLocks noChangeAspect="1"/>
          </p:cNvPicPr>
          <p:nvPr/>
        </p:nvPicPr>
        <p:blipFill>
          <a:blip r:embed="rId2"/>
          <a:stretch>
            <a:fillRect/>
          </a:stretch>
        </p:blipFill>
        <p:spPr>
          <a:xfrm>
            <a:off x="233082" y="3628097"/>
            <a:ext cx="8650378" cy="2736843"/>
          </a:xfrm>
          <a:prstGeom prst="rect">
            <a:avLst/>
          </a:prstGeom>
        </p:spPr>
      </p:pic>
      <p:graphicFrame>
        <p:nvGraphicFramePr>
          <p:cNvPr id="9" name="Diagram 8"/>
          <p:cNvGraphicFramePr/>
          <p:nvPr/>
        </p:nvGraphicFramePr>
        <p:xfrm>
          <a:off x="5678859" y="577658"/>
          <a:ext cx="4303059" cy="3127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nvGraphicFramePr>
        <p:xfrm>
          <a:off x="0" y="1068483"/>
          <a:ext cx="6395208" cy="25588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098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3433" y="525724"/>
            <a:ext cx="8282640" cy="506900"/>
          </a:xfrm>
        </p:spPr>
        <p:txBody>
          <a:bodyPr>
            <a:normAutofit/>
          </a:bodyPr>
          <a:lstStyle/>
          <a:p>
            <a:r>
              <a:rPr lang="en-US" sz="2800" dirty="0"/>
              <a:t>What Save the Children CAN do…</a:t>
            </a:r>
          </a:p>
        </p:txBody>
      </p:sp>
      <p:graphicFrame>
        <p:nvGraphicFramePr>
          <p:cNvPr id="9" name="Diagram 8"/>
          <p:cNvGraphicFramePr/>
          <p:nvPr/>
        </p:nvGraphicFramePr>
        <p:xfrm>
          <a:off x="179294" y="1185024"/>
          <a:ext cx="8767482" cy="92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nvGraphicFramePr>
        <p:xfrm>
          <a:off x="187343" y="2113420"/>
          <a:ext cx="8767482" cy="9969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nvGraphicFramePr>
        <p:xfrm>
          <a:off x="187343" y="3214581"/>
          <a:ext cx="8759433" cy="120405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p:cNvGraphicFramePr/>
          <p:nvPr/>
        </p:nvGraphicFramePr>
        <p:xfrm>
          <a:off x="187343" y="4518795"/>
          <a:ext cx="8767482" cy="99693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4" name="Diagram 13"/>
          <p:cNvGraphicFramePr/>
          <p:nvPr/>
        </p:nvGraphicFramePr>
        <p:xfrm>
          <a:off x="187343" y="5615885"/>
          <a:ext cx="8831151" cy="99508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29322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1" grpId="0">
        <p:bldAsOne/>
      </p:bldGraphic>
      <p:bldGraphic spid="12" grpId="0">
        <p:bldAsOne/>
      </p:bldGraphic>
      <p:bldGraphic spid="13" grpId="0">
        <p:bldAsOne/>
      </p:bldGraphic>
      <p:bldGraphic spid="1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rotWithShape="1">
          <a:blip r:embed="rId2"/>
          <a:srcRect l="1197"/>
          <a:stretch/>
        </p:blipFill>
        <p:spPr>
          <a:xfrm>
            <a:off x="179512" y="698398"/>
            <a:ext cx="8761788" cy="4559573"/>
          </a:xfrm>
          <a:prstGeom prst="rect">
            <a:avLst/>
          </a:prstGeom>
        </p:spPr>
      </p:pic>
      <p:sp>
        <p:nvSpPr>
          <p:cNvPr id="6" name="Platshållare för bildnummer 5"/>
          <p:cNvSpPr>
            <a:spLocks noGrp="1"/>
          </p:cNvSpPr>
          <p:nvPr>
            <p:ph type="sldNum" sz="quarter" idx="12"/>
          </p:nvPr>
        </p:nvSpPr>
        <p:spPr/>
        <p:txBody>
          <a:bodyPr/>
          <a:lstStyle/>
          <a:p>
            <a:fld id="{C3FDE51E-0052-334C-A4B2-C567FE9F326F}" type="slidenum">
              <a:rPr lang="en-US" smtClean="0"/>
              <a:t>9</a:t>
            </a:fld>
            <a:endParaRPr lang="en-US"/>
          </a:p>
        </p:txBody>
      </p:sp>
      <p:sp>
        <p:nvSpPr>
          <p:cNvPr id="9" name="Rektangel 8"/>
          <p:cNvSpPr/>
          <p:nvPr/>
        </p:nvSpPr>
        <p:spPr>
          <a:xfrm>
            <a:off x="404021" y="5515230"/>
            <a:ext cx="8480505" cy="830997"/>
          </a:xfrm>
          <a:prstGeom prst="rect">
            <a:avLst/>
          </a:prstGeom>
        </p:spPr>
        <p:txBody>
          <a:bodyPr wrap="square">
            <a:spAutoFit/>
          </a:bodyPr>
          <a:lstStyle/>
          <a:p>
            <a:pPr marL="285750" indent="-285750">
              <a:buFont typeface="Arial" panose="020B0604020202020204" pitchFamily="34" charset="0"/>
              <a:buChar char="•"/>
            </a:pPr>
            <a:r>
              <a:rPr lang="en-US" sz="1600" dirty="0"/>
              <a:t>16,1% of milestones target children with disabilities (girls 17,4%, extremely poor 16,5%)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50 countries out of 56 target children with disabilities </a:t>
            </a:r>
          </a:p>
        </p:txBody>
      </p:sp>
      <p:sp>
        <p:nvSpPr>
          <p:cNvPr id="12" name="Ellips 11"/>
          <p:cNvSpPr/>
          <p:nvPr/>
        </p:nvSpPr>
        <p:spPr>
          <a:xfrm>
            <a:off x="3116563" y="2199010"/>
            <a:ext cx="5256584" cy="648072"/>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dirty="0">
              <a:latin typeface="Gill Sans Infant Std"/>
              <a:cs typeface="Gill Sans Infant Std"/>
            </a:endParaRPr>
          </a:p>
        </p:txBody>
      </p:sp>
      <p:sp>
        <p:nvSpPr>
          <p:cNvPr id="13" name="Ellips 12"/>
          <p:cNvSpPr/>
          <p:nvPr/>
        </p:nvSpPr>
        <p:spPr>
          <a:xfrm>
            <a:off x="2771800" y="3935608"/>
            <a:ext cx="936104" cy="1285730"/>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dirty="0">
              <a:latin typeface="Gill Sans Infant Std"/>
              <a:cs typeface="Gill Sans Infant Std"/>
            </a:endParaRPr>
          </a:p>
        </p:txBody>
      </p:sp>
      <p:sp>
        <p:nvSpPr>
          <p:cNvPr id="16" name="Ellips 15"/>
          <p:cNvSpPr/>
          <p:nvPr/>
        </p:nvSpPr>
        <p:spPr>
          <a:xfrm>
            <a:off x="4644274" y="3916039"/>
            <a:ext cx="1087944" cy="132486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dirty="0">
              <a:latin typeface="Gill Sans Infant Std"/>
              <a:cs typeface="Gill Sans Infant Std"/>
            </a:endParaRPr>
          </a:p>
        </p:txBody>
      </p:sp>
      <p:sp>
        <p:nvSpPr>
          <p:cNvPr id="17" name="Ellips 16"/>
          <p:cNvSpPr/>
          <p:nvPr/>
        </p:nvSpPr>
        <p:spPr>
          <a:xfrm>
            <a:off x="5732218" y="3950138"/>
            <a:ext cx="813764" cy="1196640"/>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dirty="0">
              <a:latin typeface="Gill Sans Infant Std"/>
              <a:cs typeface="Gill Sans Infant Std"/>
            </a:endParaRPr>
          </a:p>
        </p:txBody>
      </p:sp>
      <p:sp>
        <p:nvSpPr>
          <p:cNvPr id="18" name="Ellips 17"/>
          <p:cNvSpPr/>
          <p:nvPr/>
        </p:nvSpPr>
        <p:spPr>
          <a:xfrm>
            <a:off x="6545982" y="3950138"/>
            <a:ext cx="978346" cy="1379860"/>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dirty="0">
              <a:latin typeface="Gill Sans Infant Std"/>
              <a:cs typeface="Gill Sans Infant Std"/>
            </a:endParaRPr>
          </a:p>
        </p:txBody>
      </p:sp>
      <p:sp>
        <p:nvSpPr>
          <p:cNvPr id="21" name="Ellips 20"/>
          <p:cNvSpPr/>
          <p:nvPr/>
        </p:nvSpPr>
        <p:spPr>
          <a:xfrm>
            <a:off x="3133653" y="3114570"/>
            <a:ext cx="5256584" cy="648072"/>
          </a:xfrm>
          <a:prstGeom prst="ellipse">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a:solidFill>
                  <a:schemeClr val="bg1"/>
                </a:solidFill>
                <a:latin typeface="Gill Sans Infant Std"/>
                <a:cs typeface="Gill Sans Infant Std"/>
              </a:rPr>
              <a:t>Equitable, accessible and inclusive </a:t>
            </a:r>
          </a:p>
        </p:txBody>
      </p:sp>
      <p:sp>
        <p:nvSpPr>
          <p:cNvPr id="22" name="Platshållare för datum 3"/>
          <p:cNvSpPr>
            <a:spLocks noGrp="1"/>
          </p:cNvSpPr>
          <p:nvPr>
            <p:ph type="dt" sz="half" idx="10"/>
          </p:nvPr>
        </p:nvSpPr>
        <p:spPr>
          <a:xfrm>
            <a:off x="6448991" y="6441019"/>
            <a:ext cx="1581319" cy="365125"/>
          </a:xfrm>
        </p:spPr>
        <p:txBody>
          <a:bodyPr/>
          <a:lstStyle/>
          <a:p>
            <a:r>
              <a:rPr lang="en-US" dirty="0"/>
              <a:t>December 2021 </a:t>
            </a:r>
          </a:p>
        </p:txBody>
      </p:sp>
      <p:sp>
        <p:nvSpPr>
          <p:cNvPr id="23" name="Platshållare för sidfot 4"/>
          <p:cNvSpPr>
            <a:spLocks noGrp="1"/>
          </p:cNvSpPr>
          <p:nvPr>
            <p:ph type="ftr" sz="quarter" idx="11"/>
          </p:nvPr>
        </p:nvSpPr>
        <p:spPr>
          <a:xfrm>
            <a:off x="2525022" y="6441019"/>
            <a:ext cx="3824978" cy="365125"/>
          </a:xfrm>
        </p:spPr>
        <p:txBody>
          <a:bodyPr/>
          <a:lstStyle/>
          <a:p>
            <a:r>
              <a:rPr lang="en-US" dirty="0"/>
              <a:t>Disability Inclusion Policy Launch </a:t>
            </a:r>
          </a:p>
        </p:txBody>
      </p:sp>
    </p:spTree>
    <p:extLst>
      <p:ext uri="{BB962C8B-B14F-4D97-AF65-F5344CB8AC3E}">
        <p14:creationId xmlns:p14="http://schemas.microsoft.com/office/powerpoint/2010/main" val="26423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4634" y="484672"/>
            <a:ext cx="8282640" cy="506900"/>
          </a:xfrm>
        </p:spPr>
        <p:txBody>
          <a:bodyPr>
            <a:normAutofit/>
          </a:bodyPr>
          <a:lstStyle/>
          <a:p>
            <a:r>
              <a:rPr lang="en-US" dirty="0"/>
              <a:t>Leadership and Participation and equal Partnership </a:t>
            </a:r>
          </a:p>
        </p:txBody>
      </p:sp>
      <p:sp>
        <p:nvSpPr>
          <p:cNvPr id="5" name="Rektangel 4"/>
          <p:cNvSpPr/>
          <p:nvPr/>
        </p:nvSpPr>
        <p:spPr>
          <a:xfrm>
            <a:off x="666306" y="1277471"/>
            <a:ext cx="8040968" cy="3785652"/>
          </a:xfrm>
          <a:prstGeom prst="rect">
            <a:avLst/>
          </a:prstGeom>
        </p:spPr>
        <p:txBody>
          <a:bodyPr wrap="square">
            <a:spAutoFit/>
          </a:bodyPr>
          <a:lstStyle/>
          <a:p>
            <a:r>
              <a:rPr lang="en-US" sz="2400" b="1" dirty="0" err="1">
                <a:solidFill>
                  <a:schemeClr val="tx2"/>
                </a:solidFill>
              </a:rPr>
              <a:t>Organisations</a:t>
            </a:r>
            <a:r>
              <a:rPr lang="en-US" sz="2400" b="1" dirty="0">
                <a:solidFill>
                  <a:schemeClr val="tx2"/>
                </a:solidFill>
              </a:rPr>
              <a:t> of Persons with Disabilities  (OPDs)</a:t>
            </a:r>
            <a:r>
              <a:rPr lang="en-US" dirty="0">
                <a:solidFill>
                  <a:schemeClr val="tx2"/>
                </a:solidFill>
              </a:rPr>
              <a:t> </a:t>
            </a:r>
            <a:br>
              <a:rPr lang="en-US" dirty="0">
                <a:solidFill>
                  <a:schemeClr val="tx2"/>
                </a:solidFill>
              </a:rPr>
            </a:br>
            <a:r>
              <a:rPr lang="en-US" b="1" dirty="0">
                <a:solidFill>
                  <a:schemeClr val="tx2"/>
                </a:solidFill>
              </a:rPr>
              <a:t>are Key to</a:t>
            </a:r>
          </a:p>
          <a:p>
            <a:endParaRPr lang="en-US" dirty="0"/>
          </a:p>
          <a:p>
            <a:r>
              <a:rPr lang="en-US" dirty="0"/>
              <a:t>► train doctors, nurses and health professionals; </a:t>
            </a:r>
          </a:p>
          <a:p>
            <a:r>
              <a:rPr lang="en-US" dirty="0"/>
              <a:t>► design of accessible health services; </a:t>
            </a:r>
          </a:p>
          <a:p>
            <a:r>
              <a:rPr lang="en-US" dirty="0"/>
              <a:t>► advice on accessibility to the created environment;</a:t>
            </a:r>
          </a:p>
          <a:p>
            <a:r>
              <a:rPr lang="en-US" dirty="0"/>
              <a:t>► advice on communication access and outreach services; </a:t>
            </a:r>
          </a:p>
          <a:p>
            <a:r>
              <a:rPr lang="en-US" dirty="0"/>
              <a:t>► identification of strategies for inclusion; </a:t>
            </a:r>
          </a:p>
          <a:p>
            <a:r>
              <a:rPr lang="en-US" dirty="0"/>
              <a:t>► provision of support to families of persons and patients with disabilities</a:t>
            </a:r>
          </a:p>
          <a:p>
            <a:endParaRPr lang="en-US" dirty="0"/>
          </a:p>
          <a:p>
            <a:r>
              <a:rPr lang="en-US" dirty="0"/>
              <a:t> A </a:t>
            </a:r>
            <a:r>
              <a:rPr lang="en-US" b="1" dirty="0"/>
              <a:t>disability access focal point </a:t>
            </a:r>
            <a:r>
              <a:rPr lang="en-US" dirty="0"/>
              <a:t>could be designated within each hospital or health clinic to serve as a resource and to interface with the disability community, with the families of patients with disabilities, and with others. </a:t>
            </a:r>
          </a:p>
        </p:txBody>
      </p:sp>
      <p:sp>
        <p:nvSpPr>
          <p:cNvPr id="6" name="Rektangel 5"/>
          <p:cNvSpPr/>
          <p:nvPr/>
        </p:nvSpPr>
        <p:spPr>
          <a:xfrm>
            <a:off x="5534219" y="6010835"/>
            <a:ext cx="3789074" cy="523220"/>
          </a:xfrm>
          <a:prstGeom prst="rect">
            <a:avLst/>
          </a:prstGeom>
        </p:spPr>
        <p:txBody>
          <a:bodyPr wrap="square">
            <a:spAutoFit/>
          </a:bodyPr>
          <a:lstStyle/>
          <a:p>
            <a:r>
              <a:rPr lang="en-US" sz="1400" dirty="0">
                <a:hlinkClick r:id="rId2"/>
              </a:rPr>
              <a:t>Source: Disability Toolkit for Africa Inclusive Health </a:t>
            </a:r>
            <a:endParaRPr lang="en-US" sz="1400" dirty="0"/>
          </a:p>
        </p:txBody>
      </p:sp>
      <p:sp>
        <p:nvSpPr>
          <p:cNvPr id="7" name="Rektangel 6"/>
          <p:cNvSpPr/>
          <p:nvPr/>
        </p:nvSpPr>
        <p:spPr>
          <a:xfrm>
            <a:off x="666306" y="5164356"/>
            <a:ext cx="8116186" cy="369332"/>
          </a:xfrm>
          <a:prstGeom prst="rect">
            <a:avLst/>
          </a:prstGeom>
        </p:spPr>
        <p:txBody>
          <a:bodyPr wrap="square">
            <a:spAutoFit/>
          </a:bodyPr>
          <a:lstStyle/>
          <a:p>
            <a:r>
              <a:rPr lang="en-US" u="sng" dirty="0">
                <a:solidFill>
                  <a:schemeClr val="bg1"/>
                </a:solidFill>
                <a:hlinkClick r:id="rId3"/>
              </a:rPr>
              <a:t>Directory of examples of organizations of persons with disabilities in countries</a:t>
            </a:r>
            <a:r>
              <a:rPr lang="en-US" dirty="0">
                <a:solidFill>
                  <a:schemeClr val="bg1"/>
                </a:solidFill>
                <a:hlinkClick r:id="rId3"/>
              </a:rPr>
              <a:t> </a:t>
            </a:r>
            <a:endParaRPr lang="en-US" dirty="0">
              <a:solidFill>
                <a:schemeClr val="bg1"/>
              </a:solidFill>
            </a:endParaRPr>
          </a:p>
        </p:txBody>
      </p:sp>
      <p:pic>
        <p:nvPicPr>
          <p:cNvPr id="8" name="Bildobjekt 7"/>
          <p:cNvPicPr>
            <a:picLocks noChangeAspect="1"/>
          </p:cNvPicPr>
          <p:nvPr/>
        </p:nvPicPr>
        <p:blipFill>
          <a:blip r:embed="rId4"/>
          <a:stretch>
            <a:fillRect/>
          </a:stretch>
        </p:blipFill>
        <p:spPr>
          <a:xfrm>
            <a:off x="6284754" y="1992114"/>
            <a:ext cx="2647950" cy="723900"/>
          </a:xfrm>
          <a:prstGeom prst="rect">
            <a:avLst/>
          </a:prstGeom>
        </p:spPr>
      </p:pic>
    </p:spTree>
    <p:extLst>
      <p:ext uri="{BB962C8B-B14F-4D97-AF65-F5344CB8AC3E}">
        <p14:creationId xmlns:p14="http://schemas.microsoft.com/office/powerpoint/2010/main" val="40331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5596" y="597442"/>
            <a:ext cx="8282640" cy="506900"/>
          </a:xfrm>
        </p:spPr>
        <p:txBody>
          <a:bodyPr/>
          <a:lstStyle/>
          <a:p>
            <a:r>
              <a:rPr lang="en-US" dirty="0"/>
              <a:t>Rehabilitation-  A human right-  Art 26  </a:t>
            </a:r>
          </a:p>
        </p:txBody>
      </p:sp>
      <p:pic>
        <p:nvPicPr>
          <p:cNvPr id="5" name="Bildobjekt 4"/>
          <p:cNvPicPr>
            <a:picLocks noChangeAspect="1"/>
          </p:cNvPicPr>
          <p:nvPr/>
        </p:nvPicPr>
        <p:blipFill rotWithShape="1">
          <a:blip r:embed="rId3"/>
          <a:srcRect l="976" r="-380"/>
          <a:stretch/>
        </p:blipFill>
        <p:spPr>
          <a:xfrm>
            <a:off x="307975" y="1257105"/>
            <a:ext cx="8734872" cy="2917974"/>
          </a:xfrm>
          <a:prstGeom prst="rect">
            <a:avLst/>
          </a:prstGeom>
        </p:spPr>
      </p:pic>
      <p:sp>
        <p:nvSpPr>
          <p:cNvPr id="8" name="AutoShape 2" descr="Image result for child silhouet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child silhouette"/>
          <p:cNvSpPr>
            <a:spLocks noChangeAspect="1" noChangeArrowheads="1"/>
          </p:cNvSpPr>
          <p:nvPr/>
        </p:nvSpPr>
        <p:spPr bwMode="auto">
          <a:xfrm>
            <a:off x="6063316" y="597442"/>
            <a:ext cx="106740" cy="106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descr="GIRL WALL SILHOUETTE DECAL (Children's Deco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00232" y="4415798"/>
            <a:ext cx="1968289" cy="183459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p:cNvPicPr>
            <a:picLocks noChangeAspect="1"/>
          </p:cNvPicPr>
          <p:nvPr/>
        </p:nvPicPr>
        <p:blipFill>
          <a:blip r:embed="rId5"/>
          <a:stretch>
            <a:fillRect/>
          </a:stretch>
        </p:blipFill>
        <p:spPr>
          <a:xfrm>
            <a:off x="307975" y="4371820"/>
            <a:ext cx="1418059" cy="1914822"/>
          </a:xfrm>
          <a:prstGeom prst="rect">
            <a:avLst/>
          </a:prstGeom>
        </p:spPr>
      </p:pic>
      <p:pic>
        <p:nvPicPr>
          <p:cNvPr id="11" name="Bildobjekt 10"/>
          <p:cNvPicPr>
            <a:picLocks noChangeAspect="1"/>
          </p:cNvPicPr>
          <p:nvPr/>
        </p:nvPicPr>
        <p:blipFill>
          <a:blip r:embed="rId6"/>
          <a:stretch>
            <a:fillRect/>
          </a:stretch>
        </p:blipFill>
        <p:spPr>
          <a:xfrm>
            <a:off x="1524982" y="4381338"/>
            <a:ext cx="1594188" cy="990600"/>
          </a:xfrm>
          <a:prstGeom prst="rect">
            <a:avLst/>
          </a:prstGeom>
        </p:spPr>
      </p:pic>
      <p:pic>
        <p:nvPicPr>
          <p:cNvPr id="20494" name="Picture 14" descr="Best Silhouette Of The Little Girl Lying Down Illustrations ..."/>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34438" y="5368891"/>
            <a:ext cx="1565834" cy="98490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descr="2,590 Child In Wheelchair Cliparts, Stock Vector And Royalty Free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98" name="Picture 18" descr="2,590 Child In Wheelchair Cliparts, Stock Vector And Royalty Free ..."/>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739115" y="4181876"/>
            <a:ext cx="2219259" cy="2068512"/>
          </a:xfrm>
          <a:prstGeom prst="rect">
            <a:avLst/>
          </a:prstGeom>
          <a:noFill/>
          <a:extLst>
            <a:ext uri="{909E8E84-426E-40DD-AFC4-6F175D3DCCD1}">
              <a14:hiddenFill xmlns:a14="http://schemas.microsoft.com/office/drawing/2010/main">
                <a:solidFill>
                  <a:srgbClr val="FFFFFF"/>
                </a:solidFill>
              </a14:hiddenFill>
            </a:ext>
          </a:extLst>
        </p:spPr>
      </p:pic>
      <p:sp>
        <p:nvSpPr>
          <p:cNvPr id="13" name="Högerpil 12"/>
          <p:cNvSpPr/>
          <p:nvPr/>
        </p:nvSpPr>
        <p:spPr>
          <a:xfrm>
            <a:off x="3625994" y="4812103"/>
            <a:ext cx="1810870" cy="103425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Infant Std"/>
              <a:cs typeface="Gill Sans Infant Std"/>
            </a:endParaRPr>
          </a:p>
        </p:txBody>
      </p:sp>
    </p:spTree>
    <p:extLst>
      <p:ext uri="{BB962C8B-B14F-4D97-AF65-F5344CB8AC3E}">
        <p14:creationId xmlns:p14="http://schemas.microsoft.com/office/powerpoint/2010/main" val="23066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6518" y="561584"/>
            <a:ext cx="8282640" cy="506900"/>
          </a:xfrm>
        </p:spPr>
        <p:txBody>
          <a:bodyPr/>
          <a:lstStyle/>
          <a:p>
            <a:r>
              <a:rPr lang="en-US" dirty="0"/>
              <a:t>Rehabilitation cont. </a:t>
            </a:r>
          </a:p>
        </p:txBody>
      </p:sp>
      <p:pic>
        <p:nvPicPr>
          <p:cNvPr id="6" name="a8uaRziXruc"/>
          <p:cNvPicPr>
            <a:picLocks noGrp="1" noRot="1" noChangeAspect="1"/>
          </p:cNvPicPr>
          <p:nvPr>
            <p:ph idx="1"/>
            <a:videoFile r:link="rId1"/>
          </p:nvPr>
        </p:nvPicPr>
        <p:blipFill>
          <a:blip r:embed="rId3"/>
          <a:stretch>
            <a:fillRect/>
          </a:stretch>
        </p:blipFill>
        <p:spPr>
          <a:xfrm>
            <a:off x="337288" y="1571742"/>
            <a:ext cx="8361870" cy="4703552"/>
          </a:xfrm>
          <a:prstGeom prst="rect">
            <a:avLst/>
          </a:prstGeom>
        </p:spPr>
      </p:pic>
    </p:spTree>
    <p:extLst>
      <p:ext uri="{BB962C8B-B14F-4D97-AF65-F5344CB8AC3E}">
        <p14:creationId xmlns:p14="http://schemas.microsoft.com/office/powerpoint/2010/main" val="3643488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US"/>
          </a:p>
        </p:txBody>
      </p:sp>
      <p:sp>
        <p:nvSpPr>
          <p:cNvPr id="3" name="Platshållare för innehåll 2"/>
          <p:cNvSpPr>
            <a:spLocks noGrp="1"/>
          </p:cNvSpPr>
          <p:nvPr>
            <p:ph idx="1"/>
          </p:nvPr>
        </p:nvSpPr>
        <p:spPr/>
        <p:txBody>
          <a:bodyPr/>
          <a:lstStyle/>
          <a:p>
            <a:r>
              <a:rPr lang="en-US" sz="9600" dirty="0"/>
              <a:t>NUTRITION </a:t>
            </a:r>
          </a:p>
        </p:txBody>
      </p:sp>
      <p:sp>
        <p:nvSpPr>
          <p:cNvPr id="4" name="Platshållare för text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37073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a:t>
            </a:r>
          </a:p>
        </p:txBody>
      </p:sp>
      <p:sp>
        <p:nvSpPr>
          <p:cNvPr id="2" name="Text Placeholder 1">
            <a:extLst>
              <a:ext uri="{FF2B5EF4-FFF2-40B4-BE49-F238E27FC236}">
                <a16:creationId xmlns:a16="http://schemas.microsoft.com/office/drawing/2014/main" id="{2F6F7BF9-990A-4EFB-B99B-F2969863901E}"/>
              </a:ext>
            </a:extLst>
          </p:cNvPr>
          <p:cNvSpPr>
            <a:spLocks noGrp="1"/>
          </p:cNvSpPr>
          <p:nvPr>
            <p:ph type="body" sz="quarter" idx="13"/>
          </p:nvPr>
        </p:nvSpPr>
        <p:spPr/>
        <p:txBody>
          <a:bodyPr>
            <a:noAutofit/>
          </a:bodyPr>
          <a:lstStyle/>
          <a:p>
            <a:r>
              <a:rPr lang="en-AU" sz="2100" dirty="0"/>
              <a:t>Video – Malnutrition &amp; Disability Cycle</a:t>
            </a:r>
          </a:p>
        </p:txBody>
      </p:sp>
      <p:pic>
        <p:nvPicPr>
          <p:cNvPr id="9" name="Healthanddisabilitylinksmalnutritioncasestudy">
            <a:hlinkClick r:id="" action="ppaction://media"/>
            <a:extLst>
              <a:ext uri="{FF2B5EF4-FFF2-40B4-BE49-F238E27FC236}">
                <a16:creationId xmlns:a16="http://schemas.microsoft.com/office/drawing/2014/main" id="{AD53A61B-8F38-4E03-8077-B87281222C73}"/>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857799" y="1465385"/>
            <a:ext cx="6478636" cy="3650438"/>
          </a:xfrm>
        </p:spPr>
      </p:pic>
      <p:sp>
        <p:nvSpPr>
          <p:cNvPr id="3" name="Rectangle 2"/>
          <p:cNvSpPr/>
          <p:nvPr/>
        </p:nvSpPr>
        <p:spPr>
          <a:xfrm>
            <a:off x="103491" y="5115823"/>
            <a:ext cx="9040509" cy="507831"/>
          </a:xfrm>
          <a:prstGeom prst="rect">
            <a:avLst/>
          </a:prstGeom>
        </p:spPr>
        <p:txBody>
          <a:bodyPr wrap="square">
            <a:spAutoFit/>
          </a:bodyPr>
          <a:lstStyle/>
          <a:p>
            <a:pPr defTabSz="685800">
              <a:defRPr/>
            </a:pPr>
            <a:r>
              <a:rPr lang="en-AU" sz="1350" dirty="0">
                <a:solidFill>
                  <a:prstClr val="black"/>
                </a:solidFill>
                <a:latin typeface="Gill Sans MT"/>
              </a:rPr>
              <a:t>Access the full “Global Health and Disability” course here: </a:t>
            </a:r>
          </a:p>
          <a:p>
            <a:pPr defTabSz="685800">
              <a:defRPr/>
            </a:pPr>
            <a:r>
              <a:rPr lang="en-US" sz="1350" dirty="0">
                <a:solidFill>
                  <a:prstClr val="black"/>
                </a:solidFill>
                <a:latin typeface="Gill Sans MT"/>
                <a:hlinkClick r:id="rId6"/>
              </a:rPr>
              <a:t>https://www.lshtm.ac.uk/study/courses/short-courses/free-online-courses/global-health-and-disability</a:t>
            </a:r>
            <a:endParaRPr lang="en-AU" sz="1350" dirty="0">
              <a:solidFill>
                <a:prstClr val="black"/>
              </a:solidFill>
              <a:latin typeface="Gill Sans MT"/>
            </a:endParaRPr>
          </a:p>
        </p:txBody>
      </p:sp>
      <p:pic>
        <p:nvPicPr>
          <p:cNvPr id="2050" name="Picture 2" descr="Online courses from London School of Hygiene &amp; Tropical Medicine">
            <a:extLst>
              <a:ext uri="{FF2B5EF4-FFF2-40B4-BE49-F238E27FC236}">
                <a16:creationId xmlns:a16="http://schemas.microsoft.com/office/drawing/2014/main" id="{94A203D9-9EA3-4CB6-BD16-ABAF300AD3A9}"/>
              </a:ext>
            </a:extLst>
          </p:cNvPr>
          <p:cNvPicPr>
            <a:picLocks noGrp="1" noChangeAspect="1" noChangeArrowheads="1"/>
          </p:cNvPicPr>
          <p:nvPr>
            <p:ph sz="quarter" idx="4294967295"/>
          </p:nvPr>
        </p:nvPicPr>
        <p:blipFill>
          <a:blip r:embed="rId7" cstate="email">
            <a:extLst>
              <a:ext uri="{28A0092B-C50C-407E-A947-70E740481C1C}">
                <a14:useLocalDpi xmlns:a14="http://schemas.microsoft.com/office/drawing/2010/main" val="0"/>
              </a:ext>
            </a:extLst>
          </a:blip>
          <a:stretch>
            <a:fillRect/>
          </a:stretch>
        </p:blipFill>
        <p:spPr bwMode="auto">
          <a:xfrm>
            <a:off x="7105224" y="1022389"/>
            <a:ext cx="1303675" cy="621834"/>
          </a:xfrm>
          <a:prstGeom prst="rect">
            <a:avLst/>
          </a:prstGeom>
          <a:solidFill>
            <a:srgbClr val="FFFFFF"/>
          </a:solidFill>
        </p:spPr>
      </p:pic>
    </p:spTree>
    <p:extLst>
      <p:ext uri="{BB962C8B-B14F-4D97-AF65-F5344CB8AC3E}">
        <p14:creationId xmlns:p14="http://schemas.microsoft.com/office/powerpoint/2010/main" val="389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9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utritional Changes During Pregnancy – The Peaceful Parents">
            <a:extLst>
              <a:ext uri="{FF2B5EF4-FFF2-40B4-BE49-F238E27FC236}">
                <a16:creationId xmlns:a16="http://schemas.microsoft.com/office/drawing/2014/main" id="{CDBBAF7F-9CD4-4244-949F-AF75B3910CE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1597"/>
          <a:stretch/>
        </p:blipFill>
        <p:spPr bwMode="auto">
          <a:xfrm>
            <a:off x="5999996" y="2461763"/>
            <a:ext cx="3122438" cy="22075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8104F9-2D5C-47AB-BA83-FF063060BC87}"/>
              </a:ext>
            </a:extLst>
          </p:cNvPr>
          <p:cNvSpPr>
            <a:spLocks noGrp="1"/>
          </p:cNvSpPr>
          <p:nvPr>
            <p:ph type="title"/>
          </p:nvPr>
        </p:nvSpPr>
        <p:spPr/>
        <p:txBody>
          <a:bodyPr/>
          <a:lstStyle/>
          <a:p>
            <a:r>
              <a:rPr lang="en-AU" dirty="0"/>
              <a:t>Nutrition in Pregnancy</a:t>
            </a:r>
          </a:p>
        </p:txBody>
      </p:sp>
      <p:sp>
        <p:nvSpPr>
          <p:cNvPr id="3" name="Content Placeholder 2">
            <a:extLst>
              <a:ext uri="{FF2B5EF4-FFF2-40B4-BE49-F238E27FC236}">
                <a16:creationId xmlns:a16="http://schemas.microsoft.com/office/drawing/2014/main" id="{F4B41EB2-AFCB-4BE5-B0CB-2547EBFF575C}"/>
              </a:ext>
            </a:extLst>
          </p:cNvPr>
          <p:cNvSpPr>
            <a:spLocks noGrp="1"/>
          </p:cNvSpPr>
          <p:nvPr>
            <p:ph idx="1"/>
          </p:nvPr>
        </p:nvSpPr>
        <p:spPr>
          <a:xfrm>
            <a:off x="431148" y="2057400"/>
            <a:ext cx="5766932" cy="3530204"/>
          </a:xfrm>
        </p:spPr>
        <p:txBody>
          <a:bodyPr/>
          <a:lstStyle/>
          <a:p>
            <a:pPr marL="257175" indent="-257175">
              <a:buFont typeface="Arial" panose="020B0604020202020204" pitchFamily="34" charset="0"/>
              <a:buChar char="•"/>
            </a:pPr>
            <a:r>
              <a:rPr lang="en-AU" dirty="0">
                <a:solidFill>
                  <a:schemeClr val="tx1"/>
                </a:solidFill>
              </a:rPr>
              <a:t>Poor maternal nutrition </a:t>
            </a:r>
            <a:r>
              <a:rPr lang="en-AU" b="0" dirty="0">
                <a:solidFill>
                  <a:schemeClr val="tx1"/>
                </a:solidFill>
              </a:rPr>
              <a:t>in pre pregnancy and periconceptional periods appears to be a risk for preterm birth</a:t>
            </a:r>
          </a:p>
          <a:p>
            <a:pPr marL="257175" indent="-257175">
              <a:buFont typeface="Arial" panose="020B0604020202020204" pitchFamily="34" charset="0"/>
              <a:buChar char="•"/>
            </a:pPr>
            <a:r>
              <a:rPr lang="en-AU" b="0" dirty="0">
                <a:solidFill>
                  <a:schemeClr val="tx1"/>
                </a:solidFill>
              </a:rPr>
              <a:t>Preterm birth is a leading cause of mortality, morbidity and disability</a:t>
            </a:r>
          </a:p>
          <a:p>
            <a:pPr marL="257175" indent="-257175">
              <a:buFont typeface="Arial" panose="020B0604020202020204" pitchFamily="34" charset="0"/>
              <a:buChar char="•"/>
            </a:pPr>
            <a:r>
              <a:rPr lang="en-AU" b="0" dirty="0">
                <a:solidFill>
                  <a:schemeClr val="tx1"/>
                </a:solidFill>
              </a:rPr>
              <a:t>Low maternal </a:t>
            </a:r>
            <a:r>
              <a:rPr lang="en-AU" dirty="0">
                <a:solidFill>
                  <a:schemeClr val="tx1"/>
                </a:solidFill>
              </a:rPr>
              <a:t>folate</a:t>
            </a:r>
            <a:r>
              <a:rPr lang="en-AU" b="0" dirty="0">
                <a:solidFill>
                  <a:schemeClr val="tx1"/>
                </a:solidFill>
              </a:rPr>
              <a:t> is associated with neural tube defects</a:t>
            </a:r>
          </a:p>
          <a:p>
            <a:pPr marL="257175" indent="-257175">
              <a:buFont typeface="Arial" panose="020B0604020202020204" pitchFamily="34" charset="0"/>
              <a:buChar char="•"/>
            </a:pPr>
            <a:r>
              <a:rPr lang="en-AU" dirty="0">
                <a:solidFill>
                  <a:schemeClr val="tx1"/>
                </a:solidFill>
              </a:rPr>
              <a:t>Vitamin D and calcium </a:t>
            </a:r>
            <a:r>
              <a:rPr lang="en-AU" b="0" dirty="0">
                <a:solidFill>
                  <a:schemeClr val="tx1"/>
                </a:solidFill>
              </a:rPr>
              <a:t>deficiency are linked with disability</a:t>
            </a:r>
          </a:p>
          <a:p>
            <a:pPr marL="257175" indent="-257175">
              <a:buFont typeface="Arial" panose="020B0604020202020204" pitchFamily="34" charset="0"/>
              <a:buChar char="•"/>
            </a:pPr>
            <a:r>
              <a:rPr lang="en-AU" dirty="0">
                <a:solidFill>
                  <a:schemeClr val="tx1"/>
                </a:solidFill>
              </a:rPr>
              <a:t>Iodine deficiency </a:t>
            </a:r>
            <a:r>
              <a:rPr lang="en-AU" b="0" dirty="0">
                <a:solidFill>
                  <a:schemeClr val="tx1"/>
                </a:solidFill>
              </a:rPr>
              <a:t>is linked with cognitive impairment</a:t>
            </a:r>
          </a:p>
          <a:p>
            <a:pPr marL="257175" indent="-257175">
              <a:buFont typeface="Arial" panose="020B0604020202020204" pitchFamily="34" charset="0"/>
              <a:buChar char="•"/>
            </a:pPr>
            <a:r>
              <a:rPr lang="en-AU" dirty="0">
                <a:solidFill>
                  <a:schemeClr val="tx1"/>
                </a:solidFill>
              </a:rPr>
              <a:t>Iron deficiency </a:t>
            </a:r>
            <a:r>
              <a:rPr lang="en-AU" b="0" dirty="0">
                <a:solidFill>
                  <a:schemeClr val="tx1"/>
                </a:solidFill>
              </a:rPr>
              <a:t>is linked with cognitive and behavioural impairments</a:t>
            </a:r>
          </a:p>
        </p:txBody>
      </p:sp>
      <p:sp>
        <p:nvSpPr>
          <p:cNvPr id="4" name="Text Placeholder 3">
            <a:extLst>
              <a:ext uri="{FF2B5EF4-FFF2-40B4-BE49-F238E27FC236}">
                <a16:creationId xmlns:a16="http://schemas.microsoft.com/office/drawing/2014/main" id="{A14D19DC-A56C-41EF-AF9D-74BD98A75BE9}"/>
              </a:ext>
            </a:extLst>
          </p:cNvPr>
          <p:cNvSpPr>
            <a:spLocks noGrp="1"/>
          </p:cNvSpPr>
          <p:nvPr>
            <p:ph type="body" sz="quarter" idx="13"/>
          </p:nvPr>
        </p:nvSpPr>
        <p:spPr/>
        <p:txBody>
          <a:bodyPr/>
          <a:lstStyle/>
          <a:p>
            <a:r>
              <a:rPr lang="en-AU" dirty="0"/>
              <a:t>The impact on the developing child</a:t>
            </a:r>
          </a:p>
        </p:txBody>
      </p:sp>
      <p:sp>
        <p:nvSpPr>
          <p:cNvPr id="5" name="TextBox 4">
            <a:extLst>
              <a:ext uri="{FF2B5EF4-FFF2-40B4-BE49-F238E27FC236}">
                <a16:creationId xmlns:a16="http://schemas.microsoft.com/office/drawing/2014/main" id="{E8034AD2-4650-4561-9885-CE498905E546}"/>
              </a:ext>
            </a:extLst>
          </p:cNvPr>
          <p:cNvSpPr txBox="1"/>
          <p:nvPr/>
        </p:nvSpPr>
        <p:spPr>
          <a:xfrm>
            <a:off x="8634608" y="3204937"/>
            <a:ext cx="3270250" cy="173124"/>
          </a:xfrm>
          <a:prstGeom prst="rect">
            <a:avLst/>
          </a:prstGeom>
          <a:noFill/>
        </p:spPr>
        <p:txBody>
          <a:bodyPr wrap="square" lIns="0" tIns="0" rIns="0" bIns="0" rtlCol="0">
            <a:spAutoFit/>
          </a:bodyPr>
          <a:lstStyle/>
          <a:p>
            <a:pPr defTabSz="685800">
              <a:defRPr/>
            </a:pPr>
            <a:endParaRPr lang="en-AU" sz="1125" dirty="0">
              <a:solidFill>
                <a:srgbClr val="222221"/>
              </a:solidFill>
              <a:latin typeface="Gill Sans Infant Std"/>
              <a:cs typeface="Gill Sans Infant Std"/>
            </a:endParaRPr>
          </a:p>
        </p:txBody>
      </p:sp>
    </p:spTree>
    <p:extLst>
      <p:ext uri="{BB962C8B-B14F-4D97-AF65-F5344CB8AC3E}">
        <p14:creationId xmlns:p14="http://schemas.microsoft.com/office/powerpoint/2010/main" val="26941427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5599-F125-4BD4-971E-090EE36446A4}"/>
              </a:ext>
            </a:extLst>
          </p:cNvPr>
          <p:cNvSpPr>
            <a:spLocks noGrp="1"/>
          </p:cNvSpPr>
          <p:nvPr>
            <p:ph type="title"/>
          </p:nvPr>
        </p:nvSpPr>
        <p:spPr/>
        <p:txBody>
          <a:bodyPr/>
          <a:lstStyle/>
          <a:p>
            <a:r>
              <a:rPr lang="en-AU" dirty="0"/>
              <a:t>Nutrition in Infancy and Childhood</a:t>
            </a:r>
          </a:p>
        </p:txBody>
      </p:sp>
      <p:sp>
        <p:nvSpPr>
          <p:cNvPr id="3" name="Content Placeholder 2">
            <a:extLst>
              <a:ext uri="{FF2B5EF4-FFF2-40B4-BE49-F238E27FC236}">
                <a16:creationId xmlns:a16="http://schemas.microsoft.com/office/drawing/2014/main" id="{89B4AE2D-81E0-4994-B55C-21AD91F9E285}"/>
              </a:ext>
            </a:extLst>
          </p:cNvPr>
          <p:cNvSpPr>
            <a:spLocks noGrp="1"/>
          </p:cNvSpPr>
          <p:nvPr>
            <p:ph idx="1"/>
          </p:nvPr>
        </p:nvSpPr>
        <p:spPr>
          <a:xfrm>
            <a:off x="424633" y="1836964"/>
            <a:ext cx="7277429" cy="3530204"/>
          </a:xfrm>
        </p:spPr>
        <p:txBody>
          <a:bodyPr/>
          <a:lstStyle/>
          <a:p>
            <a:pPr marL="214313" indent="-214313">
              <a:buFont typeface="Arial" panose="020B0604020202020204" pitchFamily="34" charset="0"/>
              <a:buChar char="•"/>
            </a:pPr>
            <a:r>
              <a:rPr lang="en-AU" b="0" dirty="0">
                <a:solidFill>
                  <a:schemeClr val="tx1"/>
                </a:solidFill>
              </a:rPr>
              <a:t>Newborns who are </a:t>
            </a:r>
            <a:r>
              <a:rPr lang="en-AU" dirty="0">
                <a:solidFill>
                  <a:schemeClr val="tx1"/>
                </a:solidFill>
              </a:rPr>
              <a:t>born too small </a:t>
            </a:r>
            <a:r>
              <a:rPr lang="en-AU" b="0" dirty="0">
                <a:solidFill>
                  <a:schemeClr val="tx1"/>
                </a:solidFill>
              </a:rPr>
              <a:t>are at increased </a:t>
            </a:r>
            <a:br>
              <a:rPr lang="en-AU" b="0" dirty="0">
                <a:solidFill>
                  <a:schemeClr val="tx1"/>
                </a:solidFill>
              </a:rPr>
            </a:br>
            <a:r>
              <a:rPr lang="en-AU" b="0" dirty="0">
                <a:solidFill>
                  <a:schemeClr val="tx1"/>
                </a:solidFill>
              </a:rPr>
              <a:t>risk of undernutrition and later developmental disability. </a:t>
            </a:r>
            <a:endParaRPr lang="en-AU" dirty="0">
              <a:solidFill>
                <a:schemeClr val="tx1"/>
              </a:solidFill>
            </a:endParaRPr>
          </a:p>
          <a:p>
            <a:pPr marL="214313" indent="-214313">
              <a:buFont typeface="Arial" panose="020B0604020202020204" pitchFamily="34" charset="0"/>
              <a:buChar char="•"/>
            </a:pPr>
            <a:r>
              <a:rPr lang="en-AU" b="0" dirty="0">
                <a:solidFill>
                  <a:schemeClr val="tx1"/>
                </a:solidFill>
              </a:rPr>
              <a:t>Lack of adequate nutrition in early childhood is associated </a:t>
            </a:r>
            <a:br>
              <a:rPr lang="en-AU" b="0" dirty="0">
                <a:solidFill>
                  <a:schemeClr val="tx1"/>
                </a:solidFill>
              </a:rPr>
            </a:br>
            <a:r>
              <a:rPr lang="en-AU" b="0" dirty="0">
                <a:solidFill>
                  <a:schemeClr val="tx1"/>
                </a:solidFill>
              </a:rPr>
              <a:t>with poorer cognitive development</a:t>
            </a:r>
          </a:p>
          <a:p>
            <a:pPr marL="214313" indent="-214313">
              <a:buFont typeface="Arial" panose="020B0604020202020204" pitchFamily="34" charset="0"/>
              <a:buChar char="•"/>
            </a:pPr>
            <a:r>
              <a:rPr lang="en-AU" b="0" dirty="0">
                <a:solidFill>
                  <a:schemeClr val="tx1"/>
                </a:solidFill>
              </a:rPr>
              <a:t>Undernutrition contributes to over 3 million deaths of </a:t>
            </a:r>
            <a:br>
              <a:rPr lang="en-AU" b="0" dirty="0">
                <a:solidFill>
                  <a:schemeClr val="tx1"/>
                </a:solidFill>
              </a:rPr>
            </a:br>
            <a:r>
              <a:rPr lang="en-AU" b="0" dirty="0">
                <a:solidFill>
                  <a:schemeClr val="tx1"/>
                </a:solidFill>
              </a:rPr>
              <a:t>children under-five years annually</a:t>
            </a:r>
          </a:p>
          <a:p>
            <a:pPr marL="214313" indent="-214313">
              <a:buFont typeface="Arial" panose="020B0604020202020204" pitchFamily="34" charset="0"/>
              <a:buChar char="•"/>
            </a:pPr>
            <a:r>
              <a:rPr lang="en-AU" b="0" dirty="0">
                <a:solidFill>
                  <a:schemeClr val="tx1"/>
                </a:solidFill>
              </a:rPr>
              <a:t>Children with developmental disability are at increased risk for malnutrition</a:t>
            </a:r>
          </a:p>
          <a:p>
            <a:pPr marL="414338" lvl="2" indent="-214313">
              <a:buFont typeface="Arial" panose="020B0604020202020204" pitchFamily="34" charset="0"/>
              <a:buChar char="•"/>
            </a:pPr>
            <a:r>
              <a:rPr lang="en-AU" sz="1800" dirty="0"/>
              <a:t>One in five children treated for complicated severe acute malnutrition (SAM) in Malawi had an underlying disability</a:t>
            </a:r>
          </a:p>
          <a:p>
            <a:pPr marL="414338" lvl="2" indent="-214313">
              <a:buFont typeface="Arial" panose="020B0604020202020204" pitchFamily="34" charset="0"/>
              <a:buChar char="•"/>
            </a:pPr>
            <a:r>
              <a:rPr lang="en-AU" sz="1800" dirty="0"/>
              <a:t>Children with SAM were three times more likely to die if they had an underlying disability </a:t>
            </a:r>
          </a:p>
        </p:txBody>
      </p:sp>
      <p:sp>
        <p:nvSpPr>
          <p:cNvPr id="4" name="Text Placeholder 3">
            <a:extLst>
              <a:ext uri="{FF2B5EF4-FFF2-40B4-BE49-F238E27FC236}">
                <a16:creationId xmlns:a16="http://schemas.microsoft.com/office/drawing/2014/main" id="{9D40DEED-C57D-4510-8DA0-24B9CC35C92B}"/>
              </a:ext>
            </a:extLst>
          </p:cNvPr>
          <p:cNvSpPr>
            <a:spLocks noGrp="1"/>
          </p:cNvSpPr>
          <p:nvPr>
            <p:ph type="body" sz="quarter" idx="13"/>
          </p:nvPr>
        </p:nvSpPr>
        <p:spPr/>
        <p:txBody>
          <a:bodyPr/>
          <a:lstStyle/>
          <a:p>
            <a:r>
              <a:rPr lang="en-AU" dirty="0"/>
              <a:t>The impact on the child</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9041" y="1818757"/>
            <a:ext cx="2623740" cy="1748140"/>
          </a:xfrm>
          <a:prstGeom prst="rect">
            <a:avLst/>
          </a:prstGeom>
          <a:ln w="57150">
            <a:solidFill>
              <a:schemeClr val="tx1"/>
            </a:solidFill>
          </a:ln>
        </p:spPr>
      </p:pic>
    </p:spTree>
    <p:extLst>
      <p:ext uri="{BB962C8B-B14F-4D97-AF65-F5344CB8AC3E}">
        <p14:creationId xmlns:p14="http://schemas.microsoft.com/office/powerpoint/2010/main" val="2605602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1036390"/>
            <a:ext cx="8282640" cy="587342"/>
          </a:xfrm>
        </p:spPr>
        <p:txBody>
          <a:bodyPr>
            <a:noAutofit/>
          </a:bodyPr>
          <a:lstStyle/>
          <a:p>
            <a:r>
              <a:rPr lang="en-US" sz="2100" dirty="0"/>
              <a:t>Why do infants and children with a disability have difficulty getting enough nutrition?</a:t>
            </a:r>
          </a:p>
        </p:txBody>
      </p:sp>
      <p:pic>
        <p:nvPicPr>
          <p:cNvPr id="6" name="Picture Placeholder 5">
            <a:extLst>
              <a:ext uri="{FF2B5EF4-FFF2-40B4-BE49-F238E27FC236}">
                <a16:creationId xmlns:a16="http://schemas.microsoft.com/office/drawing/2014/main" id="{B13E1C44-868A-496F-9513-D61AFB222FE3}"/>
              </a:ext>
            </a:extLst>
          </p:cNvPr>
          <p:cNvPicPr>
            <a:picLocks noGrp="1" noChangeAspect="1"/>
          </p:cNvPicPr>
          <p:nvPr>
            <p:ph idx="1"/>
          </p:nvPr>
        </p:nvPicPr>
        <p:blipFill>
          <a:blip r:embed="rId3"/>
          <a:stretch>
            <a:fillRect/>
          </a:stretch>
        </p:blipFill>
        <p:spPr>
          <a:xfrm>
            <a:off x="6020336" y="1802451"/>
            <a:ext cx="2343735" cy="2336159"/>
          </a:xfrm>
          <a:prstGeom prst="rect">
            <a:avLst/>
          </a:prstGeom>
          <a:ln w="38100">
            <a:solidFill>
              <a:schemeClr val="tx1"/>
            </a:solidFill>
          </a:ln>
        </p:spPr>
      </p:pic>
      <p:graphicFrame>
        <p:nvGraphicFramePr>
          <p:cNvPr id="4" name="Content Placeholder 3"/>
          <p:cNvGraphicFramePr>
            <a:graphicFrameLocks noGrp="1"/>
          </p:cNvGraphicFramePr>
          <p:nvPr>
            <p:ph sz="quarter" idx="4294967295"/>
          </p:nvPr>
        </p:nvGraphicFramePr>
        <p:xfrm>
          <a:off x="424634" y="1802451"/>
          <a:ext cx="5089960" cy="3673567"/>
        </p:xfrm>
        <a:graphic>
          <a:graphicData uri="http://schemas.openxmlformats.org/drawingml/2006/table">
            <a:tbl>
              <a:tblPr firstRow="1" bandRow="1">
                <a:tableStyleId>{073A0DAA-6AF3-43AB-8588-CEC1D06C72B9}</a:tableStyleId>
              </a:tblPr>
              <a:tblGrid>
                <a:gridCol w="2544980">
                  <a:extLst>
                    <a:ext uri="{9D8B030D-6E8A-4147-A177-3AD203B41FA5}">
                      <a16:colId xmlns:a16="http://schemas.microsoft.com/office/drawing/2014/main" val="4232282820"/>
                    </a:ext>
                  </a:extLst>
                </a:gridCol>
                <a:gridCol w="2544980">
                  <a:extLst>
                    <a:ext uri="{9D8B030D-6E8A-4147-A177-3AD203B41FA5}">
                      <a16:colId xmlns:a16="http://schemas.microsoft.com/office/drawing/2014/main" val="2693418334"/>
                    </a:ext>
                  </a:extLst>
                </a:gridCol>
              </a:tblGrid>
              <a:tr h="841023">
                <a:tc>
                  <a:txBody>
                    <a:bodyPr/>
                    <a:lstStyle/>
                    <a:p>
                      <a:r>
                        <a:rPr lang="en-US" sz="1800" dirty="0"/>
                        <a:t>Breastfeeding</a:t>
                      </a:r>
                    </a:p>
                  </a:txBody>
                  <a:tcPr marL="68580" marR="68580" marT="34290" marB="34290"/>
                </a:tc>
                <a:tc>
                  <a:txBody>
                    <a:bodyPr/>
                    <a:lstStyle/>
                    <a:p>
                      <a:r>
                        <a:rPr lang="en-US" sz="1800" dirty="0"/>
                        <a:t>Complementary</a:t>
                      </a:r>
                      <a:r>
                        <a:rPr lang="en-US" sz="1800" baseline="0" dirty="0"/>
                        <a:t> Feeding</a:t>
                      </a:r>
                      <a:endParaRPr lang="en-US" sz="1800" dirty="0"/>
                    </a:p>
                  </a:txBody>
                  <a:tcPr marL="68580" marR="68580" marT="34290" marB="34290"/>
                </a:tc>
                <a:extLst>
                  <a:ext uri="{0D108BD9-81ED-4DB2-BD59-A6C34878D82A}">
                    <a16:rowId xmlns:a16="http://schemas.microsoft.com/office/drawing/2014/main" val="2670791708"/>
                  </a:ext>
                </a:extLst>
              </a:tr>
              <a:tr h="575249">
                <a:tc>
                  <a:txBody>
                    <a:bodyPr/>
                    <a:lstStyle/>
                    <a:p>
                      <a:r>
                        <a:rPr lang="en-US" sz="1800" dirty="0"/>
                        <a:t>Difficulty</a:t>
                      </a:r>
                      <a:r>
                        <a:rPr lang="en-US" sz="1800" baseline="0" dirty="0"/>
                        <a:t> latching</a:t>
                      </a:r>
                      <a:endParaRPr lang="en-US" sz="1800" dirty="0"/>
                    </a:p>
                  </a:txBody>
                  <a:tcPr marL="68580" marR="68580" marT="34290" marB="34290"/>
                </a:tc>
                <a:tc>
                  <a:txBody>
                    <a:bodyPr/>
                    <a:lstStyle/>
                    <a:p>
                      <a:r>
                        <a:rPr lang="en-US" sz="1800" dirty="0"/>
                        <a:t>Difficulty</a:t>
                      </a:r>
                      <a:r>
                        <a:rPr lang="en-US" sz="1800" baseline="0" dirty="0"/>
                        <a:t> chewing</a:t>
                      </a:r>
                      <a:endParaRPr lang="en-US" sz="1800" dirty="0"/>
                    </a:p>
                  </a:txBody>
                  <a:tcPr marL="68580" marR="68580" marT="34290" marB="34290"/>
                </a:tc>
                <a:extLst>
                  <a:ext uri="{0D108BD9-81ED-4DB2-BD59-A6C34878D82A}">
                    <a16:rowId xmlns:a16="http://schemas.microsoft.com/office/drawing/2014/main" val="2952237692"/>
                  </a:ext>
                </a:extLst>
              </a:tr>
              <a:tr h="841023">
                <a:tc>
                  <a:txBody>
                    <a:bodyPr/>
                    <a:lstStyle/>
                    <a:p>
                      <a:r>
                        <a:rPr lang="en-US" sz="1800" dirty="0"/>
                        <a:t>Coordination of suck/swallow</a:t>
                      </a:r>
                    </a:p>
                  </a:txBody>
                  <a:tcPr marL="68580" marR="68580" marT="34290" marB="34290"/>
                </a:tc>
                <a:tc>
                  <a:txBody>
                    <a:bodyPr/>
                    <a:lstStyle/>
                    <a:p>
                      <a:r>
                        <a:rPr lang="en-US" sz="1800" dirty="0"/>
                        <a:t>Difficulty</a:t>
                      </a:r>
                      <a:r>
                        <a:rPr lang="en-US" sz="1800" baseline="0" dirty="0"/>
                        <a:t> swallowing (dysphagia)</a:t>
                      </a:r>
                      <a:endParaRPr lang="en-US" sz="1800" dirty="0"/>
                    </a:p>
                  </a:txBody>
                  <a:tcPr marL="68580" marR="68580" marT="34290" marB="34290"/>
                </a:tc>
                <a:extLst>
                  <a:ext uri="{0D108BD9-81ED-4DB2-BD59-A6C34878D82A}">
                    <a16:rowId xmlns:a16="http://schemas.microsoft.com/office/drawing/2014/main" val="2734987618"/>
                  </a:ext>
                </a:extLst>
              </a:tr>
              <a:tr h="841023">
                <a:tc>
                  <a:txBody>
                    <a:bodyPr/>
                    <a:lstStyle/>
                    <a:p>
                      <a:r>
                        <a:rPr lang="en-US" sz="1800" dirty="0"/>
                        <a:t>Muscle</a:t>
                      </a:r>
                      <a:r>
                        <a:rPr lang="en-US" sz="1800" baseline="0" dirty="0"/>
                        <a:t> tone (floppy/stiff)</a:t>
                      </a:r>
                      <a:endParaRPr lang="en-US" sz="1800" dirty="0"/>
                    </a:p>
                  </a:txBody>
                  <a:tcPr marL="68580" marR="68580" marT="34290" marB="34290"/>
                </a:tc>
                <a:tc>
                  <a:txBody>
                    <a:bodyPr/>
                    <a:lstStyle/>
                    <a:p>
                      <a:r>
                        <a:rPr lang="en-US" sz="1800" dirty="0"/>
                        <a:t>Unable to self-feed</a:t>
                      </a:r>
                      <a:r>
                        <a:rPr lang="en-US" sz="1800" baseline="0" dirty="0"/>
                        <a:t> appropriately</a:t>
                      </a:r>
                      <a:endParaRPr lang="en-US" sz="1800" dirty="0"/>
                    </a:p>
                  </a:txBody>
                  <a:tcPr marL="68580" marR="68580" marT="34290" marB="34290"/>
                </a:tc>
                <a:extLst>
                  <a:ext uri="{0D108BD9-81ED-4DB2-BD59-A6C34878D82A}">
                    <a16:rowId xmlns:a16="http://schemas.microsoft.com/office/drawing/2014/main" val="49040127"/>
                  </a:ext>
                </a:extLst>
              </a:tr>
              <a:tr h="575249">
                <a:tc>
                  <a:txBody>
                    <a:bodyPr/>
                    <a:lstStyle/>
                    <a:p>
                      <a:r>
                        <a:rPr lang="en-US" sz="1800" dirty="0"/>
                        <a:t>Aspiration</a:t>
                      </a:r>
                    </a:p>
                  </a:txBody>
                  <a:tcPr marL="68580" marR="68580" marT="34290" marB="34290"/>
                </a:tc>
                <a:tc>
                  <a:txBody>
                    <a:bodyPr/>
                    <a:lstStyle/>
                    <a:p>
                      <a:r>
                        <a:rPr lang="en-US" sz="1800" dirty="0"/>
                        <a:t>Aspiration</a:t>
                      </a:r>
                    </a:p>
                  </a:txBody>
                  <a:tcPr marL="68580" marR="68580" marT="34290" marB="34290"/>
                </a:tc>
                <a:extLst>
                  <a:ext uri="{0D108BD9-81ED-4DB2-BD59-A6C34878D82A}">
                    <a16:rowId xmlns:a16="http://schemas.microsoft.com/office/drawing/2014/main" val="1297998162"/>
                  </a:ext>
                </a:extLst>
              </a:tr>
            </a:tbl>
          </a:graphicData>
        </a:graphic>
      </p:graphicFrame>
      <p:pic>
        <p:nvPicPr>
          <p:cNvPr id="7" name="Picture Placeholder 5">
            <a:extLst>
              <a:ext uri="{FF2B5EF4-FFF2-40B4-BE49-F238E27FC236}">
                <a16:creationId xmlns:a16="http://schemas.microsoft.com/office/drawing/2014/main" id="{8F1773EE-FE20-4AD9-A4CC-AF00ECCFDA7E}"/>
              </a:ext>
            </a:extLst>
          </p:cNvPr>
          <p:cNvPicPr>
            <a:picLocks noChangeAspect="1"/>
          </p:cNvPicPr>
          <p:nvPr/>
        </p:nvPicPr>
        <p:blipFill>
          <a:blip r:embed="rId4"/>
          <a:srcRect t="2049" b="2049"/>
          <a:stretch>
            <a:fillRect/>
          </a:stretch>
        </p:blipFill>
        <p:spPr>
          <a:xfrm>
            <a:off x="6944493" y="3901240"/>
            <a:ext cx="2042494" cy="1949636"/>
          </a:xfrm>
          <a:prstGeom prst="rect">
            <a:avLst/>
          </a:prstGeom>
          <a:ln w="31750">
            <a:solidFill>
              <a:schemeClr val="tx1"/>
            </a:solidFill>
          </a:ln>
        </p:spPr>
      </p:pic>
      <p:sp>
        <p:nvSpPr>
          <p:cNvPr id="8" name="TextBox 7">
            <a:extLst>
              <a:ext uri="{FF2B5EF4-FFF2-40B4-BE49-F238E27FC236}">
                <a16:creationId xmlns:a16="http://schemas.microsoft.com/office/drawing/2014/main" id="{1BCD3F1B-9218-4274-A2BC-7E871342F5CC}"/>
              </a:ext>
            </a:extLst>
          </p:cNvPr>
          <p:cNvSpPr txBox="1"/>
          <p:nvPr/>
        </p:nvSpPr>
        <p:spPr>
          <a:xfrm>
            <a:off x="6078069" y="1802452"/>
            <a:ext cx="1801906" cy="276999"/>
          </a:xfrm>
          <a:prstGeom prst="rect">
            <a:avLst/>
          </a:prstGeom>
          <a:noFill/>
        </p:spPr>
        <p:txBody>
          <a:bodyPr wrap="square" lIns="0" tIns="0" rIns="0" bIns="0" rtlCol="0">
            <a:spAutoFit/>
          </a:bodyPr>
          <a:lstStyle/>
          <a:p>
            <a:pPr defTabSz="685800">
              <a:defRPr/>
            </a:pPr>
            <a:r>
              <a:rPr lang="en-AU" dirty="0">
                <a:solidFill>
                  <a:srgbClr val="222221"/>
                </a:solidFill>
                <a:latin typeface="Gill Sans Infant Std"/>
                <a:cs typeface="Gill Sans Infant Std"/>
              </a:rPr>
              <a:t>Cerebral Palsy</a:t>
            </a:r>
          </a:p>
        </p:txBody>
      </p:sp>
      <p:sp>
        <p:nvSpPr>
          <p:cNvPr id="9" name="TextBox 8">
            <a:extLst>
              <a:ext uri="{FF2B5EF4-FFF2-40B4-BE49-F238E27FC236}">
                <a16:creationId xmlns:a16="http://schemas.microsoft.com/office/drawing/2014/main" id="{BAC8EC6C-B439-46AC-843D-5508EFC6A38D}"/>
              </a:ext>
            </a:extLst>
          </p:cNvPr>
          <p:cNvSpPr txBox="1"/>
          <p:nvPr/>
        </p:nvSpPr>
        <p:spPr>
          <a:xfrm>
            <a:off x="7038474" y="3904249"/>
            <a:ext cx="1948513" cy="276999"/>
          </a:xfrm>
          <a:prstGeom prst="rect">
            <a:avLst/>
          </a:prstGeom>
          <a:noFill/>
        </p:spPr>
        <p:txBody>
          <a:bodyPr wrap="square" lIns="0" tIns="0" rIns="0" bIns="0" rtlCol="0">
            <a:spAutoFit/>
          </a:bodyPr>
          <a:lstStyle/>
          <a:p>
            <a:pPr defTabSz="685800">
              <a:defRPr/>
            </a:pPr>
            <a:r>
              <a:rPr lang="en-AU" dirty="0">
                <a:solidFill>
                  <a:srgbClr val="222221"/>
                </a:solidFill>
                <a:latin typeface="Gill Sans Infant Std"/>
                <a:cs typeface="Gill Sans Infant Std"/>
              </a:rPr>
              <a:t>Cleft Lip or Palate</a:t>
            </a:r>
          </a:p>
        </p:txBody>
      </p:sp>
    </p:spTree>
    <p:extLst>
      <p:ext uri="{BB962C8B-B14F-4D97-AF65-F5344CB8AC3E}">
        <p14:creationId xmlns:p14="http://schemas.microsoft.com/office/powerpoint/2010/main" val="1968437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F60C-631F-475E-A0BC-07BB6F9B3490}"/>
              </a:ext>
            </a:extLst>
          </p:cNvPr>
          <p:cNvSpPr>
            <a:spLocks noGrp="1"/>
          </p:cNvSpPr>
          <p:nvPr>
            <p:ph type="title"/>
          </p:nvPr>
        </p:nvSpPr>
        <p:spPr/>
        <p:txBody>
          <a:bodyPr/>
          <a:lstStyle/>
          <a:p>
            <a:r>
              <a:rPr lang="en-AU" dirty="0"/>
              <a:t>Nutrition in Adolescence</a:t>
            </a:r>
          </a:p>
        </p:txBody>
      </p:sp>
      <p:sp>
        <p:nvSpPr>
          <p:cNvPr id="3" name="Content Placeholder 2">
            <a:extLst>
              <a:ext uri="{FF2B5EF4-FFF2-40B4-BE49-F238E27FC236}">
                <a16:creationId xmlns:a16="http://schemas.microsoft.com/office/drawing/2014/main" id="{9600D213-768B-40A2-9E08-5DBC4A9CCB63}"/>
              </a:ext>
            </a:extLst>
          </p:cNvPr>
          <p:cNvSpPr>
            <a:spLocks noGrp="1"/>
          </p:cNvSpPr>
          <p:nvPr>
            <p:ph idx="1"/>
          </p:nvPr>
        </p:nvSpPr>
        <p:spPr>
          <a:xfrm>
            <a:off x="424634" y="1882588"/>
            <a:ext cx="4429755" cy="3530204"/>
          </a:xfrm>
        </p:spPr>
        <p:txBody>
          <a:bodyPr/>
          <a:lstStyle/>
          <a:p>
            <a:pPr marL="214313" indent="-214313">
              <a:buFont typeface="Arial" panose="020B0604020202020204" pitchFamily="34" charset="0"/>
              <a:buChar char="•"/>
            </a:pPr>
            <a:r>
              <a:rPr lang="en-AU" sz="1950" b="0" dirty="0">
                <a:solidFill>
                  <a:schemeClr val="tx1"/>
                </a:solidFill>
              </a:rPr>
              <a:t>Adolescents have increased dietary needs as it is a </a:t>
            </a:r>
            <a:r>
              <a:rPr lang="en-AU" sz="1950" dirty="0">
                <a:solidFill>
                  <a:schemeClr val="tx1"/>
                </a:solidFill>
              </a:rPr>
              <a:t>period of significant growth and maturation</a:t>
            </a:r>
          </a:p>
          <a:p>
            <a:pPr marL="214313" indent="-214313">
              <a:buFont typeface="Arial" panose="020B0604020202020204" pitchFamily="34" charset="0"/>
              <a:buChar char="•"/>
            </a:pPr>
            <a:r>
              <a:rPr lang="en-AU" sz="1950" b="0" dirty="0">
                <a:solidFill>
                  <a:schemeClr val="tx1"/>
                </a:solidFill>
              </a:rPr>
              <a:t>One-third of adolescent girls and women or reproductive age are anaemic</a:t>
            </a:r>
          </a:p>
          <a:p>
            <a:pPr marL="214313" indent="-214313">
              <a:buFont typeface="Arial" panose="020B0604020202020204" pitchFamily="34" charset="0"/>
              <a:buChar char="•"/>
            </a:pPr>
            <a:r>
              <a:rPr lang="en-AU" sz="1950" dirty="0">
                <a:solidFill>
                  <a:schemeClr val="tx1"/>
                </a:solidFill>
              </a:rPr>
              <a:t>Adolescent pregnancy increases risk of complications</a:t>
            </a:r>
            <a:r>
              <a:rPr lang="en-AU" sz="1950" b="0" dirty="0">
                <a:solidFill>
                  <a:schemeClr val="tx1"/>
                </a:solidFill>
              </a:rPr>
              <a:t>, including having preterm or low birth weight infants</a:t>
            </a:r>
          </a:p>
        </p:txBody>
      </p:sp>
      <p:sp>
        <p:nvSpPr>
          <p:cNvPr id="4" name="Text Placeholder 3">
            <a:extLst>
              <a:ext uri="{FF2B5EF4-FFF2-40B4-BE49-F238E27FC236}">
                <a16:creationId xmlns:a16="http://schemas.microsoft.com/office/drawing/2014/main" id="{412A3F4F-D88B-4810-B6C1-5D5FA9A8A2B4}"/>
              </a:ext>
            </a:extLst>
          </p:cNvPr>
          <p:cNvSpPr>
            <a:spLocks noGrp="1"/>
          </p:cNvSpPr>
          <p:nvPr>
            <p:ph type="body" sz="quarter" idx="13"/>
          </p:nvPr>
        </p:nvSpPr>
        <p:spPr/>
        <p:txBody>
          <a:bodyPr/>
          <a:lstStyle/>
          <a:p>
            <a:r>
              <a:rPr lang="en-AU" dirty="0"/>
              <a:t>The impact on pregnancy and delivery for mother and child</a:t>
            </a:r>
          </a:p>
        </p:txBody>
      </p:sp>
      <p:pic>
        <p:nvPicPr>
          <p:cNvPr id="6" name="Picture 5"/>
          <p:cNvPicPr>
            <a:picLocks noChangeAspect="1"/>
          </p:cNvPicPr>
          <p:nvPr/>
        </p:nvPicPr>
        <p:blipFill>
          <a:blip r:embed="rId3"/>
          <a:stretch>
            <a:fillRect/>
          </a:stretch>
        </p:blipFill>
        <p:spPr>
          <a:xfrm>
            <a:off x="5343143" y="1874872"/>
            <a:ext cx="3451841" cy="3588698"/>
          </a:xfrm>
          <a:prstGeom prst="rect">
            <a:avLst/>
          </a:prstGeom>
        </p:spPr>
      </p:pic>
    </p:spTree>
    <p:extLst>
      <p:ext uri="{BB962C8B-B14F-4D97-AF65-F5344CB8AC3E}">
        <p14:creationId xmlns:p14="http://schemas.microsoft.com/office/powerpoint/2010/main" val="2666104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1009496"/>
            <a:ext cx="8282640" cy="762154"/>
          </a:xfrm>
        </p:spPr>
        <p:txBody>
          <a:bodyPr/>
          <a:lstStyle/>
          <a:p>
            <a:r>
              <a:rPr lang="en-US" dirty="0">
                <a:solidFill>
                  <a:schemeClr val="tx1"/>
                </a:solidFill>
                <a:latin typeface="Trade Gothic LT Com Cn"/>
              </a:rPr>
              <a:t>Health Systems and Developmental Disability</a:t>
            </a:r>
          </a:p>
        </p:txBody>
      </p:sp>
      <p:sp>
        <p:nvSpPr>
          <p:cNvPr id="3" name="Content Placeholder 2"/>
          <p:cNvSpPr>
            <a:spLocks noGrp="1"/>
          </p:cNvSpPr>
          <p:nvPr>
            <p:ph sz="quarter" idx="4294967295"/>
          </p:nvPr>
        </p:nvSpPr>
        <p:spPr>
          <a:xfrm>
            <a:off x="424634" y="1943752"/>
            <a:ext cx="8124825" cy="3394472"/>
          </a:xfrm>
        </p:spPr>
        <p:txBody>
          <a:bodyPr/>
          <a:lstStyle/>
          <a:p>
            <a:r>
              <a:rPr lang="en-US" dirty="0">
                <a:solidFill>
                  <a:schemeClr val="tx1"/>
                </a:solidFill>
              </a:rPr>
              <a:t>Important link between developmental disability and poor quality of health services: </a:t>
            </a:r>
          </a:p>
          <a:p>
            <a:pPr marL="257175" lvl="1" indent="-257175">
              <a:buFont typeface="Arial" panose="020B0604020202020204" pitchFamily="34" charset="0"/>
              <a:buChar char="•"/>
            </a:pPr>
            <a:r>
              <a:rPr lang="en-US" sz="1800" dirty="0"/>
              <a:t>Limited ANC or low quality (iron/folic acid supplementation, treatment of infections, etc.)</a:t>
            </a:r>
          </a:p>
          <a:p>
            <a:pPr marL="257175" lvl="1" indent="-257175">
              <a:buFont typeface="Arial" panose="020B0604020202020204" pitchFamily="34" charset="0"/>
              <a:buChar char="•"/>
            </a:pPr>
            <a:r>
              <a:rPr lang="en-US" sz="1800" dirty="0"/>
              <a:t>Poor quality intrapartum care can lead to brain injury </a:t>
            </a:r>
          </a:p>
          <a:p>
            <a:pPr marL="257175" lvl="1" indent="-257175">
              <a:buFont typeface="Arial" panose="020B0604020202020204" pitchFamily="34" charset="0"/>
              <a:buChar char="•"/>
            </a:pPr>
            <a:r>
              <a:rPr lang="en-US" sz="1800" dirty="0"/>
              <a:t>Sub-optimal care for small and sick newborns </a:t>
            </a:r>
          </a:p>
          <a:p>
            <a:pPr marL="257175" lvl="1" indent="-257175">
              <a:buFont typeface="Arial" panose="020B0604020202020204" pitchFamily="34" charset="0"/>
              <a:buChar char="•"/>
            </a:pPr>
            <a:r>
              <a:rPr lang="en-US" sz="1800" dirty="0"/>
              <a:t>Appropriate identification and treatment of infections (ear infections, malaria)</a:t>
            </a:r>
          </a:p>
        </p:txBody>
      </p:sp>
      <p:sp>
        <p:nvSpPr>
          <p:cNvPr id="4" name="Right Arrow 3"/>
          <p:cNvSpPr/>
          <p:nvPr/>
        </p:nvSpPr>
        <p:spPr>
          <a:xfrm>
            <a:off x="424634" y="4460812"/>
            <a:ext cx="2567868" cy="877412"/>
          </a:xfrm>
          <a:prstGeom prst="rightArrow">
            <a:avLst>
              <a:gd name="adj1" fmla="val 50000"/>
              <a:gd name="adj2" fmla="val 5134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rgbClr val="FFFFFF"/>
                </a:solidFill>
                <a:latin typeface="Gill Sans MT"/>
              </a:rPr>
              <a:t>Poor quality of care</a:t>
            </a:r>
          </a:p>
        </p:txBody>
      </p:sp>
      <p:sp>
        <p:nvSpPr>
          <p:cNvPr id="5" name="Right Arrow 4"/>
          <p:cNvSpPr/>
          <p:nvPr/>
        </p:nvSpPr>
        <p:spPr>
          <a:xfrm>
            <a:off x="3282020" y="4460812"/>
            <a:ext cx="2567868" cy="877412"/>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rgbClr val="FFFFFF"/>
                </a:solidFill>
                <a:latin typeface="Gill Sans MT"/>
              </a:rPr>
              <a:t>Preventable mortality</a:t>
            </a:r>
          </a:p>
        </p:txBody>
      </p:sp>
      <p:sp>
        <p:nvSpPr>
          <p:cNvPr id="6" name="Right Arrow 5"/>
          <p:cNvSpPr/>
          <p:nvPr/>
        </p:nvSpPr>
        <p:spPr>
          <a:xfrm>
            <a:off x="6139406" y="4460812"/>
            <a:ext cx="2567868" cy="87741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rgbClr val="FFFFFF"/>
                </a:solidFill>
                <a:latin typeface="Gill Sans MT"/>
              </a:rPr>
              <a:t>Preventable morbidity</a:t>
            </a:r>
          </a:p>
        </p:txBody>
      </p:sp>
    </p:spTree>
    <p:extLst>
      <p:ext uri="{BB962C8B-B14F-4D97-AF65-F5344CB8AC3E}">
        <p14:creationId xmlns:p14="http://schemas.microsoft.com/office/powerpoint/2010/main" val="2667049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21.7|0.8"/>
</p:tagLst>
</file>

<file path=ppt/tags/tag4.xml><?xml version="1.0" encoding="utf-8"?>
<p:tagLst xmlns:a="http://schemas.openxmlformats.org/drawingml/2006/main" xmlns:r="http://schemas.openxmlformats.org/officeDocument/2006/relationships" xmlns:p="http://schemas.openxmlformats.org/presentationml/2006/main">
  <p:tag name="TIMING" val="|12.7|18|17.8|29.9"/>
</p:tagLst>
</file>

<file path=ppt/tags/tag5.xml><?xml version="1.0" encoding="utf-8"?>
<p:tagLst xmlns:a="http://schemas.openxmlformats.org/drawingml/2006/main" xmlns:r="http://schemas.openxmlformats.org/officeDocument/2006/relationships" xmlns:p="http://schemas.openxmlformats.org/presentationml/2006/main">
  <p:tag name="TIMING" val="|12.4|0.5|0.5|0.5"/>
</p:tagLst>
</file>

<file path=ppt/theme/theme1.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7C9A418A59BA41B4F00BADA5B69783" ma:contentTypeVersion="7" ma:contentTypeDescription="Skapa ett nytt dokument." ma:contentTypeScope="" ma:versionID="00969d25a9dfd25b8edb1fc20a3776b4">
  <xsd:schema xmlns:xsd="http://www.w3.org/2001/XMLSchema" xmlns:xs="http://www.w3.org/2001/XMLSchema" xmlns:p="http://schemas.microsoft.com/office/2006/metadata/properties" xmlns:ns2="9660b9fa-922c-41e7-877c-fb5824e63746" xmlns:ns3="8b23fe6a-a5d7-4368-8e4c-d6149dbe06bd" targetNamespace="http://schemas.microsoft.com/office/2006/metadata/properties" ma:root="true" ma:fieldsID="c45b1d749527a664503ebd635703ce2b" ns2:_="" ns3:_="">
    <xsd:import namespace="9660b9fa-922c-41e7-877c-fb5824e63746"/>
    <xsd:import namespace="8b23fe6a-a5d7-4368-8e4c-d6149dbe06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0b9fa-922c-41e7-877c-fb5824e63746"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23fe6a-a5d7-4368-8e4c-d6149dbe06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B6C43D-9983-4963-AF02-428A97E083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0b9fa-922c-41e7-877c-fb5824e63746"/>
    <ds:schemaRef ds:uri="8b23fe6a-a5d7-4368-8e4c-d6149dbe06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654786-52D6-4F9A-A24C-CE49F662D18D}">
  <ds:schemaRefs>
    <ds:schemaRef ds:uri="http://schemas.microsoft.com/sharepoint/v3/contenttype/forms"/>
  </ds:schemaRefs>
</ds:datastoreItem>
</file>

<file path=customXml/itemProps3.xml><?xml version="1.0" encoding="utf-8"?>
<ds:datastoreItem xmlns:ds="http://schemas.openxmlformats.org/officeDocument/2006/customXml" ds:itemID="{39937998-E2D0-4E83-BAF5-10CD0697E6A5}">
  <ds:schemaRefs>
    <ds:schemaRef ds:uri="http://schemas.openxmlformats.org/package/2006/metadata/core-properties"/>
    <ds:schemaRef ds:uri="9660b9fa-922c-41e7-877c-fb5824e63746"/>
    <ds:schemaRef ds:uri="http://schemas.microsoft.com/office/2006/documentManagement/types"/>
    <ds:schemaRef ds:uri="http://purl.org/dc/elements/1.1/"/>
    <ds:schemaRef ds:uri="http://purl.org/dc/terms/"/>
    <ds:schemaRef ds:uri="http://purl.org/dc/dcmitype/"/>
    <ds:schemaRef ds:uri="8b23fe6a-a5d7-4368-8e4c-d6149dbe06bd"/>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107713</TotalTime>
  <Words>23838</Words>
  <Application>Microsoft Office PowerPoint</Application>
  <PresentationFormat>On-screen Show (4:3)</PresentationFormat>
  <Paragraphs>2323</Paragraphs>
  <Slides>195</Slides>
  <Notes>88</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195</vt:i4>
      </vt:variant>
    </vt:vector>
  </HeadingPairs>
  <TitlesOfParts>
    <vt:vector size="211" baseType="lpstr">
      <vt:lpstr>Arial</vt:lpstr>
      <vt:lpstr>Bookman Old Style</vt:lpstr>
      <vt:lpstr>Calibri</vt:lpstr>
      <vt:lpstr>Courier New</vt:lpstr>
      <vt:lpstr>Gill Sans</vt:lpstr>
      <vt:lpstr>Gill Sans Infant MT</vt:lpstr>
      <vt:lpstr>Gill Sans Infant Std</vt:lpstr>
      <vt:lpstr>Gill Sans MT</vt:lpstr>
      <vt:lpstr>MV Boli</vt:lpstr>
      <vt:lpstr>Oswald</vt:lpstr>
      <vt:lpstr>Times New Roman</vt:lpstr>
      <vt:lpstr>Trade Gothic LT Com Cn</vt:lpstr>
      <vt:lpstr>TradeGothic LT CondEighteen</vt:lpstr>
      <vt:lpstr>Wingdings</vt:lpstr>
      <vt:lpstr>STC_Template_APR16</vt:lpstr>
      <vt:lpstr>Office Theme</vt:lpstr>
      <vt:lpstr>Save the Children’s Disability Accelerator Programme </vt:lpstr>
      <vt:lpstr>The Facilitator team </vt:lpstr>
      <vt:lpstr>Learning outcomes </vt:lpstr>
      <vt:lpstr>PowerPoint Presentation</vt:lpstr>
      <vt:lpstr>How much knowledge do you have on disability? </vt:lpstr>
      <vt:lpstr>Session 1: Save the Children’s Disability Inclusion Policy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you find more on Disability Inclusion!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Impairments+ Barriers = Disability (disabling situation)</vt:lpstr>
      <vt:lpstr>Impairment meets exclusive environment</vt:lpstr>
      <vt:lpstr>Impairment meets inclusive environment</vt:lpstr>
      <vt:lpstr>PowerPoint Presentation</vt:lpstr>
      <vt:lpstr>PowerPoint Presentation</vt:lpstr>
      <vt:lpstr>Disability Models - Charity</vt:lpstr>
      <vt:lpstr>PowerPoint Presentation</vt:lpstr>
      <vt:lpstr>Disability Models – Social/Rights</vt:lpstr>
      <vt:lpstr>Human Rights Based Approach to Development </vt:lpstr>
      <vt:lpstr>Video CBM </vt:lpstr>
      <vt:lpstr>PowerPoint Presentation</vt:lpstr>
      <vt:lpstr>End of Day 1 Morning  Q&amp;A</vt:lpstr>
      <vt:lpstr>PowerPoint Presentation</vt:lpstr>
      <vt:lpstr>PowerPoint Presentation</vt:lpstr>
      <vt:lpstr>DAY 2</vt:lpstr>
      <vt:lpstr>PowerPoint Presentation</vt:lpstr>
      <vt:lpstr>Disability and exclusion from participation </vt:lpstr>
      <vt:lpstr>Exercise </vt:lpstr>
      <vt:lpstr>Most essential building blocks for the individual child</vt:lpstr>
      <vt:lpstr>Disability in the life cycle </vt:lpstr>
      <vt:lpstr>Guiding principles for working with children with disabilities </vt:lpstr>
      <vt:lpstr>Ensuring an appropriate and context specific approach </vt:lpstr>
      <vt:lpstr>Disability Sensitive Language</vt:lpstr>
      <vt:lpstr>Respectful Language</vt:lpstr>
      <vt:lpstr>PowerPoint Presentation</vt:lpstr>
      <vt:lpstr>PowerPoint Presentation</vt:lpstr>
      <vt:lpstr>Contents</vt:lpstr>
      <vt:lpstr>UN Convention on the Rights of Persons with Disabilities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 THE CHILDREN SIERRA LEONE  INTRODUCON TO DISABILITY   AND   FRINDLY VERSION OF THE PERSONS WITH DISABILITY ACT 2011</vt:lpstr>
      <vt:lpstr>CONTENT</vt:lpstr>
      <vt:lpstr>DISABILITY STRUCTURES </vt:lpstr>
      <vt:lpstr>THE MAIN AIM, VISION AND MISSION OF SLUDI </vt:lpstr>
      <vt:lpstr>SLUDI MEMBERSHIP AND STRUCTURES </vt:lpstr>
      <vt:lpstr>   In April 2011 the Parliament of Sierra Leone passed a law called ‘The Person with Disability Act 2011’ and this Act has given power to the Ministry of Social Welfrae to establish the Disability Commission. If so, what it is for?  </vt:lpstr>
      <vt:lpstr>COMPOSITION OF THE COMMISSION</vt:lpstr>
      <vt:lpstr>PowerPoint Presentation</vt:lpstr>
      <vt:lpstr>WHAT IS DISABILITY</vt:lpstr>
      <vt:lpstr> CATEGORIES OF DISABILITIES AND ITS DEROGATORY NAMES   </vt:lpstr>
      <vt:lpstr> CONTINUATION </vt:lpstr>
      <vt:lpstr>EXAMPLES OF COMMON MYTHS</vt:lpstr>
      <vt:lpstr>COMMON MYTHS (CONT.)</vt:lpstr>
      <vt:lpstr>RIGHTS AND PRIVILEGES - Part 4  The Right to Free Education: Section 14 - 16</vt:lpstr>
      <vt:lpstr>RIGHTS AND PRIVILEGES  The Right to Free Medical Services: Section 17 - 18</vt:lpstr>
      <vt:lpstr>RIGHTS AND PRIVILEGES   Discrimination in Employment: Section 19 - 21</vt:lpstr>
      <vt:lpstr>RIGHTS AND PRIVILEGES   Benefits to Employers of Persons with Disability: Section 23</vt:lpstr>
      <vt:lpstr>RIGHTS AND PRIVILEGES   Right to barrier free environment: Section 24</vt:lpstr>
      <vt:lpstr>RIGHTS AND PRIVILEGES  Rights to access to public premises, services and amenities: Section 27-28 </vt:lpstr>
      <vt:lpstr>RIGHTS AND PRIVILEGES   The Right to Vote: Section 29</vt:lpstr>
      <vt:lpstr>RIGHTS AND PRIVILEGES   Offences and Penalties: Section 35</vt:lpstr>
      <vt:lpstr>PowerPoint Presentation</vt:lpstr>
      <vt:lpstr>PowerPoint Presentation</vt:lpstr>
      <vt:lpstr>PowerPoint Presentation</vt:lpstr>
      <vt:lpstr>PowerPoint Presentation</vt:lpstr>
      <vt:lpstr>Why disability inclusion in health? </vt:lpstr>
      <vt:lpstr>Barriers to equitable health for children with disabilities </vt:lpstr>
      <vt:lpstr>Examples of Care seeking behaviors in Eastern Kenya </vt:lpstr>
      <vt:lpstr>Inclusive Health Care </vt:lpstr>
      <vt:lpstr>What Save the Children CAN do…</vt:lpstr>
      <vt:lpstr>Leadership and Participation and equal Partnership </vt:lpstr>
      <vt:lpstr>Rehabilitation-  A human right-  Art 26  </vt:lpstr>
      <vt:lpstr>Rehabilitation cont. </vt:lpstr>
      <vt:lpstr>PowerPoint Presentation</vt:lpstr>
      <vt:lpstr>Introduction</vt:lpstr>
      <vt:lpstr>Nutrition in Pregnancy</vt:lpstr>
      <vt:lpstr>Nutrition in Infancy and Childhood</vt:lpstr>
      <vt:lpstr>Why do infants and children with a disability have difficulty getting enough nutrition?</vt:lpstr>
      <vt:lpstr>Nutrition in Adolescence</vt:lpstr>
      <vt:lpstr>Health Systems and Developmental Disability</vt:lpstr>
      <vt:lpstr>PowerPoint Presentation</vt:lpstr>
      <vt:lpstr>Enhanced child protection risks for children with disabilities </vt:lpstr>
      <vt:lpstr>What Save the Children can do – ex Case Management</vt:lpstr>
      <vt:lpstr>Considering appropriate services </vt:lpstr>
      <vt:lpstr>PowerPoint Presentation</vt:lpstr>
      <vt:lpstr>PowerPoint Presentation</vt:lpstr>
      <vt:lpstr>What this looks like in education</vt:lpstr>
      <vt:lpstr>Barriers in education</vt:lpstr>
      <vt:lpstr>Benefits of inclusive education</vt:lpstr>
      <vt:lpstr>Example of disability inclusion: Literacy Boost</vt:lpstr>
      <vt:lpstr>Example of disability inclusion: SNAP</vt:lpstr>
      <vt:lpstr>Remember!</vt:lpstr>
      <vt:lpstr>PowerPoint Presentation</vt:lpstr>
      <vt:lpstr>Disability &amp; Risk</vt:lpstr>
      <vt:lpstr>Fact 1:</vt:lpstr>
      <vt:lpstr>Fact 2: </vt:lpstr>
      <vt:lpstr>Fact 3</vt:lpstr>
      <vt:lpstr>Fact 4: </vt:lpstr>
      <vt:lpstr>Elevated risk in humanitarian contexts </vt:lpstr>
      <vt:lpstr>Risks of exclusion from relief efforts </vt:lpstr>
      <vt:lpstr>Extract from account of UNICEF staff in Zimbabwe </vt:lpstr>
      <vt:lpstr>PowerPoint Presentation</vt:lpstr>
      <vt:lpstr>PowerPoint Presentation</vt:lpstr>
      <vt:lpstr>Why we need inclusive PMEAL</vt:lpstr>
      <vt:lpstr>Disability Inclusion on organizational level </vt:lpstr>
      <vt:lpstr>PowerPoint Presentation</vt:lpstr>
      <vt:lpstr>PowerPoint Presentation</vt:lpstr>
      <vt:lpstr>PowerPoint Presentation</vt:lpstr>
      <vt:lpstr>PowerPoint Presentation</vt:lpstr>
      <vt:lpstr>Slide to explain enablers. </vt:lpstr>
      <vt:lpstr>GROUP WORK  1 hour  including break </vt:lpstr>
      <vt:lpstr>Presentation back from each group 1 hour total </vt:lpstr>
      <vt:lpstr>PowerPoint Presentation</vt:lpstr>
      <vt:lpstr>Our four principles for disability inclusive programming? </vt:lpstr>
      <vt:lpstr>Principle 1  - Build Awareness</vt:lpstr>
      <vt:lpstr>Staffing and capacity building </vt:lpstr>
      <vt:lpstr>:  </vt:lpstr>
      <vt:lpstr>Principle 3 Making activities accessible </vt:lpstr>
      <vt:lpstr>PowerPoint Presentation</vt:lpstr>
      <vt:lpstr>PowerPoint Presentation</vt:lpstr>
      <vt:lpstr>PowerPoint Presentation</vt:lpstr>
      <vt:lpstr>Rwanda visit </vt:lpstr>
      <vt:lpstr>Barrier Free &amp; Inclusive Society for All!!  </vt:lpstr>
      <vt:lpstr>Universal Design </vt:lpstr>
      <vt:lpstr>Change Society!  </vt:lpstr>
      <vt:lpstr>Listen to Users’ Voices  </vt:lpstr>
      <vt:lpstr>PowerPoint Presentation</vt:lpstr>
      <vt:lpstr>Key Term 3 - Reasonable Accommodation</vt:lpstr>
      <vt:lpstr>Principle 4 - Twin track Approach </vt:lpstr>
      <vt:lpstr>PowerPoint Presentation</vt:lpstr>
      <vt:lpstr>PowerPoint Presentation</vt:lpstr>
      <vt:lpstr>PowerPoint Presentation</vt:lpstr>
      <vt:lpstr>PowerPoint Presentation</vt:lpstr>
      <vt:lpstr>Programme quality standards and core concepts (forthcoming guideline) </vt:lpstr>
      <vt:lpstr>In each group, discuss what are the different barriers preventing children/adult with disabilities to participate.   - Attitudinal barrier - Environmental barrier - Institutional barrier - Communication/information barriers   Then identify some actions you can take to remove these barriers, consider the 4 approaches </vt:lpstr>
      <vt:lpstr>PowerPoint Presentation</vt:lpstr>
      <vt:lpstr>2.1 The Washington Group Questions (WGQs) </vt:lpstr>
      <vt:lpstr>The advantages of using WGQs</vt:lpstr>
      <vt:lpstr>The Washington Group Question Sets </vt:lpstr>
      <vt:lpstr>Function domains in four WGQ sets</vt:lpstr>
      <vt:lpstr>2.2 The Washington Group Short Set (WGSS)</vt:lpstr>
      <vt:lpstr>PowerPoint Presentation</vt:lpstr>
      <vt:lpstr>Answer to exercise questions (Cont’d)</vt:lpstr>
      <vt:lpstr>When is WGSS tool appropriate</vt:lpstr>
      <vt:lpstr>Including WGQs in the main data collection tool</vt:lpstr>
      <vt:lpstr>2.3 The Child Functioning Module (CFM) Set</vt:lpstr>
      <vt:lpstr>When is CFM Set appropriate?</vt:lpstr>
      <vt:lpstr>2.7 Most frequently asked questions</vt:lpstr>
      <vt:lpstr>Most frequently asked questions (Continued)</vt:lpstr>
      <vt:lpstr>Most frequently asked questions (Continued)</vt:lpstr>
      <vt:lpstr>How to select the WGQs set to use</vt:lpstr>
      <vt:lpstr>3. Improving administration of  WGQs</vt:lpstr>
      <vt:lpstr>Improving how to administer the questions (cont’d)</vt:lpstr>
      <vt:lpstr>4. Challenges in translation and understanding of a WGQ</vt:lpstr>
      <vt:lpstr>Translation card</vt:lpstr>
      <vt:lpstr>End of Part 1  Q &amp; A Session</vt:lpstr>
      <vt:lpstr>Accessibility Audit</vt:lpstr>
      <vt:lpstr>Accessibility – RECU principle</vt:lpstr>
      <vt:lpstr>PowerPoint Presentation</vt:lpstr>
      <vt:lpstr>PowerPoint Presentation</vt:lpstr>
      <vt:lpstr>Day 8</vt:lpstr>
      <vt:lpstr>GROUP WORK  Create your inclusive plan </vt:lpstr>
      <vt:lpstr>N. Programming Next Steps</vt:lpstr>
      <vt:lpstr>PowerPoint Presentation</vt:lpstr>
      <vt:lpstr>PowerPoint Presentation</vt:lpstr>
      <vt:lpstr>Take Home Messages     Resources: </vt:lpstr>
      <vt:lpstr>Covid-19 resources on disability  </vt:lpstr>
      <vt:lpstr>PowerPoint Presentation</vt:lpstr>
      <vt:lpstr>PowerPoint Presentation</vt:lpstr>
      <vt:lpstr>PowerPoint Presentation</vt:lpstr>
      <vt:lpstr>PowerPoint Presentation</vt:lpstr>
      <vt:lpstr>Global Frameworks &amp; Guidelines </vt:lpstr>
      <vt:lpstr>PowerPoint Presentation</vt:lpstr>
      <vt:lpstr>How much knowledge do you have on disability? </vt:lpstr>
      <vt:lpstr>How confident are you to include people with disabilities in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 Persson</dc:creator>
  <cp:lastModifiedBy>Admasu Mentire</cp:lastModifiedBy>
  <cp:revision>2048</cp:revision>
  <cp:lastPrinted>2019-01-03T14:56:33Z</cp:lastPrinted>
  <dcterms:modified xsi:type="dcterms:W3CDTF">2022-11-11T08:59:09Z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0x010100B87C9A418A59BA41B4F00BADA5B69783</vt:lpwstr>
  </property>
  <property fmtid="{D5CDD505-2E9C-101B-9397-08002B2CF9AE}" pid="3" name="_NewReviewCycle">
    <vt:lpwstr/>
  </property>
</Properties>
</file>